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ACA"/>
          </a:solidFill>
        </a:fill>
      </a:tcStyle>
    </a:wholeTbl>
    <a:band2H>
      <a:tcTxStyle/>
      <a:tcStyle>
        <a:tcBdr/>
        <a:fill>
          <a:solidFill>
            <a:srgbClr val="EEF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FCB"/>
          </a:solidFill>
        </a:fill>
      </a:tcStyle>
    </a:wholeTbl>
    <a:band2H>
      <a:tcTxStyle/>
      <a:tcStyle>
        <a:tcBdr/>
        <a:fill>
          <a:solidFill>
            <a:srgbClr val="FF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>
      <p:cViewPr varScale="1">
        <p:scale>
          <a:sx n="79" d="100"/>
          <a:sy n="79" d="100"/>
        </p:scale>
        <p:origin x="156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97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entury Gothic"/>
      </a:defRPr>
    </a:lvl1pPr>
    <a:lvl2pPr indent="228600" latinLnBrk="0">
      <a:defRPr sz="1200">
        <a:latin typeface="+mn-lt"/>
        <a:ea typeface="+mn-ea"/>
        <a:cs typeface="+mn-cs"/>
        <a:sym typeface="Century Gothic"/>
      </a:defRPr>
    </a:lvl2pPr>
    <a:lvl3pPr indent="457200" latinLnBrk="0">
      <a:defRPr sz="1200">
        <a:latin typeface="+mn-lt"/>
        <a:ea typeface="+mn-ea"/>
        <a:cs typeface="+mn-cs"/>
        <a:sym typeface="Century Gothic"/>
      </a:defRPr>
    </a:lvl3pPr>
    <a:lvl4pPr indent="685800" latinLnBrk="0">
      <a:defRPr sz="1200">
        <a:latin typeface="+mn-lt"/>
        <a:ea typeface="+mn-ea"/>
        <a:cs typeface="+mn-cs"/>
        <a:sym typeface="Century Gothic"/>
      </a:defRPr>
    </a:lvl4pPr>
    <a:lvl5pPr indent="914400" latinLnBrk="0">
      <a:defRPr sz="1200">
        <a:latin typeface="+mn-lt"/>
        <a:ea typeface="+mn-ea"/>
        <a:cs typeface="+mn-cs"/>
        <a:sym typeface="Century Gothic"/>
      </a:defRPr>
    </a:lvl5pPr>
    <a:lvl6pPr indent="1143000" latinLnBrk="0">
      <a:defRPr sz="1200">
        <a:latin typeface="+mn-lt"/>
        <a:ea typeface="+mn-ea"/>
        <a:cs typeface="+mn-cs"/>
        <a:sym typeface="Century Gothic"/>
      </a:defRPr>
    </a:lvl6pPr>
    <a:lvl7pPr indent="1371600" latinLnBrk="0">
      <a:defRPr sz="1200">
        <a:latin typeface="+mn-lt"/>
        <a:ea typeface="+mn-ea"/>
        <a:cs typeface="+mn-cs"/>
        <a:sym typeface="Century Gothic"/>
      </a:defRPr>
    </a:lvl7pPr>
    <a:lvl8pPr indent="1600200" latinLnBrk="0">
      <a:defRPr sz="1200">
        <a:latin typeface="+mn-lt"/>
        <a:ea typeface="+mn-ea"/>
        <a:cs typeface="+mn-cs"/>
        <a:sym typeface="Century Gothic"/>
      </a:defRPr>
    </a:lvl8pPr>
    <a:lvl9pPr indent="18288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</p:spTree>
    <p:extLst>
      <p:ext uri="{BB962C8B-B14F-4D97-AF65-F5344CB8AC3E}">
        <p14:creationId xmlns:p14="http://schemas.microsoft.com/office/powerpoint/2010/main" val="85130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older children, let them brush first….</a:t>
            </a:r>
          </a:p>
        </p:txBody>
      </p:sp>
    </p:spTree>
    <p:extLst>
      <p:ext uri="{BB962C8B-B14F-4D97-AF65-F5344CB8AC3E}">
        <p14:creationId xmlns:p14="http://schemas.microsoft.com/office/powerpoint/2010/main" val="56781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then you brush for them</a:t>
            </a:r>
          </a:p>
        </p:txBody>
      </p:sp>
    </p:spTree>
    <p:extLst>
      <p:ext uri="{BB962C8B-B14F-4D97-AF65-F5344CB8AC3E}">
        <p14:creationId xmlns:p14="http://schemas.microsoft.com/office/powerpoint/2010/main" val="288731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</a:t>
            </a:r>
            <a:r>
              <a:rPr lang="en-US" dirty="0" err="1"/>
              <a:t>sllide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14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Spicialized</a:t>
            </a:r>
            <a:r>
              <a:rPr lang="en-US" dirty="0"/>
              <a:t> brushes can be used for difficult to reach areas</a:t>
            </a:r>
          </a:p>
        </p:txBody>
      </p:sp>
    </p:spTree>
    <p:extLst>
      <p:ext uri="{BB962C8B-B14F-4D97-AF65-F5344CB8AC3E}">
        <p14:creationId xmlns:p14="http://schemas.microsoft.com/office/powerpoint/2010/main" val="2779107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 alignment of the brush on the teeth is very important</a:t>
            </a:r>
          </a:p>
        </p:txBody>
      </p:sp>
    </p:spTree>
    <p:extLst>
      <p:ext uri="{BB962C8B-B14F-4D97-AF65-F5344CB8AC3E}">
        <p14:creationId xmlns:p14="http://schemas.microsoft.com/office/powerpoint/2010/main" val="410640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oral systemic link</a:t>
            </a:r>
          </a:p>
        </p:txBody>
      </p:sp>
    </p:spTree>
    <p:extLst>
      <p:ext uri="{BB962C8B-B14F-4D97-AF65-F5344CB8AC3E}">
        <p14:creationId xmlns:p14="http://schemas.microsoft.com/office/powerpoint/2010/main" val="3215664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49919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</p:spTree>
    <p:extLst>
      <p:ext uri="{BB962C8B-B14F-4D97-AF65-F5344CB8AC3E}">
        <p14:creationId xmlns:p14="http://schemas.microsoft.com/office/powerpoint/2010/main" val="418356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times patients are missing several teeth</a:t>
            </a:r>
          </a:p>
        </p:txBody>
      </p:sp>
    </p:spTree>
    <p:extLst>
      <p:ext uri="{BB962C8B-B14F-4D97-AF65-F5344CB8AC3E}">
        <p14:creationId xmlns:p14="http://schemas.microsoft.com/office/powerpoint/2010/main" val="113337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Or, they have extra teeth</a:t>
            </a:r>
          </a:p>
        </p:txBody>
      </p:sp>
    </p:spTree>
    <p:extLst>
      <p:ext uri="{BB962C8B-B14F-4D97-AF65-F5344CB8AC3E}">
        <p14:creationId xmlns:p14="http://schemas.microsoft.com/office/powerpoint/2010/main" val="239079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poorly formed teeth</a:t>
            </a:r>
          </a:p>
        </p:txBody>
      </p:sp>
    </p:spTree>
    <p:extLst>
      <p:ext uri="{BB962C8B-B14F-4D97-AF65-F5344CB8AC3E}">
        <p14:creationId xmlns:p14="http://schemas.microsoft.com/office/powerpoint/2010/main" val="66126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issues due to the cleft location can lead to misaligned teeth.  Malocclusion</a:t>
            </a:r>
          </a:p>
        </p:txBody>
      </p:sp>
    </p:spTree>
    <p:extLst>
      <p:ext uri="{BB962C8B-B14F-4D97-AF65-F5344CB8AC3E}">
        <p14:creationId xmlns:p14="http://schemas.microsoft.com/office/powerpoint/2010/main" val="422578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Crowded teeth can make oral care more difficult and lead to an increase in caries (dental decay)</a:t>
            </a:r>
          </a:p>
        </p:txBody>
      </p:sp>
    </p:spTree>
    <p:extLst>
      <p:ext uri="{BB962C8B-B14F-4D97-AF65-F5344CB8AC3E}">
        <p14:creationId xmlns:p14="http://schemas.microsoft.com/office/powerpoint/2010/main" val="288269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slide</a:t>
            </a:r>
          </a:p>
        </p:txBody>
      </p:sp>
    </p:spTree>
    <p:extLst>
      <p:ext uri="{BB962C8B-B14F-4D97-AF65-F5344CB8AC3E}">
        <p14:creationId xmlns:p14="http://schemas.microsoft.com/office/powerpoint/2010/main" val="19448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It is best to start from birth wiping the mouth with a warm cloth after feeding.</a:t>
            </a:r>
          </a:p>
        </p:txBody>
      </p:sp>
    </p:spTree>
    <p:extLst>
      <p:ext uri="{BB962C8B-B14F-4D97-AF65-F5344CB8AC3E}">
        <p14:creationId xmlns:p14="http://schemas.microsoft.com/office/powerpoint/2010/main" val="38013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68" name="Group 68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56" name="Group 56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53" name="Shape 53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0" name="Group 60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57" name="Shape 5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4" name="Group 64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65" name="Shape 65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9" name="Shape 69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2" name="Shape 92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733364" y="2708475"/>
            <a:ext cx="3313357" cy="170216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4733364" y="4421080"/>
            <a:ext cx="3309804" cy="1260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4649096" y="5761558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Shape 203">
            <a:extLst>
              <a:ext uri="{FF2B5EF4-FFF2-40B4-BE49-F238E27FC236}">
                <a16:creationId xmlns:a16="http://schemas.microsoft.com/office/drawing/2014/main" id="{5C733B3A-D971-DE59-37B6-92A684CD1C3E}"/>
              </a:ext>
            </a:extLst>
          </p:cNvPr>
          <p:cNvSpPr txBox="1">
            <a:spLocks/>
          </p:cNvSpPr>
          <p:nvPr userDrawn="1"/>
        </p:nvSpPr>
        <p:spPr>
          <a:xfrm>
            <a:off x="-1558" y="6506752"/>
            <a:ext cx="1458151" cy="2819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6DB3-A636-9E0D-3C42-A7AD8783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2252A-CCEE-B4D6-1FBC-95AC0EE37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17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"/>
          </p:nvPr>
        </p:nvSpPr>
        <p:spPr>
          <a:xfrm>
            <a:off x="1043492" y="2323651"/>
            <a:ext cx="6777318" cy="350897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629400" y="1030147"/>
            <a:ext cx="1484453" cy="4780344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1053295" y="1030147"/>
            <a:ext cx="5423705" cy="478034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pic" idx="13"/>
          </p:nvPr>
        </p:nvSpPr>
        <p:spPr>
          <a:xfrm>
            <a:off x="-2233" y="0"/>
            <a:ext cx="91440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4440732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327"/>
          <p:cNvGrpSpPr/>
          <p:nvPr/>
        </p:nvGrpSpPr>
        <p:grpSpPr>
          <a:xfrm>
            <a:off x="-567355" y="0"/>
            <a:ext cx="10458654" cy="7117072"/>
            <a:chOff x="0" y="0"/>
            <a:chExt cx="10458653" cy="7117071"/>
          </a:xfrm>
        </p:grpSpPr>
        <p:grpSp>
          <p:nvGrpSpPr>
            <p:cNvPr id="304" name="Group 304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292" name="Group 292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289" name="Shape 28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6" name="Group 296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293" name="Shape 2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0" name="Group 300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297" name="Shape 297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8" name="Shape 298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" name="Shape 299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01" name="Shape 30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05" name="Shape 305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28" name="Shape 328"/>
          <p:cNvSpPr/>
          <p:nvPr/>
        </p:nvSpPr>
        <p:spPr>
          <a:xfrm>
            <a:off x="457200" y="333486"/>
            <a:ext cx="8229600" cy="61856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Shape 203">
            <a:extLst>
              <a:ext uri="{FF2B5EF4-FFF2-40B4-BE49-F238E27FC236}">
                <a16:creationId xmlns:a16="http://schemas.microsoft.com/office/drawing/2014/main" id="{8C2CFA05-DCF8-613D-EB73-29655666784F}"/>
              </a:ext>
            </a:extLst>
          </p:cNvPr>
          <p:cNvSpPr txBox="1">
            <a:spLocks/>
          </p:cNvSpPr>
          <p:nvPr userDrawn="1"/>
        </p:nvSpPr>
        <p:spPr>
          <a:xfrm>
            <a:off x="-10868" y="6512069"/>
            <a:ext cx="1458151" cy="2819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half" idx="1"/>
          </p:nvPr>
        </p:nvSpPr>
        <p:spPr>
          <a:xfrm>
            <a:off x="1043492" y="2323651"/>
            <a:ext cx="6777318" cy="350897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258644" y="2900828"/>
            <a:ext cx="6637469" cy="13620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1258644" y="4267200"/>
            <a:ext cx="6637468" cy="15204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1042416" y="2313432"/>
            <a:ext cx="3419857" cy="349300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1412110" y="2316009"/>
            <a:ext cx="3057150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3"/>
          </p:nvPr>
        </p:nvSpPr>
        <p:spPr>
          <a:xfrm>
            <a:off x="5011837" y="2316009"/>
            <a:ext cx="3055718" cy="6397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172" name="Group 172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160" name="Group 160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157" name="Shape 157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" name="Shape 159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4" name="Group 164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161" name="Shape 16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8" name="Group 168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165" name="Shape 165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69" name="Shape 16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73" name="Shape 173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6" name="Shape 196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905570" y="601882"/>
            <a:ext cx="3562258" cy="564844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half" idx="1"/>
          </p:nvPr>
        </p:nvSpPr>
        <p:spPr>
          <a:xfrm>
            <a:off x="1145894" y="856526"/>
            <a:ext cx="3090441" cy="51507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739833" y="2657433"/>
            <a:ext cx="3304573" cy="146315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3"/>
          </p:nvPr>
        </p:nvSpPr>
        <p:spPr>
          <a:xfrm>
            <a:off x="4736591" y="4136993"/>
            <a:ext cx="3298785" cy="151790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pPr>
            <a:endParaRPr/>
          </a:p>
        </p:txBody>
      </p:sp>
      <p:sp>
        <p:nvSpPr>
          <p:cNvPr id="2" name="Shape 203">
            <a:extLst>
              <a:ext uri="{FF2B5EF4-FFF2-40B4-BE49-F238E27FC236}">
                <a16:creationId xmlns:a16="http://schemas.microsoft.com/office/drawing/2014/main" id="{88F897E8-5D22-FE4B-18C4-0192072FA004}"/>
              </a:ext>
            </a:extLst>
          </p:cNvPr>
          <p:cNvSpPr txBox="1">
            <a:spLocks/>
          </p:cNvSpPr>
          <p:nvPr userDrawn="1"/>
        </p:nvSpPr>
        <p:spPr>
          <a:xfrm>
            <a:off x="-27818" y="6518643"/>
            <a:ext cx="1458151" cy="2819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248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225" name="Group 225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213" name="Group 213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210" name="Shape 210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7" name="Group 217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214" name="Shape 2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1" name="Group 221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218" name="Shape 218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9" name="Shape 219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20" name="Shape 220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22" name="Shape 22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26" name="Shape 226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9" name="Shape 249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05570" y="601882"/>
            <a:ext cx="3562258" cy="5648447"/>
          </a:xfrm>
          <a:prstGeom prst="rect">
            <a:avLst/>
          </a:prstGeom>
          <a:solidFill>
            <a:srgbClr val="FFFFFF"/>
          </a:solidFill>
          <a:ln w="3175">
            <a:solidFill>
              <a:srgbClr val="1F1F1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4734423" y="2660904"/>
            <a:ext cx="3300985" cy="14630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54" name="Shape 254"/>
          <p:cNvSpPr>
            <a:spLocks noGrp="1"/>
          </p:cNvSpPr>
          <p:nvPr>
            <p:ph type="pic" sz="half" idx="13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xfrm>
            <a:off x="4734629" y="4133088"/>
            <a:ext cx="3300574" cy="15195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Shape 203">
            <a:extLst>
              <a:ext uri="{FF2B5EF4-FFF2-40B4-BE49-F238E27FC236}">
                <a16:creationId xmlns:a16="http://schemas.microsoft.com/office/drawing/2014/main" id="{E16331CD-230D-FB5D-FA40-04FBC00A7953}"/>
              </a:ext>
            </a:extLst>
          </p:cNvPr>
          <p:cNvSpPr txBox="1">
            <a:spLocks/>
          </p:cNvSpPr>
          <p:nvPr userDrawn="1"/>
        </p:nvSpPr>
        <p:spPr>
          <a:xfrm>
            <a:off x="-25101" y="6501992"/>
            <a:ext cx="1458151" cy="2819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F35F"/>
            </a:gs>
            <a:gs pos="62000">
              <a:srgbClr val="92BC40"/>
            </a:gs>
            <a:gs pos="100000">
              <a:srgbClr val="7FA2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 userDrawn="1"/>
        </p:nvGrpSpPr>
        <p:grpSpPr>
          <a:xfrm>
            <a:off x="-567355" y="0"/>
            <a:ext cx="10458654" cy="7117072"/>
            <a:chOff x="0" y="0"/>
            <a:chExt cx="10458653" cy="7117071"/>
          </a:xfrm>
        </p:grpSpPr>
        <p:grpSp>
          <p:nvGrpSpPr>
            <p:cNvPr id="17" name="Group 17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2" name="Shape 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" name="Shape 3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" name="Shape 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6" name="Shape 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" name="Shape 7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" name="Shape 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10" name="Shape 10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" name="Shape 12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4" name="Shape 1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8" name="Shape 18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1" name="Shape 41"/>
          <p:cNvSpPr/>
          <p:nvPr/>
        </p:nvSpPr>
        <p:spPr>
          <a:xfrm>
            <a:off x="457200" y="333486"/>
            <a:ext cx="8229600" cy="61856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4649096" y="266083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3" name="Shape 203"/>
          <p:cNvSpPr txBox="1">
            <a:spLocks/>
          </p:cNvSpPr>
          <p:nvPr userDrawn="1"/>
        </p:nvSpPr>
        <p:spPr>
          <a:xfrm>
            <a:off x="-31472" y="6512069"/>
            <a:ext cx="1458151" cy="2819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  <p:sldLayoutId id="2147483660" r:id="rId13"/>
    <p:sldLayoutId id="2147483661" r:id="rId1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1pPr>
      <a:lvl2pPr marL="66501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2pPr>
      <a:lvl3pPr marL="9601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3pPr>
      <a:lvl4pPr marL="1200911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4pPr>
      <a:lvl5pPr marL="144018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5pPr>
      <a:lvl6pPr marL="1681189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6pPr>
      <a:lvl7pPr marL="1882357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7pPr>
      <a:lvl8pPr marL="208352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8pPr>
      <a:lvl9pPr marL="2284693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734423" y="2660904"/>
            <a:ext cx="3300985" cy="1463041"/>
          </a:xfrm>
        </p:spPr>
        <p:txBody>
          <a:bodyPr anchor="b">
            <a:normAutofit/>
          </a:bodyPr>
          <a:lstStyle>
            <a:lvl1pPr defTabSz="640079">
              <a:defRPr sz="2520"/>
            </a:lvl1pPr>
          </a:lstStyle>
          <a:p>
            <a:pPr>
              <a:lnSpc>
                <a:spcPct val="90000"/>
              </a:lnSpc>
            </a:pPr>
            <a:r>
              <a:rPr lang="en-US" sz="2400"/>
              <a:t>Oral Hygiene Education For Cleft Lip And Palate Patients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EAF941F2-87A3-ED6C-60C0-D4B92DE54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05208" y="1485873"/>
            <a:ext cx="3359623" cy="388395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4734629" y="4133088"/>
            <a:ext cx="3300574" cy="1519562"/>
          </a:xfrm>
        </p:spPr>
        <p:txBody>
          <a:bodyPr>
            <a:normAutofit/>
          </a:bodyPr>
          <a:lstStyle/>
          <a:p>
            <a:r>
              <a:t>Why Is It So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484-6EB6-4EB1-BAC8-F86F96CE1CE0}"/>
              </a:ext>
            </a:extLst>
          </p:cNvPr>
          <p:cNvSpPr txBox="1">
            <a:spLocks/>
          </p:cNvSpPr>
          <p:nvPr/>
        </p:nvSpPr>
        <p:spPr>
          <a:xfrm>
            <a:off x="306759" y="6505655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457200" marR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914400" marR="0" indent="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1371600" marR="0" indent="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1828800" marR="0" indent="1828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2286000" marR="0" indent="228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2743200" marR="0" indent="274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3200400" marR="0" indent="320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3657600" marR="0" indent="3657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Updated 2026.April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2.png" descr="Screen Shot 2015-12-08 at 8.24.2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866" y="1030318"/>
            <a:ext cx="6542212" cy="5056435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22" y="1018535"/>
            <a:ext cx="40005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879966" y="1935479"/>
            <a:ext cx="1417499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chemeClr val="accent1"/>
                </a:solidFill>
              </a:defRPr>
            </a:pPr>
            <a:r>
              <a:t>Start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Even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Before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They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Have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Teeth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875798" y="5547362"/>
            <a:ext cx="587083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t>Let Them Brush By Themselves First</a:t>
            </a:r>
          </a:p>
        </p:txBody>
      </p:sp>
      <p:pic>
        <p:nvPicPr>
          <p:cNvPr id="371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81" y="905382"/>
            <a:ext cx="3799638" cy="442226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1066906" y="5440679"/>
            <a:ext cx="426941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t>Then You Brush For Them</a:t>
            </a:r>
          </a:p>
        </p:txBody>
      </p:sp>
      <p:pic>
        <p:nvPicPr>
          <p:cNvPr id="374" name="Screen Shot 2016-01-08 at 9.02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722" y="1295399"/>
            <a:ext cx="5778501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587866" y="589280"/>
            <a:ext cx="434440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t>Brushing Technique</a:t>
            </a:r>
          </a:p>
        </p:txBody>
      </p:sp>
      <p:pic>
        <p:nvPicPr>
          <p:cNvPr id="377" name="f12f1246116a392b4a0951c6cf7c60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72" y="1372149"/>
            <a:ext cx="5389056" cy="45778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creen Shot 2016-01-05 at 12.22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82" y="1184952"/>
            <a:ext cx="7682047" cy="5158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creen Shot 2016-01-05 at 12.20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67" y="886803"/>
            <a:ext cx="7025666" cy="5343465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1465" indent="-233172" defTabSz="777240">
              <a:spcBef>
                <a:spcPts val="400"/>
              </a:spcBef>
              <a:defRPr sz="2040"/>
            </a:pPr>
            <a:r>
              <a:t>Oral Bacteria are being found all throughout the body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Periodontal Disease is linked to cardiovascular disease, heart attacks and strokes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Increased risks for people with diabetes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Increased risks for types of cancer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Bad Occlusion can lead to Migraines and sleep apnea</a:t>
            </a:r>
          </a:p>
        </p:txBody>
      </p:sp>
      <p:pic>
        <p:nvPicPr>
          <p:cNvPr id="384" name="mouth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346" y="982958"/>
            <a:ext cx="3694992" cy="452159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96217-B5F0-D6A5-3BF7-16EB1A22B02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/>
              <a:t>Early </a:t>
            </a:r>
            <a:r>
              <a:rPr lang="en-US" dirty="0"/>
              <a:t>oral hygiene care using proper technique is imperative for healthy teeth </a:t>
            </a:r>
            <a:r>
              <a:rPr lang="en-US"/>
              <a:t>and gums!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AE988-D98C-376D-65E6-2077ED49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40C60-B7C9-E022-3212-688717AE4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22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4B35-C2BB-45C5-9215-7D3A311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416" y="1128655"/>
            <a:ext cx="5861649" cy="109254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822570"/>
                </a:solidFill>
                <a:latin typeface="Cambria"/>
                <a:ea typeface="Cambria"/>
              </a:rPr>
              <a:t>Presentation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142FFD-D939-4D18-8F54-5B6C6E11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53" y="1092243"/>
            <a:ext cx="2084657" cy="2406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3547-3C66-45FC-AACB-4099728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04E3FC-11C7-423E-9938-3F007D066D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B8885-38E4-9497-C63C-406EAAF6AE7B}"/>
              </a:ext>
            </a:extLst>
          </p:cNvPr>
          <p:cNvSpPr txBox="1"/>
          <p:nvPr/>
        </p:nvSpPr>
        <p:spPr>
          <a:xfrm>
            <a:off x="345711" y="4201931"/>
            <a:ext cx="1139486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i="1" dirty="0">
                <a:solidFill>
                  <a:schemeClr val="accent6"/>
                </a:solidFill>
                <a:ea typeface="Calibri"/>
                <a:cs typeface="Calibri"/>
              </a:rPr>
              <a:t>(Include relevant photos &gt;&gt;&gt;</a:t>
            </a:r>
          </a:p>
        </p:txBody>
      </p:sp>
    </p:spTree>
    <p:extLst>
      <p:ext uri="{BB962C8B-B14F-4D97-AF65-F5344CB8AC3E}">
        <p14:creationId xmlns:p14="http://schemas.microsoft.com/office/powerpoint/2010/main" val="9547490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02920">
              <a:defRPr sz="2200"/>
            </a:pPr>
            <a:r>
              <a:t>Children With Cleft Lip And Palate</a:t>
            </a:r>
          </a:p>
          <a:p>
            <a:pPr algn="ctr" defTabSz="502920">
              <a:defRPr sz="2200"/>
            </a:pPr>
            <a:r>
              <a:t> Present With Many Needs, Including </a:t>
            </a:r>
          </a:p>
          <a:p>
            <a:pPr algn="ctr" defTabSz="502920">
              <a:defRPr sz="2200"/>
            </a:pPr>
            <a:r>
              <a:t>Dental And Oral Problems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Feeding Problems</a:t>
            </a:r>
          </a:p>
          <a:p>
            <a:r>
              <a:t>Missing Teeth (50%)</a:t>
            </a:r>
          </a:p>
          <a:p>
            <a:r>
              <a:t>Supernumerary Teeth (20%)</a:t>
            </a:r>
          </a:p>
          <a:p>
            <a:r>
              <a:t>Dystrophic (Hypoplastic) Teeth (30%)</a:t>
            </a:r>
          </a:p>
          <a:p>
            <a:r>
              <a:t>Disturbances Of Tooth Eruption</a:t>
            </a:r>
          </a:p>
          <a:p>
            <a:r>
              <a:t>Malocclusion (100%)</a:t>
            </a:r>
          </a:p>
          <a:p>
            <a:r>
              <a:t>Dental Caries And Gingivitis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740663">
              <a:spcBef>
                <a:spcPts val="0"/>
              </a:spcBef>
              <a:buClrTx/>
              <a:buSzTx/>
              <a:buFontTx/>
              <a:buNone/>
              <a:defRPr sz="2916">
                <a:solidFill>
                  <a:schemeClr val="accent1"/>
                </a:solidFill>
              </a:defRPr>
            </a:pPr>
            <a:r>
              <a:t>Feeding Problems</a:t>
            </a:r>
          </a:p>
          <a:p>
            <a:pPr marL="277749" indent="-222199" defTabSz="740663">
              <a:spcBef>
                <a:spcPts val="400"/>
              </a:spcBef>
              <a:defRPr sz="1944"/>
            </a:pPr>
            <a:r>
              <a:t>Use Of A Medicine Dropper, Spoon, Or Special Feeder May Simplify Feeding</a:t>
            </a:r>
          </a:p>
          <a:p>
            <a:pPr marL="277749" indent="-222199" defTabSz="740663">
              <a:spcBef>
                <a:spcPts val="400"/>
              </a:spcBef>
              <a:defRPr sz="1944"/>
            </a:pPr>
            <a:r>
              <a:t>Breast Feeding Reduced Risk Of Ear Infection</a:t>
            </a:r>
          </a:p>
          <a:p>
            <a:pPr marL="277749" indent="-222199" defTabSz="740663">
              <a:spcBef>
                <a:spcPts val="400"/>
              </a:spcBef>
              <a:defRPr sz="1944"/>
            </a:pPr>
            <a:r>
              <a:t>A Removable Obturator May Be Required To Close Defect And Prevent Regurgitation Of Food Into The Nasal Cavity</a:t>
            </a:r>
          </a:p>
        </p:txBody>
      </p:sp>
      <p:pic>
        <p:nvPicPr>
          <p:cNvPr id="348" name="pigeonbott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79" y="1116023"/>
            <a:ext cx="3090442" cy="399677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1059627" y="5704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Missing Teeth</a:t>
            </a:r>
          </a:p>
        </p:txBody>
      </p:sp>
      <p:pic>
        <p:nvPicPr>
          <p:cNvPr id="351" name="P101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718" y="1892595"/>
            <a:ext cx="4442508" cy="33318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1059627" y="5704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Supernumerary Teeth</a:t>
            </a:r>
          </a:p>
        </p:txBody>
      </p:sp>
      <p:pic>
        <p:nvPicPr>
          <p:cNvPr id="354" name="4800410-f2.jpg"/>
          <p:cNvPicPr>
            <a:picLocks noChangeAspect="1"/>
          </p:cNvPicPr>
          <p:nvPr/>
        </p:nvPicPr>
        <p:blipFill>
          <a:blip r:embed="rId3"/>
          <a:srcRect l="6166" r="6166"/>
          <a:stretch>
            <a:fillRect/>
          </a:stretch>
        </p:blipFill>
        <p:spPr>
          <a:xfrm>
            <a:off x="2440718" y="1892595"/>
            <a:ext cx="4442508" cy="33318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1059627" y="570464"/>
            <a:ext cx="7024746" cy="1143001"/>
          </a:xfrm>
          <a:prstGeom prst="rect">
            <a:avLst/>
          </a:prstGeom>
        </p:spPr>
        <p:txBody>
          <a:bodyPr/>
          <a:lstStyle>
            <a:lvl1pPr defTabSz="777240">
              <a:defRPr sz="3400"/>
            </a:lvl1pPr>
          </a:lstStyle>
          <a:p>
            <a:r>
              <a:t>Dystrophic (Poorly Formed) Teeth</a:t>
            </a:r>
          </a:p>
        </p:txBody>
      </p:sp>
      <p:pic>
        <p:nvPicPr>
          <p:cNvPr id="357" name="JIndianSocPedodPrevDent_2011_29_3_229_85831_f16.jpg"/>
          <p:cNvPicPr>
            <a:picLocks noChangeAspect="1"/>
          </p:cNvPicPr>
          <p:nvPr/>
        </p:nvPicPr>
        <p:blipFill>
          <a:blip r:embed="rId3"/>
          <a:srcRect l="1201" r="1201"/>
          <a:stretch>
            <a:fillRect/>
          </a:stretch>
        </p:blipFill>
        <p:spPr>
          <a:xfrm>
            <a:off x="2440718" y="1892595"/>
            <a:ext cx="4442508" cy="33318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954589" y="3672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Malocclusion</a:t>
            </a:r>
          </a:p>
        </p:txBody>
      </p:sp>
      <p:pic>
        <p:nvPicPr>
          <p:cNvPr id="360" name="Screen Shot 2015-12-27 at 10.48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71" y="1728852"/>
            <a:ext cx="4489246" cy="3659367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1059627" y="7482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Caries (Dental Decay)</a:t>
            </a:r>
          </a:p>
        </p:txBody>
      </p:sp>
      <p:pic>
        <p:nvPicPr>
          <p:cNvPr id="363" name="lesson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72" y="2180585"/>
            <a:ext cx="6070601" cy="27559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00FF"/>
      </a:hlink>
      <a:folHlink>
        <a:srgbClr val="FF00FF"/>
      </a:folHlink>
    </a:clrScheme>
    <a:fontScheme name="Austi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00FF"/>
      </a:hlink>
      <a:folHlink>
        <a:srgbClr val="FF00FF"/>
      </a:folHlink>
    </a:clrScheme>
    <a:fontScheme name="Austi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329</Words>
  <Application>Microsoft Office PowerPoint</Application>
  <PresentationFormat>On-screen Show (4:3)</PresentationFormat>
  <Paragraphs>60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</vt:lpstr>
      <vt:lpstr>Century Gothic</vt:lpstr>
      <vt:lpstr>Helvetica Light</vt:lpstr>
      <vt:lpstr>Wingdings 2</vt:lpstr>
      <vt:lpstr>Austin</vt:lpstr>
      <vt:lpstr>Oral Hygiene Education For Cleft Lip And Palate Patients</vt:lpstr>
      <vt:lpstr>Presentation Overview</vt:lpstr>
      <vt:lpstr>Children With Cleft Lip And Palate  Present With Many Needs, Including  Dental And Oral Problems</vt:lpstr>
      <vt:lpstr>PowerPoint Presentation</vt:lpstr>
      <vt:lpstr>Missing Teeth</vt:lpstr>
      <vt:lpstr>Supernumerary Teeth</vt:lpstr>
      <vt:lpstr>Dystrophic (Poorly Formed) Teeth</vt:lpstr>
      <vt:lpstr>Malocclusion</vt:lpstr>
      <vt:lpstr>Caries (Dental Decay)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Paul Vazquez</cp:lastModifiedBy>
  <cp:revision>4</cp:revision>
  <dcterms:modified xsi:type="dcterms:W3CDTF">2026-05-04T21:03:05Z</dcterms:modified>
</cp:coreProperties>
</file>