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2" r:id="rId6"/>
    <p:sldId id="263" r:id="rId7"/>
    <p:sldId id="270" r:id="rId8"/>
    <p:sldId id="264" r:id="rId9"/>
    <p:sldId id="265" r:id="rId10"/>
    <p:sldId id="266" r:id="rId11"/>
    <p:sldId id="267" r:id="rId12"/>
    <p:sldId id="312" r:id="rId13"/>
    <p:sldId id="294" r:id="rId14"/>
    <p:sldId id="31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2570"/>
    <a:srgbClr val="55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>
        <p:scale>
          <a:sx n="103" d="100"/>
          <a:sy n="103" d="100"/>
        </p:scale>
        <p:origin x="93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248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52D0B2-742C-4A9A-AD08-693647C0F7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7F99A-72E7-4EAC-ABDC-2BBC5E063B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62F7-B287-4DF6-A548-2C07E7741754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B8F01-2037-40DE-9A57-CD20DEEB77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97FC97-830C-4CEF-A1C5-EFBF06BA6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4720-2B15-4D06-B885-E65C1792C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1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EA1E8-E518-455C-B578-42CCE295B65D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2CF74-67A6-40B4-AE47-35C729ADD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9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0" i="0" u="none" strike="noStrike" dirty="0">
              <a:solidFill>
                <a:srgbClr val="1A1918"/>
              </a:solidFill>
              <a:effectLst/>
              <a:latin typeface="AtlasGrotesk"/>
            </a:endParaRPr>
          </a:p>
          <a:p>
            <a:r>
              <a:rPr lang="en-US" dirty="0"/>
              <a:t>SSI </a:t>
            </a:r>
            <a:r>
              <a:rPr lang="en-US" dirty="0" err="1"/>
              <a:t>Statistics•Healthcare</a:t>
            </a:r>
            <a:r>
              <a:rPr lang="en-US" dirty="0"/>
              <a:t> Associated Infections (HAIs) continue to be a major patient safety </a:t>
            </a:r>
            <a:r>
              <a:rPr lang="en-US" dirty="0" err="1"/>
              <a:t>issue•SSIs</a:t>
            </a:r>
            <a:r>
              <a:rPr lang="en-US" dirty="0"/>
              <a:t> are one of the most prevalent </a:t>
            </a:r>
            <a:r>
              <a:rPr lang="en-US" dirty="0" err="1"/>
              <a:t>HAIs•SSIs</a:t>
            </a:r>
            <a:r>
              <a:rPr lang="en-US" dirty="0"/>
              <a:t> account for 31% of HAIs in hospitalized patients •55% -70% of SSIs are deemed preventable using evidence-based strategies •There is significant evidence that following a pre-op patient preparation protocol for up to three days before surgery drastically reduces surgical site infection (SSI)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77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objectives should be: </a:t>
            </a:r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chievable,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ime-bound (SMART)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the verbs: understand and know (they are not measurable)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sentence: After this learning experience, learner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KNOWLEDGE (mostly for lectures): define, describe, identify, list, outline, recall, reproduce, show,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SKILLS (mostly for </a:t>
            </a:r>
            <a:r>
              <a:rPr lang="en-US" dirty="0" err="1"/>
              <a:t>practicals</a:t>
            </a:r>
            <a:r>
              <a:rPr lang="en-US" dirty="0"/>
              <a:t>): apply, operate, measure, assemble, construct, design, demonstrate, examine, execute, fix,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ATTITUDE (mostly for small groups and </a:t>
            </a:r>
            <a:r>
              <a:rPr lang="en-US" dirty="0" err="1"/>
              <a:t>practicals</a:t>
            </a:r>
            <a:r>
              <a:rPr lang="en-US" dirty="0"/>
              <a:t>): accept, appreciate, embrace, relate, resolve, value,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Example lecture: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Highlight the importance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various techniques for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Formulate and draw an 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a surgical tactic step by step p (</a:t>
            </a:r>
            <a:r>
              <a:rPr lang="en-US" sz="1200" dirty="0" err="1"/>
              <a:t>eg</a:t>
            </a:r>
            <a:r>
              <a:rPr lang="en-US" sz="1200" dirty="0"/>
              <a:t>, positioning, choice of surgical approach, instruments, reduction technique, implants)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patient safety protocols (mark site, time-out check list) in the preoperative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41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DAC36-4194-DDDA-77B6-CA9649728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D43C637-94E9-2941-6A79-6E695A8B59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7D7362-4DC1-C611-5080-DBA6B4DB8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Learning objectives should be: </a:t>
            </a:r>
            <a:r>
              <a:rPr lang="en-US" b="1" dirty="0"/>
              <a:t>S</a:t>
            </a:r>
            <a:r>
              <a:rPr lang="en-US" dirty="0"/>
              <a:t>pecific, </a:t>
            </a:r>
            <a:r>
              <a:rPr lang="en-US" b="1" dirty="0"/>
              <a:t>M</a:t>
            </a:r>
            <a:r>
              <a:rPr lang="en-US" dirty="0"/>
              <a:t>easurable, </a:t>
            </a:r>
            <a:r>
              <a:rPr lang="en-US" b="1" dirty="0"/>
              <a:t>A</a:t>
            </a:r>
            <a:r>
              <a:rPr lang="en-US" dirty="0"/>
              <a:t>chievable, </a:t>
            </a:r>
            <a:r>
              <a:rPr lang="en-US" b="1" dirty="0"/>
              <a:t>R</a:t>
            </a:r>
            <a:r>
              <a:rPr lang="en-US" dirty="0"/>
              <a:t>elevant, </a:t>
            </a:r>
            <a:r>
              <a:rPr lang="en-US" b="1" dirty="0"/>
              <a:t>T</a:t>
            </a:r>
            <a:r>
              <a:rPr lang="en-US" dirty="0"/>
              <a:t>ime-bound (SMART)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NOT use the verbs: understand and know (they are not measurable)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sentence: After this learning experience, learner will be able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KNOWLEDGE (mostly for lectures): define, describe, identify, list, outline, recall, reproduce, show,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SKILLS (mostly for </a:t>
            </a:r>
            <a:r>
              <a:rPr lang="en-US" dirty="0" err="1"/>
              <a:t>practicals</a:t>
            </a:r>
            <a:r>
              <a:rPr lang="en-US" dirty="0"/>
              <a:t>): apply, operate, measure, assemble, construct, design, demonstrate, examine, execute, fix,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these verbs for ATTITUDE (mostly for small groups and </a:t>
            </a:r>
            <a:r>
              <a:rPr lang="en-US" dirty="0" err="1"/>
              <a:t>practicals</a:t>
            </a:r>
            <a:r>
              <a:rPr lang="en-US" dirty="0"/>
              <a:t>): accept, appreciate, embrace, relate, resolve, value,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Example lecture: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Highlight the importance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various techniques for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Formulate and draw an 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Describe a surgical tactic step by step p (</a:t>
            </a:r>
            <a:r>
              <a:rPr lang="en-US" sz="1200" dirty="0" err="1"/>
              <a:t>eg</a:t>
            </a:r>
            <a:r>
              <a:rPr lang="en-US" sz="1200" dirty="0"/>
              <a:t>, positioning, choice of surgical approach, instruments, reduction technique, implants)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Incorporate patient safety protocols (mark site, time-out check list) in the preoperative plan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2A0B5-E297-5A59-5531-FC96A74A31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973138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/>
              <a:t>Surgical hair clippings can contain the same pathogenic bacteria and normal flora as skin.</a:t>
            </a:r>
          </a:p>
          <a:p>
            <a:pPr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1200" dirty="0"/>
              <a:t>Hair and airborne particles from surgical clipping left on the patient and linens can potentially contaminate the surgical environment and may increase risk of SSIs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2CF74-67A6-40B4-AE47-35C729ADD1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06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Surgical hair clippings can contain the same pathogenic bacteria and normal flora as skin.</a:t>
            </a:r>
          </a:p>
          <a:p>
            <a:pPr>
              <a:lnSpc>
                <a:spcPct val="90000"/>
              </a:lnSpc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Hair and airborne particles from surgical clipping left on the patient and linens can potentially contaminate the surgical environment and may increase risk of SSIs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F2CF74-67A6-40B4-AE47-35C729ADD1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22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take-home messages should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Match with your learning objectives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Summarize three to maximum five important points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your last slide (this is what your learners will remember and that will stay until the next speaker is up)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Your take-home message can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a powerful graphic or picture that is related to the topic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Not be something that has nothing to do with the topic (</a:t>
            </a:r>
            <a:r>
              <a:rPr lang="en-US" dirty="0" err="1"/>
              <a:t>eg</a:t>
            </a:r>
            <a:r>
              <a:rPr lang="en-US" dirty="0"/>
              <a:t>, a picture of your hospital or family or a “thank you” slide)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Example: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Formulate a preoperative plan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Identify and assess benefits of preoperative planning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Develop a surgical tactic</a:t>
            </a:r>
          </a:p>
          <a:p>
            <a:pPr marL="171450" indent="-1714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  <a:cs typeface="Arial" pitchFamily="34" charset="0"/>
              </a:rPr>
              <a:t>Describe steps involved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16D991-40E1-4F75-A931-87F401740DF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558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04526-595F-B273-28DE-F9619954D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ACBB97-B926-45E8-DDF0-486A4B283C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67B6B3-670C-0676-276C-9F09BDDA0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Nasal cleansing with iodine or alcohol- infused swabs helps prevent post-operative infections.  There is excellent anti-staph activity of iodine, effective for 12</a:t>
            </a:r>
            <a:br>
              <a:rPr lang="en-US" dirty="0"/>
            </a:br>
            <a:r>
              <a:rPr lang="en-US" dirty="0"/>
              <a:t>hours after applications </a:t>
            </a:r>
          </a:p>
          <a:p>
            <a:r>
              <a:rPr lang="en-US" dirty="0"/>
              <a:t>Easy application  ~ 1 hour prior</a:t>
            </a:r>
            <a:br>
              <a:rPr lang="en-US" dirty="0"/>
            </a:br>
            <a:r>
              <a:rPr lang="en-US" dirty="0"/>
              <a:t>	Apply the solution by rotating the applicator around 	the circumference of the nostril for 15 seconds and 	then rotating the applicator around the anterior nares 	for 15 seconds. </a:t>
            </a:r>
          </a:p>
          <a:p>
            <a:r>
              <a:rPr lang="en-US" dirty="0"/>
              <a:t>If shellfish or iodine allergy, use alcohol-based swabs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93506C-53E6-D6DC-BC12-9FC15FA90A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188B7-7098-49BA-A2F2-12FFE61D31D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14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6188B7-7098-49BA-A2F2-12FFE61D31D2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07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B5EB1D62-6468-45B3-BBB8-F5F964C5C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3DEFD24-93A1-422C-AAAA-DE6D2909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0F4F867-D77A-4CE7-AB27-1EC195AEB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99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0EF80-FB3D-410B-82B3-E70C4A38C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2297E2-163F-4CD0-9961-7DC91214C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35A54-9526-4B5D-9C22-4491EB804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01430-B235-450C-A716-8123D680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12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8A3DD9-894A-4CAD-8F5E-59B55A44E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D9D094-5F57-4E0B-BED4-CCB727A69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1FCB3-CB22-4FA6-A4A5-F09D90515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C67A-5AB1-42C8-A00E-56E843BB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8DB2-EA4E-4B4B-BE29-496D03B6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9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56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1913330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0751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814" y="517525"/>
            <a:ext cx="10862204" cy="966787"/>
          </a:xfrm>
        </p:spPr>
        <p:txBody>
          <a:bodyPr anchor="t" anchorCtr="0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 noProof="0"/>
              <a:t>Headline (32pt)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4" y="4884737"/>
            <a:ext cx="4704289" cy="96986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813" y="1727199"/>
            <a:ext cx="4716462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37D0A741-A793-4B42-8225-37550EA0E43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144685" y="4884737"/>
            <a:ext cx="4704288" cy="96986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800"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r>
              <a:rPr lang="en-US"/>
              <a:t>Text (28pt)</a:t>
            </a:r>
          </a:p>
        </p:txBody>
      </p:sp>
      <p:sp>
        <p:nvSpPr>
          <p:cNvPr id="13" name="Bildplatzhalter 7">
            <a:extLst>
              <a:ext uri="{FF2B5EF4-FFF2-40B4-BE49-F238E27FC236}">
                <a16:creationId xmlns:a16="http://schemas.microsoft.com/office/drawing/2014/main" id="{333807CB-4C73-4E3B-A1D1-85D927EA65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4685" y="1727199"/>
            <a:ext cx="4704290" cy="291623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Picture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E5951C6-963E-4674-91CC-8E8F1F645A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A6ABA92-B65E-42F5-BB28-73DA50746AED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6065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992966-A211-4F6E-9170-972BCF45C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/>
          <a:lstStyle>
            <a:lvl1pPr>
              <a:lnSpc>
                <a:spcPts val="22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6725" y="1733549"/>
            <a:ext cx="4032250" cy="412739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0C9E6CA-E780-4BEA-AB33-52E77BE5A5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984" y="1727199"/>
            <a:ext cx="5376333" cy="340042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67879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E6DDF3-5C05-48D7-B14F-C1A55FED146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70985" y="1727201"/>
            <a:ext cx="8809566" cy="4127399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400"/>
            </a:lvl3pPr>
            <a:lvl4pPr>
              <a:spcBef>
                <a:spcPts val="1200"/>
              </a:spcBef>
              <a:defRPr sz="2400"/>
            </a:lvl4pPr>
            <a:lvl5pPr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BBF93C-D197-4D38-8AAC-65744BF71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16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A944C-1F68-48BC-9153-09F741CD9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82257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F4D0-64F4-404C-8C89-AA544A181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3800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5F892-D8B3-46BC-A572-0DBD59A434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0CBB-733C-46BA-88FC-7EBAC30EC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3999"/>
            <a:ext cx="4142678" cy="2257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0F81F6-1B47-4A3E-A9DA-0BCD2A96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645" y="6523998"/>
            <a:ext cx="2743200" cy="315911"/>
          </a:xfrm>
        </p:spPr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20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669F-B533-4A34-A232-C8F2FA148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232D4B-0FF7-42FB-ACE5-B7DF8DB3C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A81A8-568C-4120-8EDF-C22715FF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497C-1AFC-4EDA-B32D-837EC9856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9A3159-486C-4F7A-8A14-0C138D053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05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78DB-E795-4AD5-BDA9-63A2C9AAB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7BF35-A36B-487A-8672-A88211DA52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445FD-4C85-4A92-A06F-AA595E3C5A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43C0F-2B45-46BE-9B2C-ACD561482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5FB184-2360-47C7-8C38-6C355D8F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566F-33F9-4E57-86D3-7FC7066CF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3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3E61-05C2-4833-AA56-B8DBF711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C4648-C50D-4F24-96B3-80472B96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485D56-8185-425D-9A00-A878E43AA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791DBC-C1E1-4816-8924-4AB7C638C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331562-96A2-44A8-B7EB-58054AA02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E0003B-158A-4536-A33F-1B80C2041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E06DFF-63F5-42C6-934C-7555006E4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7460DF-C91D-4C99-8252-4D1D1BDF0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1FBB1-B93A-49A7-A82F-28B1C964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E540F8-77AA-4664-A286-4A82CD8EF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E158A-20CD-488C-88F5-0EEC76E8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33B63-21E6-4E1D-91FD-D423D4FD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1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CA6B1B-3230-45AF-A853-52DF3962F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0EFF-ACB8-447E-A9B0-DC7D603B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E0144C-B216-4B3C-ABDC-B4E1209E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9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F69B8-75E9-4886-BE29-83630C8E9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A51D2-058D-46F1-BE56-FC4C24A9A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4D2D0-1BA8-4F84-A45A-91AD73D62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F02FF-119E-4422-9016-FE786F3B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6CABA-1C44-4362-9082-DE8EFD95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0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A9335-7109-4617-AFCD-FF571A44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1473A5-95E3-498A-9977-FDDD01B311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A11660-C335-431A-A1D9-ADF7D283B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653CF0-91F2-481D-BE1C-252491322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3030"/>
            <a:ext cx="4142678" cy="3180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9D8B-B5B9-4840-8CD8-39A533254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0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240B96-94E7-4E50-8C51-84B78274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2A54B0-4496-4F1E-BCBF-39178242E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77538"/>
            <a:ext cx="10515600" cy="4699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B3707-7C36-4ED3-ADCC-1CCA01F32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154" y="6523994"/>
            <a:ext cx="2761785" cy="3180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Date updated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10251-B45C-4636-BD61-2EF826605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9979" y="6515331"/>
            <a:ext cx="2743200" cy="3159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E3FC-11C7-423E-9938-3F007D066D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7668DE-5A18-4419-B23F-67A4E2A0B13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8800" y="6442401"/>
            <a:ext cx="885825" cy="3556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AC3A19E-771E-4A46-A26E-80E887073700}"/>
              </a:ext>
            </a:extLst>
          </p:cNvPr>
          <p:cNvSpPr/>
          <p:nvPr userDrawn="1"/>
        </p:nvSpPr>
        <p:spPr>
          <a:xfrm>
            <a:off x="4958509" y="6440088"/>
            <a:ext cx="11833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165C74ED-9C42-4384-B346-5748653FE4A7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57" y="102276"/>
            <a:ext cx="6369563" cy="6131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B59B77A-BC20-465C-A8BC-6BC6F7F810C7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834307"/>
            <a:ext cx="12192000" cy="7181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5F9CBFF-D728-4BB5-827B-45429829D3A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9418"/>
            <a:ext cx="12192000" cy="6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36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8" r:id="rId12"/>
    <p:sldLayoutId id="2147483730" r:id="rId13"/>
    <p:sldLayoutId id="2147483731" r:id="rId14"/>
    <p:sldLayoutId id="2147483681" r:id="rId15"/>
    <p:sldLayoutId id="2147483727" r:id="rId16"/>
    <p:sldLayoutId id="2147483726" r:id="rId17"/>
  </p:sldLayoutIdLst>
  <p:hf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822570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Oswald" panose="020005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5" Type="http://schemas.openxmlformats.org/officeDocument/2006/relationships/hyperlink" Target="http://libguides.adelphi.edu/c.php?g=602214" TargetMode="Externa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D4B35-C2BB-45C5-9215-7D3A3112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888" y="361872"/>
            <a:ext cx="7815532" cy="1856299"/>
          </a:xfrm>
        </p:spPr>
        <p:txBody>
          <a:bodyPr>
            <a:noAutofit/>
          </a:bodyPr>
          <a:lstStyle/>
          <a:p>
            <a:r>
              <a:rPr lang="en-US" sz="3200" dirty="0"/>
              <a:t>Surgical Site Infection Prevention for the Pre-op RN</a:t>
            </a:r>
            <a:endParaRPr lang="en-US" sz="3200" dirty="0">
              <a:solidFill>
                <a:srgbClr val="822570"/>
              </a:solidFill>
              <a:latin typeface="Cambria"/>
              <a:ea typeface="Cambria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142FFD-D939-4D18-8F54-5B6C6E11E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337" y="313323"/>
            <a:ext cx="2779542" cy="320903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CE484-6EB6-4EB1-BAC8-F86F96CE1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4492" y="6515331"/>
            <a:ext cx="2761785" cy="318051"/>
          </a:xfrm>
        </p:spPr>
        <p:txBody>
          <a:bodyPr/>
          <a:lstStyle/>
          <a:p>
            <a:r>
              <a:rPr lang="en-US" dirty="0"/>
              <a:t>Date updated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E3547-3C66-45FC-AACB-4099728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4E3FC-11C7-423E-9938-3F007D066D89}" type="slidenum">
              <a:rPr lang="en-US" smtClean="0"/>
              <a:t>1</a:t>
            </a:fld>
            <a:endParaRPr lang="en-US" dirty="0"/>
          </a:p>
        </p:txBody>
      </p:sp>
      <p:pic>
        <p:nvPicPr>
          <p:cNvPr id="12" name="Picture 11" descr="A group of surgeons performing surgery&#10;&#10;Description automatically generated">
            <a:extLst>
              <a:ext uri="{FF2B5EF4-FFF2-40B4-BE49-F238E27FC236}">
                <a16:creationId xmlns:a16="http://schemas.microsoft.com/office/drawing/2014/main" id="{A168ECFB-F213-6B13-3729-F45B8A68F9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471" y="3352386"/>
            <a:ext cx="2195531" cy="29273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7" name="Picture 16" descr="A person standing next to a child in a hospital&#10;&#10;Description automatically generated">
            <a:extLst>
              <a:ext uri="{FF2B5EF4-FFF2-40B4-BE49-F238E27FC236}">
                <a16:creationId xmlns:a16="http://schemas.microsoft.com/office/drawing/2014/main" id="{6C0BB777-2E86-9729-C20E-E79D3C890D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11"/>
          <a:stretch/>
        </p:blipFill>
        <p:spPr>
          <a:xfrm rot="5400000">
            <a:off x="8860251" y="3877518"/>
            <a:ext cx="2298553" cy="20501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DCFFB3-6BBA-3D94-E89B-D26B270E2B96}"/>
              </a:ext>
            </a:extLst>
          </p:cNvPr>
          <p:cNvSpPr txBox="1"/>
          <p:nvPr/>
        </p:nvSpPr>
        <p:spPr>
          <a:xfrm>
            <a:off x="4417255" y="4234375"/>
            <a:ext cx="184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25B8C8C-CC0C-D664-9B7E-73572B6EF2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888" y="3753296"/>
            <a:ext cx="2283709" cy="22292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6674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70BA-8A76-4044-B9C2-6A12ABFCF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2513" y="274638"/>
            <a:ext cx="797166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Emerging Evidence on SSI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8C5A-C4BA-413F-BE16-6A7C624B5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56" y="1600201"/>
            <a:ext cx="8356210" cy="452596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Maintenance of normoglycemia and normothermia (Enhanced Recovery After Surgery)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Antibiotics redosing and weight-based dosing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and additional topical agents for preventing SSIs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Mechanical bowel preparation with oral antibiotics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Standardization of skin preparation</a:t>
            </a:r>
          </a:p>
        </p:txBody>
      </p:sp>
    </p:spTree>
    <p:extLst>
      <p:ext uri="{BB962C8B-B14F-4D97-AF65-F5344CB8AC3E}">
        <p14:creationId xmlns:p14="http://schemas.microsoft.com/office/powerpoint/2010/main" val="349545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19D4DF-376F-706B-60E6-EC28B8D3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2"/>
            <a:ext cx="8809566" cy="2436836"/>
          </a:xfrm>
        </p:spPr>
        <p:txBody>
          <a:bodyPr/>
          <a:lstStyle/>
          <a:p>
            <a:r>
              <a:rPr lang="en-US" dirty="0"/>
              <a:t>SSIs are one of the most common and costly HAIs</a:t>
            </a:r>
          </a:p>
          <a:p>
            <a:r>
              <a:rPr lang="en-US" dirty="0"/>
              <a:t>Standardization of patient prep is one of the most important ways to prevent SSIs</a:t>
            </a:r>
          </a:p>
          <a:p>
            <a:r>
              <a:rPr lang="en-US" dirty="0"/>
              <a:t>SSI prevention includes antibacterial wash, safe clipping and hair disposal, nasal cleansing and oral care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D00BE6-B0F9-3C60-AD78-84DDC5B6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Major Points</a:t>
            </a:r>
          </a:p>
        </p:txBody>
      </p:sp>
    </p:spTree>
    <p:extLst>
      <p:ext uri="{BB962C8B-B14F-4D97-AF65-F5344CB8AC3E}">
        <p14:creationId xmlns:p14="http://schemas.microsoft.com/office/powerpoint/2010/main" val="2212243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AA242-400E-48F5-98CA-79E865EF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en-US" b="0" i="0" u="none" strike="noStrike" dirty="0">
              <a:solidFill>
                <a:srgbClr val="1A19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Healthcare Associated Infections (HAIs) continue to be a major patient safety issue•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SSIs are one of the most prevalent HAIs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SSIs account for 1/3 of HAIs in hospitalized patients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majority of SSIs are deemed preventable using evidence-based strategies 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•There is significant evidence that following a pre-op patient preparation protocol drastically reduces surgical site infection (SSI) rates</a:t>
            </a:r>
            <a:endParaRPr lang="en-US" i="1" noProof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9C8903-5A6C-437D-ADAE-11CF21A34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>
            <a:normAutofit fontScale="90000"/>
          </a:bodyPr>
          <a:lstStyle/>
          <a:p>
            <a:r>
              <a:rPr lang="en-US" noProof="0" dirty="0">
                <a:latin typeface="Cambria" panose="02040503050406030204" pitchFamily="18" charset="0"/>
                <a:ea typeface="Cambria" panose="02040503050406030204" pitchFamily="18" charset="0"/>
              </a:rPr>
              <a:t>Surgical Site Infection Statistics</a:t>
            </a:r>
          </a:p>
        </p:txBody>
      </p:sp>
    </p:spTree>
    <p:extLst>
      <p:ext uri="{BB962C8B-B14F-4D97-AF65-F5344CB8AC3E}">
        <p14:creationId xmlns:p14="http://schemas.microsoft.com/office/powerpoint/2010/main" val="1806175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A7C383-6BC1-4BB7-809F-ECB23BF3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5" y="1727201"/>
            <a:ext cx="4512635" cy="4154615"/>
          </a:xfrm>
        </p:spPr>
        <p:txBody>
          <a:bodyPr>
            <a:normAutofit/>
          </a:bodyPr>
          <a:lstStyle/>
          <a:p>
            <a:pPr algn="l"/>
            <a:endParaRPr lang="en-US" sz="3200" b="0" i="0" u="none" strike="noStrike" dirty="0">
              <a:solidFill>
                <a:srgbClr val="1A191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Hair Removal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Site Prep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Cleansing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Emerging Trends</a:t>
            </a:r>
            <a:endParaRPr lang="en-US" sz="3200" noProof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35CFEF-27C9-56E6-CB5B-2D03AE14573F}"/>
              </a:ext>
            </a:extLst>
          </p:cNvPr>
          <p:cNvSpPr txBox="1"/>
          <p:nvPr/>
        </p:nvSpPr>
        <p:spPr>
          <a:xfrm>
            <a:off x="8373979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FA67B4-A6B8-C1B8-3629-12646E9EB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the Pre-op RN in SSI Prevention</a:t>
            </a:r>
          </a:p>
        </p:txBody>
      </p:sp>
      <p:pic>
        <p:nvPicPr>
          <p:cNvPr id="7" name="Picture 6" descr="A group of people in scrubs holding a baby&#10;&#10;Description automatically generated">
            <a:extLst>
              <a:ext uri="{FF2B5EF4-FFF2-40B4-BE49-F238E27FC236}">
                <a16:creationId xmlns:a16="http://schemas.microsoft.com/office/drawing/2014/main" id="{FB12EC73-B0F2-FE8E-9EE1-28ED021494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8381" y="1922654"/>
            <a:ext cx="2915925" cy="37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891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228F5-D9DF-B8F6-4873-9176FA7E8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B49D52-8F62-04B8-3991-39DDF1C6A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clipping as close to surgery time as possible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Timing of hair removal is important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Immediately before 	= 3.1% SSI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 hours		= 7.1% SSI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&gt; 24 hours		= 20% SSI</a:t>
            </a:r>
          </a:p>
          <a:p>
            <a:pPr algn="l"/>
            <a:endParaRPr lang="en-US" noProof="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B8A5F-DF89-BD64-DA98-5A3DECF1430C}"/>
              </a:ext>
            </a:extLst>
          </p:cNvPr>
          <p:cNvSpPr txBox="1"/>
          <p:nvPr/>
        </p:nvSpPr>
        <p:spPr>
          <a:xfrm>
            <a:off x="8373979" y="45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D2AF42-40BB-CF78-8C8C-2E5EB9FE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Hair Removal</a:t>
            </a:r>
          </a:p>
        </p:txBody>
      </p:sp>
    </p:spTree>
    <p:extLst>
      <p:ext uri="{BB962C8B-B14F-4D97-AF65-F5344CB8AC3E}">
        <p14:creationId xmlns:p14="http://schemas.microsoft.com/office/powerpoint/2010/main" val="147184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9C45D1-5F47-423B-8E5C-84A5EA603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3" y="454738"/>
            <a:ext cx="10850033" cy="542313"/>
          </a:xfrm>
        </p:spPr>
        <p:txBody>
          <a:bodyPr>
            <a:normAutofit/>
          </a:bodyPr>
          <a:lstStyle/>
          <a:p>
            <a:r>
              <a:rPr lang="en-US" sz="4000" noProof="0" dirty="0">
                <a:latin typeface="Cambria" panose="02040503050406030204" pitchFamily="18" charset="0"/>
                <a:ea typeface="Cambria" panose="02040503050406030204" pitchFamily="18" charset="0"/>
              </a:rPr>
              <a:t>Hair Removal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1CF32-C7B1-4481-8D2E-A8EA5444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15" y="1533378"/>
            <a:ext cx="4825220" cy="4403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Proper technique is critical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Raking can damage the skin, creating a portal for microorganisms.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To prevent raking hold the clipper at an approximate 40 degree angle to the skin. </a:t>
            </a:r>
            <a:endParaRPr lang="en-US" sz="2800" noProof="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2E5B9C-6F4A-E664-C295-E4C485F1C2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3461" y="997052"/>
            <a:ext cx="3357555" cy="3722729"/>
          </a:xfrm>
          <a:prstGeom prst="rect">
            <a:avLst/>
          </a:prstGeo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DE54CDF5-B9BF-6D51-B7F7-2023C202CE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88766" y="4942761"/>
            <a:ext cx="403225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04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2A5A02D-1EF2-C8EA-CF6A-0C2D4281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</p:spPr>
        <p:txBody>
          <a:bodyPr>
            <a:normAutofit fontScale="90000"/>
          </a:bodyPr>
          <a:lstStyle/>
          <a:p>
            <a:r>
              <a:rPr lang="en-US" dirty="0"/>
              <a:t>Surgical Hair Clipping – An Infection Risk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5B6C8D8F-82E5-2C9C-C8C8-CDB76D6CA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Surgical hair clippings can contain the same pathogenic bacteria and normal flora as skin</a:t>
            </a:r>
          </a:p>
          <a:p>
            <a:pPr>
              <a:lnSpc>
                <a:spcPct val="9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Hair and airborne particles from surgical clipping can potentially contaminate the surgical environment and may increase risk of SSIs</a:t>
            </a:r>
          </a:p>
          <a:p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DA46A-EC81-2FE9-F091-5B2A0AEE995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023931" y="1825625"/>
            <a:ext cx="3478138" cy="4351338"/>
          </a:xfrm>
          <a:prstGeom prst="rect">
            <a:avLst/>
          </a:prstGeom>
          <a:noFill/>
        </p:spPr>
      </p:pic>
      <p:sp>
        <p:nvSpPr>
          <p:cNvPr id="18" name="Date Placeholder 4">
            <a:extLst>
              <a:ext uri="{FF2B5EF4-FFF2-40B4-BE49-F238E27FC236}">
                <a16:creationId xmlns:a16="http://schemas.microsoft.com/office/drawing/2014/main" id="{DE24CE97-213C-3BD2-02D7-104054EF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54" y="6523994"/>
            <a:ext cx="2761785" cy="318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Date updated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0FF72AD8-1677-46BD-33DA-18038478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06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9CFB25A-87B6-4AD9-B731-AB4172905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surgery, patients should shower or bathe with bath wipes (full body)</a:t>
            </a:r>
          </a:p>
          <a:p>
            <a:pPr lvl="1"/>
            <a:r>
              <a:rPr lang="en-US" dirty="0"/>
              <a:t>Use soap or an antiseptic agent </a:t>
            </a:r>
          </a:p>
          <a:p>
            <a:pPr lvl="2"/>
            <a:r>
              <a:rPr lang="en-US" i="1" dirty="0"/>
              <a:t>There is no evidence that the use of chlorhexidine instead of soap reduces the incidence of SSIs.</a:t>
            </a:r>
            <a:endParaRPr lang="en-US" dirty="0"/>
          </a:p>
          <a:p>
            <a:pPr lvl="1"/>
            <a:r>
              <a:rPr lang="en-US" dirty="0"/>
              <a:t>For a planned surgery, shower daily for three days until surgery day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67C4BFE-966A-4BBD-902F-DAA5EE0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757238"/>
            <a:ext cx="10850033" cy="727076"/>
          </a:xfrm>
        </p:spPr>
        <p:txBody>
          <a:bodyPr>
            <a:normAutofit fontScale="90000"/>
          </a:bodyPr>
          <a:lstStyle/>
          <a:p>
            <a:r>
              <a:rPr lang="en-US" dirty="0"/>
              <a:t>Antiseptic Skin Prep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3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EDB4-1E09-402B-8CAB-E28754919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138" y="271240"/>
            <a:ext cx="10515600" cy="747935"/>
          </a:xfrm>
        </p:spPr>
        <p:txBody>
          <a:bodyPr anchor="ctr">
            <a:normAutofit/>
          </a:bodyPr>
          <a:lstStyle/>
          <a:p>
            <a:r>
              <a:rPr lang="en-US" sz="4400" noProof="0"/>
              <a:t>Oral Care</a:t>
            </a:r>
          </a:p>
        </p:txBody>
      </p:sp>
      <p:pic>
        <p:nvPicPr>
          <p:cNvPr id="7" name="Content Placeholder 4" descr="A close up of a toy&#10;&#10;Description generated with high confidence">
            <a:extLst>
              <a:ext uri="{FF2B5EF4-FFF2-40B4-BE49-F238E27FC236}">
                <a16:creationId xmlns:a16="http://schemas.microsoft.com/office/drawing/2014/main" id="{572F7357-BA56-44F2-32A6-0A015C78E6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351338"/>
          </a:xfrm>
          <a:prstGeom prst="rect">
            <a:avLst/>
          </a:prstGeom>
          <a:solidFill>
            <a:srgbClr val="7AA1FF"/>
          </a:solidFill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Date Placeholder 4">
            <a:extLst>
              <a:ext uri="{FF2B5EF4-FFF2-40B4-BE49-F238E27FC236}">
                <a16:creationId xmlns:a16="http://schemas.microsoft.com/office/drawing/2014/main" id="{4DF36324-6C74-2639-E5E5-17376255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0154" y="6523994"/>
            <a:ext cx="2761785" cy="318051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Date updated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955FF5C-7454-5F83-69CD-D415F2822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9979" y="6515331"/>
            <a:ext cx="2743200" cy="315911"/>
          </a:xfrm>
        </p:spPr>
        <p:txBody>
          <a:bodyPr/>
          <a:lstStyle/>
          <a:p>
            <a:pPr>
              <a:spcAft>
                <a:spcPts val="600"/>
              </a:spcAft>
            </a:pPr>
            <a:fld id="{4904E3FC-11C7-423E-9938-3F007D066D89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1188F8-36B0-C8CA-1C57-A0BC34436E62}"/>
              </a:ext>
            </a:extLst>
          </p:cNvPr>
          <p:cNvSpPr txBox="1"/>
          <p:nvPr/>
        </p:nvSpPr>
        <p:spPr>
          <a:xfrm>
            <a:off x="717452" y="2053883"/>
            <a:ext cx="49799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patient brush their teeth twice daily and morning of procedure.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patient unable to brush their teeth, provide oral care twice daily and morning of procedure.</a:t>
            </a:r>
          </a:p>
        </p:txBody>
      </p:sp>
    </p:spTree>
    <p:extLst>
      <p:ext uri="{BB962C8B-B14F-4D97-AF65-F5344CB8AC3E}">
        <p14:creationId xmlns:p14="http://schemas.microsoft.com/office/powerpoint/2010/main" val="11510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BD835-9A27-1811-C120-C0CEC8DB9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E56E8-7786-7E36-76D6-9BEB0327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Nasal Swabs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38234-FBF4-7945-47B4-828ACBE25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139" y="1983179"/>
            <a:ext cx="8123050" cy="4071732"/>
          </a:xfrm>
        </p:spPr>
        <p:txBody>
          <a:bodyPr>
            <a:normAutofit fontScale="55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Apply the solution 1 hour prior to surgery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Excellent anti-staph activity of iodine, effective for 12</a:t>
            </a:r>
            <a:br>
              <a:rPr lang="en-US" sz="4500" dirty="0"/>
            </a:br>
            <a:r>
              <a:rPr lang="en-US" sz="4500" dirty="0"/>
              <a:t>hours after application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500" dirty="0"/>
              <a:t>If shellfish or iodine allergy, use alcohol-based swabs 	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endParaRPr lang="en-US" dirty="0"/>
          </a:p>
          <a:p>
            <a:pPr algn="r"/>
            <a:r>
              <a:rPr lang="en-US" sz="1200" dirty="0"/>
              <a:t>Phillips, M. (2014). </a:t>
            </a:r>
            <a:r>
              <a:rPr lang="en-US" sz="1200" i="1" dirty="0"/>
              <a:t>Infect Control Hosp </a:t>
            </a:r>
            <a:r>
              <a:rPr lang="en-US" sz="1200" i="1" dirty="0" err="1"/>
              <a:t>Epidemiol</a:t>
            </a:r>
            <a:r>
              <a:rPr lang="en-US" sz="1200" i="1" dirty="0"/>
              <a:t>.</a:t>
            </a:r>
            <a:r>
              <a:rPr lang="en-US" sz="1200" dirty="0"/>
              <a:t>, 826-32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248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fs">
      <a:majorFont>
        <a:latin typeface="Cormorant Infant Medium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B4A1B8119C074D9E1D0CA167AE0256" ma:contentTypeVersion="10" ma:contentTypeDescription="Create a new document." ma:contentTypeScope="" ma:versionID="3ba57a9fae2ea9539037cd96b7d7b3cd">
  <xsd:schema xmlns:xsd="http://www.w3.org/2001/XMLSchema" xmlns:xs="http://www.w3.org/2001/XMLSchema" xmlns:p="http://schemas.microsoft.com/office/2006/metadata/properties" xmlns:ns2="2781918a-4201-486f-8cd6-069777501b1b" targetNamespace="http://schemas.microsoft.com/office/2006/metadata/properties" ma:root="true" ma:fieldsID="6137703e242546d562c25f95ebfacb90" ns2:_="">
    <xsd:import namespace="2781918a-4201-486f-8cd6-069777501b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1918a-4201-486f-8cd6-069777501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0F5569-2BCA-4B37-A20A-5CD9156C54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1918a-4201-486f-8cd6-069777501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C44F11-BE22-4FF4-8976-E1D21A3574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8FED45-6F0A-4266-843C-9CBF3451946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1181</Words>
  <Application>Microsoft Macintosh PowerPoint</Application>
  <PresentationFormat>Widescreen</PresentationFormat>
  <Paragraphs>120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AtlasGrotesk</vt:lpstr>
      <vt:lpstr>Calibri</vt:lpstr>
      <vt:lpstr>Cambria</vt:lpstr>
      <vt:lpstr>Cormorant Infant Medium</vt:lpstr>
      <vt:lpstr>Oswald</vt:lpstr>
      <vt:lpstr>Office Theme</vt:lpstr>
      <vt:lpstr>Surgical Site Infection Prevention for the Pre-op RN</vt:lpstr>
      <vt:lpstr>Surgical Site Infection Statistics</vt:lpstr>
      <vt:lpstr>Role of the Pre-op RN in SSI Prevention</vt:lpstr>
      <vt:lpstr>Hair Removal</vt:lpstr>
      <vt:lpstr>Hair Removal</vt:lpstr>
      <vt:lpstr>Surgical Hair Clipping – An Infection Risk</vt:lpstr>
      <vt:lpstr>Antiseptic Skin Prep</vt:lpstr>
      <vt:lpstr>Oral Care</vt:lpstr>
      <vt:lpstr>Nasal Swabs</vt:lpstr>
      <vt:lpstr>Emerging Evidence on SSI Prevention</vt:lpstr>
      <vt:lpstr>Review of Major Points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Vazquez</dc:creator>
  <cp:lastModifiedBy>Zacharias, Sarah R</cp:lastModifiedBy>
  <cp:revision>137</cp:revision>
  <dcterms:created xsi:type="dcterms:W3CDTF">2020-06-02T22:47:27Z</dcterms:created>
  <dcterms:modified xsi:type="dcterms:W3CDTF">2025-10-12T23:05:28Z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0x010100F0B4A1B8119C074D9E1D0CA167AE0256</vt:lpwstr>
  </property>
</Properties>
</file>