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0" r:id="rId27"/>
    <p:sldId id="274" r:id="rId28"/>
    <p:sldId id="291" r:id="rId29"/>
    <p:sldId id="292" r:id="rId30"/>
    <p:sldId id="275" r:id="rId31"/>
    <p:sldId id="276" r:id="rId32"/>
    <p:sldId id="277" r:id="rId33"/>
    <p:sldId id="279" r:id="rId34"/>
    <p:sldId id="27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570"/>
    <a:srgbClr val="55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5BDA78-DE22-4C09-9070-B3A4A8BDC335}" v="1" dt="2025-07-29T23:00:48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52D0B2-742C-4A9A-AD08-693647C0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7F99A-72E7-4EAC-ABDC-2BBC5E063B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062F7-B287-4DF6-A548-2C07E774175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B8F01-2037-40DE-9A57-CD20DEEB77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7FC97-830C-4CEF-A1C5-EFBF06BA66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F4720-2B15-4D06-B885-E65C1792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EA1E8-E518-455C-B578-42CCE295B6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CF74-67A6-40B4-AE47-35C729ADD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5EB1D62-6468-45B3-BBB8-F5F964C5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3DEFD24-93A1-422C-AAAA-DE6D2909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0F4F867-D77A-4CE7-AB27-1EC195AE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0EF80-FB3D-410B-82B3-E70C4A38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297E2-163F-4CD0-9961-7DC91214C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975C4-FA6F-4BBF-A77A-E724FA05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35A54-9526-4B5D-9C22-4491EB80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01430-B235-450C-A716-8123D680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1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8A3DD9-894A-4CAD-8F5E-59B55A44E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9D094-5F57-4E0B-BED4-CCB727A69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1FCB3-CB22-4FA6-A4A5-F09D9051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1C67A-5AB1-42C8-A00E-56E843BB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A8DB2-EA4E-4B4B-BE29-496D03B6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9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944C-1F68-48BC-9153-09F741CD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8225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F4D0-64F4-404C-8C89-AA544A18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8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5F892-D8B3-46BC-A572-0DBD59A4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492" y="6515331"/>
            <a:ext cx="2761785" cy="318051"/>
          </a:xfrm>
        </p:spPr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0CBB-733C-46BA-88FC-7EBAC30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3999"/>
            <a:ext cx="4142678" cy="2257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F81F6-1B47-4A3E-A9DA-0BCD2A96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1645" y="6523998"/>
            <a:ext cx="2743200" cy="315911"/>
          </a:xfrm>
        </p:spPr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0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669F-B533-4A34-A232-C8F2FA14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32D4B-0FF7-42FB-ACE5-B7DF8DB3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A81A8-568C-4120-8EDF-C22715FF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A497C-1AFC-4EDA-B32D-837EC985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A3159-486C-4F7A-8A14-0C138D05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78DB-E795-4AD5-BDA9-63A2C9AA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7BF35-A36B-487A-8672-A88211DA5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445FD-4C85-4A92-A06F-AA595E3C5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43C0F-2B45-46BE-9B2C-ACD56148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FB184-2360-47C7-8C38-6C355D8F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1566F-33F9-4E57-86D3-7FC7066C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53E61-05C2-4833-AA56-B8DBF711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4648-C50D-4F24-96B3-80472B96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85D56-8185-425D-9A00-A878E43AA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91DBC-C1E1-4816-8924-4AB7C638C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31562-96A2-44A8-B7EB-58054AA02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0003B-158A-4536-A33F-1B80C204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E06DFF-63F5-42C6-934C-7555006E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7460DF-C91D-4C99-8252-4D1D1BDF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FBB1-B93A-49A7-A82F-28B1C964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540F8-77AA-4664-A286-4A82CD8E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8E158A-20CD-488C-88F5-0EEC76E8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33B63-21E6-4E1D-91FD-D423D4FD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A6B1B-3230-45AF-A853-52DF3962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60EFF-ACB8-447E-A9B0-DC7D603B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0144C-B216-4B3C-ABDC-B4E1209E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9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69B8-75E9-4886-BE29-83630C8E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51D2-058D-46F1-BE56-FC4C24A9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4D2D0-1BA8-4F84-A45A-91AD73D6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723B-44C7-4300-8793-EF3F271F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02FF-119E-4422-9016-FE786F3B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6CABA-1C44-4362-9082-DE8EFD95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335-7109-4617-AFCD-FF571A44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1473A5-95E3-498A-9977-FDDD01B31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11660-C335-431A-A1D9-ADF7D283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0D8E0-AD5B-4DCC-B661-FC852506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53CF0-91F2-481D-BE1C-25249132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99D8B-B5B9-4840-8CD8-39A53325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40B96-94E7-4E50-8C51-84B78274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74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A54B0-4496-4F1E-BCBF-39178242E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77538"/>
            <a:ext cx="10515600" cy="469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B3707-7C36-4ED3-ADCC-1CCA01F32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154" y="6523994"/>
            <a:ext cx="2761785" cy="318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2023-Sept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10251-B45C-4636-BD61-2EF826605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979" y="6515331"/>
            <a:ext cx="2743200" cy="315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7668DE-5A18-4419-B23F-67A4E2A0B1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00" y="6442401"/>
            <a:ext cx="885825" cy="355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3A19E-771E-4A46-A26E-80E887073700}"/>
              </a:ext>
            </a:extLst>
          </p:cNvPr>
          <p:cNvSpPr/>
          <p:nvPr userDrawn="1"/>
        </p:nvSpPr>
        <p:spPr>
          <a:xfrm>
            <a:off x="4958509" y="6440088"/>
            <a:ext cx="1183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65C74ED-9C42-4384-B346-5748653FE4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57" y="102276"/>
            <a:ext cx="6369563" cy="6131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59B77A-BC20-465C-A8BC-6BC6F7F810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4307"/>
            <a:ext cx="12192000" cy="71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F9CBFF-D728-4BB5-827B-45429829D3A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418"/>
            <a:ext cx="12192000" cy="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2257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4B35-C2BB-45C5-9215-7D3A3112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038" y="159750"/>
            <a:ext cx="7806722" cy="1497407"/>
          </a:xfrm>
        </p:spPr>
        <p:txBody>
          <a:bodyPr>
            <a:noAutofit/>
          </a:bodyPr>
          <a:lstStyle/>
          <a:p>
            <a:r>
              <a:rPr lang="en-US" sz="4400" dirty="0">
                <a:cs typeface="Arial" panose="020B0604020202020204" pitchFamily="34" charset="0"/>
              </a:rPr>
              <a:t>Pediatric Pain Control for Cleft Lip/Palate Patients</a:t>
            </a:r>
            <a:endParaRPr lang="en-US" sz="4400" dirty="0">
              <a:solidFill>
                <a:srgbClr val="82257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142FFD-D939-4D18-8F54-5B6C6E11E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43" y="983378"/>
            <a:ext cx="2779542" cy="305345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CE484-6EB6-4EB1-BAC8-F86F96CE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E3547-3C66-45FC-AACB-4099728F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8B3B5-BF1B-40A9-9FF7-5D75392B4B9F}"/>
              </a:ext>
            </a:extLst>
          </p:cNvPr>
          <p:cNvSpPr txBox="1"/>
          <p:nvPr/>
        </p:nvSpPr>
        <p:spPr>
          <a:xfrm>
            <a:off x="621792" y="4386223"/>
            <a:ext cx="4592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57E39"/>
                </a:solidFill>
                <a:latin typeface="+mj-lt"/>
              </a:rPr>
              <a:t>Adapted from original presentations by N. Madden RN, MS, PNP and P. Rand MD</a:t>
            </a:r>
          </a:p>
          <a:p>
            <a:endParaRPr lang="en-US" sz="2000" b="1" dirty="0">
              <a:solidFill>
                <a:srgbClr val="557E39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557E39"/>
                </a:solidFill>
              </a:rPr>
              <a:t>Adapted by S Bradman MD</a:t>
            </a:r>
          </a:p>
          <a:p>
            <a:endParaRPr lang="en-US" sz="2000" b="1" dirty="0">
              <a:solidFill>
                <a:srgbClr val="557E39"/>
              </a:solidFill>
              <a:latin typeface="+mj-lt"/>
            </a:endParaRPr>
          </a:p>
          <a:p>
            <a:endParaRPr lang="en-US" sz="2000" dirty="0">
              <a:solidFill>
                <a:srgbClr val="557E39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126F5-E6B6-4D3E-A840-5FC888175E6A}"/>
              </a:ext>
            </a:extLst>
          </p:cNvPr>
          <p:cNvSpPr txBox="1">
            <a:spLocks/>
          </p:cNvSpPr>
          <p:nvPr/>
        </p:nvSpPr>
        <p:spPr>
          <a:xfrm>
            <a:off x="165607" y="3817228"/>
            <a:ext cx="4555640" cy="231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82257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4EE5C-4434-4CCF-A8E4-C1AB3BAB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29" y="2186862"/>
            <a:ext cx="3719069" cy="278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4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880710" y="1534840"/>
            <a:ext cx="8253167" cy="592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  </a:t>
            </a:r>
            <a:r>
              <a:rPr lang="en-US" sz="2800" b="1" u="sng" dirty="0"/>
              <a:t>FLACC scale for infants, toddlers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52106" y="338138"/>
            <a:ext cx="10020693" cy="1252537"/>
          </a:xfrm>
        </p:spPr>
        <p:txBody>
          <a:bodyPr/>
          <a:lstStyle/>
          <a:p>
            <a:r>
              <a:rPr lang="en-US" dirty="0"/>
              <a:t>ASSESSMENT</a:t>
            </a:r>
          </a:p>
        </p:txBody>
      </p:sp>
      <p:pic>
        <p:nvPicPr>
          <p:cNvPr id="2050" name="Picture 2" descr="C:\Users\Kathy\Desktop\FLA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95" y="2163453"/>
            <a:ext cx="8008199" cy="41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5B351-3035-28DA-05CF-DDC93A2A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4D78A-8AA0-EAB9-9FD9-D96BD020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Pain Management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077538"/>
            <a:ext cx="10515600" cy="5055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pain assessment scale evaluates the starting point, and then efficacy, of pain control interventions with or without medications.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Assessment </a:t>
            </a:r>
            <a:r>
              <a:rPr lang="en-US" u="sng" dirty="0"/>
              <a:t>never </a:t>
            </a:r>
            <a:r>
              <a:rPr lang="en-US" dirty="0"/>
              <a:t>determines how much pain medication to give.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Goal of Pain Management: </a:t>
            </a:r>
          </a:p>
          <a:p>
            <a:r>
              <a:rPr lang="en-US" dirty="0"/>
              <a:t>  --- A pain level that allows a child to sleep, eat, and engage in social interaction and quiet play for age.</a:t>
            </a:r>
          </a:p>
          <a:p>
            <a:r>
              <a:rPr lang="en-US" dirty="0"/>
              <a:t>  --- Not the complete absence of pain.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9E5DA-08E9-C56E-EDBC-4B59E943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6C355-C9FA-A17A-7E0B-76A5C106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4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59777"/>
            <a:ext cx="10515600" cy="897684"/>
          </a:xfrm>
        </p:spPr>
        <p:txBody>
          <a:bodyPr>
            <a:normAutofit/>
          </a:bodyPr>
          <a:lstStyle/>
          <a:p>
            <a:r>
              <a:rPr lang="en-US" dirty="0"/>
              <a:t>Using the WHO Pain Management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1221" y="1828800"/>
            <a:ext cx="9219414" cy="39481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1. By the Clock: Scheduled medication around the clock for 1</a:t>
            </a:r>
            <a:r>
              <a:rPr lang="en-US" sz="2800" baseline="30000" dirty="0"/>
              <a:t>st</a:t>
            </a:r>
            <a:r>
              <a:rPr lang="en-US" sz="2800" dirty="0"/>
              <a:t> post op day at least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By the Mouth: Easiest, best tolerated and can be given by parents. (avoid IM!)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By the Ladder: Add or increase doses of medications only if pain is not controlled enough with earlier interventions.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B1FBD-5BE4-503F-59FA-801016CF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A8444-64F8-33F3-48E7-41605DDF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5DA8544-E9CD-E4F1-597B-8CC034F28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Arial" panose="020B0604020202020204" pitchFamily="34" charset="0"/>
                <a:ea typeface="Inter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By the Clock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077538"/>
            <a:ext cx="10515600" cy="51038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Medication around the clock avoids peaks and valleys in pain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Less medication is needed to control pain overall if you don’t have to catch up after it has escalated.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PRN or as needed dosing is never the main form of pain management for this reason. It may have a place if starting doses of meds are inadequate for a patient.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“PRN” is a Latin term meaning “pro-re nata,” which means “as the thing is needed”.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Some say PRN stands for Patient Receives Nothing.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78F4A-E450-3D31-5CB4-F8D6E079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1A981-0863-D974-3B6A-E7E089E6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141" y="384972"/>
            <a:ext cx="10515600" cy="747935"/>
          </a:xfrm>
        </p:spPr>
        <p:txBody>
          <a:bodyPr>
            <a:normAutofit fontScale="90000"/>
          </a:bodyPr>
          <a:lstStyle/>
          <a:p>
            <a:r>
              <a:rPr lang="en-US" dirty="0"/>
              <a:t>2.  By the Mouth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2113"/>
            <a:ext cx="10398457" cy="4334800"/>
          </a:xfrm>
        </p:spPr>
        <p:txBody>
          <a:bodyPr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Give medications by the least invasive route possible.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Oral is the preferred route,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IV only with a Dr’s direction if pain control is ineffective and child already has an IV.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Oral meds are as effective as IV when dosed properly for age and size.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Avoid IM! Shots hurt, and they are scary.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80830-3EE4-A879-F3FC-BF2188EC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9BA39-132D-8E8C-9D7C-29B77A1B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2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By the Ladder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84722"/>
            <a:ext cx="10515600" cy="429219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Start with mild medications and move to higher dosing or stronger meds if pain is not controlled.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Always use and teach/support families to use tried-and-true comfort techniques also: soothing, positioning, feeding, and distraction for example.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098B-10AF-0DBA-02E7-7517DEF0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64B60-9D6D-B5FA-4A5D-BA326A2A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6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Pain Ladder for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49" y="1368690"/>
            <a:ext cx="9120117" cy="469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Step 1- </a:t>
            </a:r>
            <a:r>
              <a:rPr lang="en-US" dirty="0"/>
              <a:t>Mild pain             </a:t>
            </a:r>
          </a:p>
          <a:p>
            <a:pPr marL="0" indent="0">
              <a:buNone/>
            </a:pPr>
            <a:r>
              <a:rPr lang="en-US" dirty="0"/>
              <a:t>	Acetaminophen (Paracetamol)</a:t>
            </a:r>
          </a:p>
          <a:p>
            <a:pPr marL="0" indent="0">
              <a:buNone/>
            </a:pPr>
            <a:r>
              <a:rPr lang="en-US" dirty="0"/>
              <a:t>	Ibuprofen or other NSAIDS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  Step 2- </a:t>
            </a:r>
            <a:r>
              <a:rPr lang="en-US" dirty="0"/>
              <a:t>Moderate to severe pain</a:t>
            </a:r>
          </a:p>
          <a:p>
            <a:pPr marL="0" indent="0">
              <a:buNone/>
            </a:pPr>
            <a:r>
              <a:rPr lang="en-US" dirty="0"/>
              <a:t>	Opioids (Morphine is the gold standard)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1BB54-D40B-4364-BBF3-2AC153297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2"/>
          <a:stretch/>
        </p:blipFill>
        <p:spPr>
          <a:xfrm>
            <a:off x="8668691" y="1766747"/>
            <a:ext cx="2098678" cy="1905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C2B8-F951-52B6-5636-E789B621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B7915-553E-372D-CC5E-C9EF5556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9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1064800"/>
          </a:xfrm>
        </p:spPr>
        <p:txBody>
          <a:bodyPr>
            <a:normAutofit fontScale="90000"/>
          </a:bodyPr>
          <a:lstStyle/>
          <a:p>
            <a:r>
              <a:rPr lang="en-US" dirty="0"/>
              <a:t> Medications</a:t>
            </a:r>
            <a:br>
              <a:rPr lang="en-US" dirty="0"/>
            </a:br>
            <a:r>
              <a:rPr lang="en-US" dirty="0"/>
              <a:t>WHO  Ladder: Step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1360" y="1503680"/>
            <a:ext cx="10952480" cy="50203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Mild Pain: </a:t>
            </a:r>
          </a:p>
          <a:p>
            <a:pPr marL="0" indent="0">
              <a:buNone/>
            </a:pPr>
            <a:r>
              <a:rPr lang="en-US" sz="2400" u="sng" dirty="0"/>
              <a:t>Acetaminophen (Paracetamol)</a:t>
            </a:r>
          </a:p>
          <a:p>
            <a:pPr lvl="2" indent="0">
              <a:buNone/>
            </a:pPr>
            <a:r>
              <a:rPr lang="en-US" sz="2400" dirty="0"/>
              <a:t>	15 mg/kg q 6h oral preferred Max 4000 mg/day for bigger kids or adults</a:t>
            </a:r>
          </a:p>
          <a:p>
            <a:pPr lvl="2" indent="0">
              <a:buNone/>
            </a:pPr>
            <a:r>
              <a:rPr lang="en-US" sz="2400" dirty="0"/>
              <a:t>	20 mg/kg rectal (30 mg/kg one time load) usually in the OR by anesthesia</a:t>
            </a:r>
          </a:p>
          <a:p>
            <a:pPr lvl="2" indent="0">
              <a:buNone/>
            </a:pPr>
            <a:r>
              <a:rPr lang="en-US" sz="2400" dirty="0"/>
              <a:t>	15 mg/kg q 6 IV to a maximum of 1000 mg q 6 for bigger kids or adults</a:t>
            </a:r>
          </a:p>
          <a:p>
            <a:pPr marL="1028700" lvl="1" indent="-342900"/>
            <a:r>
              <a:rPr lang="en-US" sz="2400" dirty="0"/>
              <a:t>Care with dosing- overdose cases hepatotoxicity</a:t>
            </a:r>
          </a:p>
          <a:p>
            <a:pPr marL="1028700" lvl="1" indent="-342900"/>
            <a:r>
              <a:rPr lang="en-US" sz="2400" dirty="0"/>
              <a:t>IV acetaminophen: only marginal advantage over po. </a:t>
            </a:r>
          </a:p>
          <a:p>
            <a:pPr marL="1028700" lvl="1" indent="-342900"/>
            <a:r>
              <a:rPr lang="en-US" sz="2400" dirty="0"/>
              <a:t>Acetaminophen good in post op pain control in conjunction with other medications (Not alone)</a:t>
            </a:r>
          </a:p>
          <a:p>
            <a:pPr marL="1028700" lvl="1" indent="-342900"/>
            <a:r>
              <a:rPr lang="en-US" sz="2400" dirty="0"/>
              <a:t>Can be combined with NSAIDs as q 6h medication</a:t>
            </a:r>
          </a:p>
          <a:p>
            <a:pPr marL="1028700" lvl="1" indent="-342900"/>
            <a:r>
              <a:rPr lang="en-US" sz="2400" dirty="0"/>
              <a:t>NSAIDS not for infants under 6 months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6C37-031D-94ED-1B38-1011284B2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FDBEE-90B4-A9CB-ACC5-0C969507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7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37280"/>
            <a:ext cx="10515600" cy="1207039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Medications</a:t>
            </a:r>
            <a:br>
              <a:rPr lang="en-US" dirty="0"/>
            </a:br>
            <a:r>
              <a:rPr lang="en-US" dirty="0"/>
              <a:t>WHO Ladder: Step 1 Continued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360" y="1605280"/>
            <a:ext cx="10886440" cy="47955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Mild Pain: </a:t>
            </a:r>
          </a:p>
          <a:p>
            <a:pPr marL="0" indent="0">
              <a:buNone/>
            </a:pPr>
            <a:r>
              <a:rPr lang="en-US" sz="9600" u="sng" dirty="0"/>
              <a:t>Non-Steroidal Anti-Inflammatory Drugs (NSAIDS) </a:t>
            </a:r>
          </a:p>
          <a:p>
            <a:pPr marL="0" indent="0">
              <a:buNone/>
            </a:pPr>
            <a:r>
              <a:rPr lang="en-US" sz="9600" dirty="0"/>
              <a:t>     Analgesic, anti-inflammatory, antipyretic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u="sng" dirty="0"/>
              <a:t>Ibuprofen</a:t>
            </a:r>
            <a:r>
              <a:rPr lang="en-US" sz="9600" dirty="0"/>
              <a:t> (least GI side effects) 10mg/kg q 6h po</a:t>
            </a:r>
          </a:p>
          <a:p>
            <a:pPr marL="0" indent="0">
              <a:buNone/>
            </a:pPr>
            <a:r>
              <a:rPr lang="en-US" sz="9600" dirty="0"/>
              <a:t>                Bleeding risk is less than formerly thought </a:t>
            </a:r>
          </a:p>
          <a:p>
            <a:pPr marL="0" indent="0">
              <a:buNone/>
            </a:pPr>
            <a:r>
              <a:rPr lang="en-US" sz="9600" dirty="0"/>
              <a:t>                Generally not used under 6 months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u="sng" dirty="0"/>
              <a:t>Ketorolac</a:t>
            </a:r>
            <a:r>
              <a:rPr lang="en-US" sz="9600" dirty="0"/>
              <a:t> 0.5 mg/kg q 6h (max 30 mg) IV may be used in OR or PACU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u="sng" dirty="0"/>
              <a:t>Diclofenac</a:t>
            </a:r>
            <a:r>
              <a:rPr lang="en-US" sz="9600" dirty="0"/>
              <a:t> (Voltaren) Not all preparations are equal! </a:t>
            </a:r>
          </a:p>
          <a:p>
            <a:pPr marL="0" indent="0">
              <a:buNone/>
            </a:pPr>
            <a:r>
              <a:rPr lang="en-US" sz="9600" dirty="0"/>
              <a:t>	Check doses locally</a:t>
            </a:r>
          </a:p>
          <a:p>
            <a:pPr marL="0" indent="0">
              <a:buNone/>
            </a:pPr>
            <a:r>
              <a:rPr lang="en-US" sz="9600" dirty="0"/>
              <a:t>	Little evidence to choose any one NSAID over another </a:t>
            </a:r>
          </a:p>
          <a:p>
            <a:pPr marL="0" indent="0">
              <a:buNone/>
            </a:pPr>
            <a:r>
              <a:rPr lang="en-US" sz="9600" dirty="0"/>
              <a:t>                 Not for infants under 6 months</a:t>
            </a:r>
          </a:p>
          <a:p>
            <a:pPr marL="0" indent="0">
              <a:buNone/>
            </a:pPr>
            <a:r>
              <a:rPr lang="en-US" sz="2800" dirty="0"/>
              <a:t>              </a:t>
            </a:r>
          </a:p>
          <a:p>
            <a:pPr marL="0" indent="0">
              <a:buNone/>
            </a:pPr>
            <a:r>
              <a:rPr lang="en-US" sz="2800" dirty="0"/>
              <a:t>            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F9087-DEBB-1D6F-B331-983B5112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010AD-1806-9A77-90E5-57973EC7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7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138" y="193040"/>
            <a:ext cx="10515600" cy="1234440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Medications</a:t>
            </a:r>
            <a:br>
              <a:rPr lang="en-US" dirty="0"/>
            </a:br>
            <a:r>
              <a:rPr lang="en-US" dirty="0"/>
              <a:t>WHO Ladder: Step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5440" y="1722120"/>
            <a:ext cx="11104880" cy="46421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300" dirty="0"/>
              <a:t>For Moderate to Severe Pain: OPIOIDS</a:t>
            </a:r>
          </a:p>
          <a:p>
            <a:pPr marL="0" indent="0">
              <a:buNone/>
            </a:pPr>
            <a:r>
              <a:rPr lang="en-US" sz="3300" dirty="0"/>
              <a:t>	</a:t>
            </a:r>
            <a:r>
              <a:rPr lang="en-US" sz="3300" u="sng" dirty="0"/>
              <a:t>Morphine is the best known and most available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Oral is the preferred route outside of the OR or PACU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Use only if step 1 meds with comfort measures are not working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Examine patients carefully before starting in case there is another problem casing increased pain- infection, diaper rash, </a:t>
            </a:r>
            <a:r>
              <a:rPr lang="en-US" sz="3300" dirty="0" err="1"/>
              <a:t>hunger,or</a:t>
            </a:r>
            <a:r>
              <a:rPr lang="en-US" sz="3300" dirty="0"/>
              <a:t> fear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10%-20% may have side effects such as nausea, pruritus or poor pain control; this is best handled by switching the medication if possible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Start at lowest dose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DCA2-6959-BC32-F34B-24C4B88D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4DFE0-8BFC-FEDC-CD21-99364C27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4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3FA2734-E0EA-4631-9EDE-69957EE1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49" y="758010"/>
            <a:ext cx="10515600" cy="747935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 of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78" y="1696237"/>
            <a:ext cx="11074021" cy="41660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Pain is an unpleasant sensory and emotional experience.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 is associated with actual or potential tissue damage or described in terms of such damage.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Pain is always subjective.</a:t>
            </a:r>
          </a:p>
          <a:p>
            <a:pPr lvl="8"/>
            <a:endParaRPr lang="en-US" sz="1600" dirty="0"/>
          </a:p>
          <a:p>
            <a:pPr lvl="8"/>
            <a:endParaRPr lang="en-US" sz="1600" dirty="0"/>
          </a:p>
          <a:p>
            <a:pPr lvl="8"/>
            <a:endParaRPr lang="en-US" sz="1600" dirty="0"/>
          </a:p>
          <a:p>
            <a:pPr lvl="8"/>
            <a:endParaRPr lang="en-US" sz="1600" dirty="0"/>
          </a:p>
          <a:p>
            <a:pPr lvl="8"/>
            <a:r>
              <a:rPr lang="en-US" dirty="0"/>
              <a:t>International Association for the  Study of Pain and American Pain Society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AB88A-FAA9-2795-E7D5-90F3A7B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9837B-CEE8-136B-7694-3A4136F3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953040"/>
          </a:xfrm>
        </p:spPr>
        <p:txBody>
          <a:bodyPr>
            <a:normAutofit/>
          </a:bodyPr>
          <a:lstStyle/>
          <a:p>
            <a:r>
              <a:rPr lang="en-US" dirty="0"/>
              <a:t>Oral Morphine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1840" y="1397578"/>
            <a:ext cx="10515600" cy="469937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Starting dose 0.1-0.2 mg/kg every 4 hours (NOT PRN). Max 5 mg for bigger kids or adults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oral preparation not available can add IV morphine 100 mg to 100 ml simple syrup to get 1 mg/ml for po use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 dose with a syringe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Breakthrough dose 1/10 to 1/6 of total daily dose between scheduled doses- only with MD supervision.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50% rule for inadequate pain control- Next dose increase by 50% (example: 0.1-0.2 mg/kg goes to 0.15 to 0.3 mg/kg every 4hours)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0C44D-0990-96DD-CF99-6085B309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6248C-6162-879F-D321-F45CBE8F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1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 Not use Codeine- Why?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077538"/>
            <a:ext cx="10515600" cy="490670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of the analgesic effect of codeine derives from its metabolism to morphine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 is metabolized to morphine in the Cytochrome P450 system – there is large metabolic variation among populations:</a:t>
            </a:r>
          </a:p>
          <a:p>
            <a:r>
              <a:rPr lang="en-US" sz="2800" dirty="0"/>
              <a:t>-----From 1% up to 28% of people (most commonly North African, Ethiopian, and Arab) are ultra rapid metabolizers and may become toxic on usually prescribed doses</a:t>
            </a:r>
          </a:p>
          <a:p>
            <a:r>
              <a:rPr lang="en-US" sz="2800" dirty="0"/>
              <a:t>-----From 1% up to 50% of people (most commonly Caucasians) are intermediate or slow metabolizers and get little to NO relief from codeine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51973-FEC0-8FA8-AD97-DDE985B9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08885-1D37-401C-3D22-8EA0F394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93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1303560"/>
          </a:xfrm>
        </p:spPr>
        <p:txBody>
          <a:bodyPr>
            <a:normAutofit/>
          </a:bodyPr>
          <a:lstStyle/>
          <a:p>
            <a:r>
              <a:rPr lang="en-US" sz="3600" dirty="0"/>
              <a:t>Why not Tramadol or Hydrocodone?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138" y="1574800"/>
            <a:ext cx="10515600" cy="4699375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Both are also metabolized through the Cytochrome P450 system so have some of the same concerns as codeine because of  variable metabolism.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Increased toxicity in ultrarapid metabolizers is a shared problem.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This group is small in MOST countries, but caution and close observation are necessary.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Safer to use oral morphine everywhere.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4539E-780E-62EA-D1F4-919A31C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0DC1-5831-6EFA-F0DA-65736ECC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4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1EB9-2A1E-4653-8A74-3F519C72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9" y="271240"/>
            <a:ext cx="11511887" cy="747935"/>
          </a:xfrm>
        </p:spPr>
        <p:txBody>
          <a:bodyPr>
            <a:noAutofit/>
          </a:bodyPr>
          <a:lstStyle/>
          <a:p>
            <a:r>
              <a:rPr lang="en-US" sz="3800" dirty="0"/>
              <a:t>What else will help child feel better besides  medications?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9FFC6-AE14-4427-9901-E1C2FC5FF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1569661"/>
            <a:ext cx="2176779" cy="32725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EB3F8-12EA-4B44-87FD-6CE71BBBA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08" y="1163945"/>
            <a:ext cx="2797388" cy="2041988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E2936-41E3-43D1-950D-05A07A21A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49" y="3350703"/>
            <a:ext cx="1878695" cy="247646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8E1650-2BBE-401E-AF8C-82E13D3459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6" t="2381" r="-1681" b="6289"/>
          <a:stretch/>
        </p:blipFill>
        <p:spPr>
          <a:xfrm>
            <a:off x="8411075" y="1247899"/>
            <a:ext cx="2973012" cy="321491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15B1EC-2BFF-454F-95BA-58CDBA7A78D1}"/>
              </a:ext>
            </a:extLst>
          </p:cNvPr>
          <p:cNvSpPr txBox="1"/>
          <p:nvPr/>
        </p:nvSpPr>
        <p:spPr>
          <a:xfrm>
            <a:off x="787339" y="485973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Hold child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A2EFCD-009D-4CD8-B88C-487238B6BD9F}"/>
              </a:ext>
            </a:extLst>
          </p:cNvPr>
          <p:cNvSpPr txBox="1"/>
          <p:nvPr/>
        </p:nvSpPr>
        <p:spPr>
          <a:xfrm>
            <a:off x="6005209" y="3217484"/>
            <a:ext cx="17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Distract child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B38A1-08BB-4A97-AE31-43C134B6A46D}"/>
              </a:ext>
            </a:extLst>
          </p:cNvPr>
          <p:cNvSpPr txBox="1"/>
          <p:nvPr/>
        </p:nvSpPr>
        <p:spPr>
          <a:xfrm>
            <a:off x="3696032" y="5827165"/>
            <a:ext cx="151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Sing to child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F4517-6E50-4950-A57E-A3C76A2045AD}"/>
              </a:ext>
            </a:extLst>
          </p:cNvPr>
          <p:cNvSpPr txBox="1"/>
          <p:nvPr/>
        </p:nvSpPr>
        <p:spPr>
          <a:xfrm>
            <a:off x="8546090" y="4588934"/>
            <a:ext cx="270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Walk with child, holding IV bottle if necessary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5F3B-01E1-41BB-9324-42C05D36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C131F-808A-CBFF-FAB4-455150ED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9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Pain Management Everywhere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Pre-operative </a:t>
            </a:r>
          </a:p>
          <a:p>
            <a:pPr marL="0" indent="0">
              <a:buNone/>
            </a:pPr>
            <a:r>
              <a:rPr lang="en-US" dirty="0"/>
              <a:t>      In the OR</a:t>
            </a:r>
          </a:p>
          <a:p>
            <a:pPr marL="0" indent="0">
              <a:buNone/>
            </a:pPr>
            <a:r>
              <a:rPr lang="en-US" dirty="0"/>
              <a:t>          In the PACU/Recovery Room</a:t>
            </a:r>
          </a:p>
          <a:p>
            <a:pPr marL="0" indent="0">
              <a:buNone/>
            </a:pPr>
            <a:r>
              <a:rPr lang="en-US" dirty="0"/>
              <a:t>               On the ward</a:t>
            </a:r>
          </a:p>
          <a:p>
            <a:pPr marL="0" indent="0">
              <a:buNone/>
            </a:pPr>
            <a:r>
              <a:rPr lang="en-US" dirty="0"/>
              <a:t>	               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01B6-BB0C-AD7A-0823-252C5F09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8A6F4-C3E0-6B12-99FF-34C54D11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71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41B6-BF2D-091D-6FBF-4284182B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Pre-Operative: Before the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4DD5A-A525-39A5-CF9C-589AFE9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Education/Anticipatory Guidance: </a:t>
            </a:r>
          </a:p>
          <a:p>
            <a:r>
              <a:rPr lang="en-US" dirty="0"/>
              <a:t>  Pediatrician, surgeon and Nurses teach parents and kids at preop appointments:</a:t>
            </a:r>
          </a:p>
          <a:p>
            <a:r>
              <a:rPr lang="en-US" dirty="0"/>
              <a:t>---What to expect at the hospital.</a:t>
            </a:r>
          </a:p>
          <a:p>
            <a:r>
              <a:rPr lang="en-US" dirty="0"/>
              <a:t>---What surgery and recovery will be like</a:t>
            </a:r>
          </a:p>
          <a:p>
            <a:r>
              <a:rPr lang="en-US" dirty="0"/>
              <a:t>---What will be useful for pain control- bring your child’s favorite toy or blanket?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7C44A-865F-A155-2D9F-4B108EC3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2023-Sept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1356-0D40-A44D-7097-0D80AB57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00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DEF7-0017-0C82-0539-E943557E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Pre-operative at the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84F2-2327-3560-43B4-AE275B53A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 the hospital: First more education!</a:t>
            </a:r>
          </a:p>
          <a:p>
            <a:r>
              <a:rPr lang="en-US" dirty="0"/>
              <a:t>Before surgery:</a:t>
            </a:r>
          </a:p>
          <a:p>
            <a:r>
              <a:rPr lang="en-US" dirty="0"/>
              <a:t>-Feeding: Why all orders to stop feeds must be followed. (surgery may be cancelled if a child eats at the wrong time)</a:t>
            </a:r>
          </a:p>
          <a:p>
            <a:r>
              <a:rPr lang="en-US" dirty="0"/>
              <a:t>-What to expect after- swelling, stitches, bleeding</a:t>
            </a:r>
          </a:p>
          <a:p>
            <a:r>
              <a:rPr lang="en-US" dirty="0"/>
              <a:t>- Comfort Measures: positioning, holding, soothing, singing, feeding as allowed, medications first day at least.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540BE-6586-52EF-568D-9D8A4FCA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9F95E-0EB5-1A9C-0173-F4EAB3D0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05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Pre-operative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1" y="932597"/>
            <a:ext cx="3401762" cy="45356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3" r="-12523" b="4082"/>
          <a:stretch/>
        </p:blipFill>
        <p:spPr>
          <a:xfrm>
            <a:off x="5750257" y="1288577"/>
            <a:ext cx="5617481" cy="404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3A06F-77A9-4345-8288-2ACF5E6F9303}"/>
              </a:ext>
            </a:extLst>
          </p:cNvPr>
          <p:cNvSpPr txBox="1"/>
          <p:nvPr/>
        </p:nvSpPr>
        <p:spPr>
          <a:xfrm>
            <a:off x="852138" y="5531267"/>
            <a:ext cx="396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Small amount of oral medication sometimes given to relax patient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78DD8-AACD-4780-B378-9F553F813B76}"/>
              </a:ext>
            </a:extLst>
          </p:cNvPr>
          <p:cNvSpPr txBox="1"/>
          <p:nvPr/>
        </p:nvSpPr>
        <p:spPr>
          <a:xfrm>
            <a:off x="7099111" y="538223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Patients are distracted </a:t>
            </a:r>
          </a:p>
          <a:p>
            <a:r>
              <a:rPr lang="en-US" sz="1800" dirty="0"/>
              <a:t>with toys and games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143FA-9448-248F-B731-D0B72CD4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F009F3-B347-75AD-C099-47D0C0D7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1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the 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Local medication at incision site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Regional blocks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Acetaminophen  30 mg/kg per rectum 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Decadron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Morphine at the end of case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B3FED-876F-4E9C-B03A-8070786C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18750"/>
          <a:stretch/>
        </p:blipFill>
        <p:spPr>
          <a:xfrm>
            <a:off x="7126406" y="1470546"/>
            <a:ext cx="3759958" cy="43082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05FE2-63C6-6C2C-C739-048E3D76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CEF4B-C2DB-86F2-8A2A-0D9BE662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8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the PACU/Recovery Room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0957" y="1234911"/>
            <a:ext cx="5981307" cy="45420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Medications:</a:t>
            </a:r>
          </a:p>
          <a:p>
            <a:pPr marL="0" indent="0">
              <a:buNone/>
            </a:pPr>
            <a:r>
              <a:rPr lang="en-US" dirty="0"/>
              <a:t>Morphine or Fentanyl </a:t>
            </a:r>
          </a:p>
          <a:p>
            <a:pPr marL="0" indent="0">
              <a:buNone/>
            </a:pPr>
            <a:r>
              <a:rPr lang="en-US" dirty="0"/>
              <a:t>Possibly  Lorazepam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***Positioning, families holding and soothing, start feeding clear liquids as tolerated.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977" y="152401"/>
            <a:ext cx="45719" cy="60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64" y="2754422"/>
            <a:ext cx="2617509" cy="3490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8" y="959724"/>
            <a:ext cx="2563305" cy="370938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6C166-CBB0-DED0-475C-C7192120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8C26-0A4A-8B74-8DBB-6F995F10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9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DB77F5-9A83-4C8F-B0A2-79937E600F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120" y="2082800"/>
            <a:ext cx="11272520" cy="3854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Pain is an individual, multifactorial experience influenced by: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--culture,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--previous pain events,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--beliefs,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--moods or emotional state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--ability to cope and or support available.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FAEF8BC5-115C-4530-993B-AA8EEF5ED683}"/>
              </a:ext>
            </a:extLst>
          </p:cNvPr>
          <p:cNvSpPr txBox="1">
            <a:spLocks/>
          </p:cNvSpPr>
          <p:nvPr/>
        </p:nvSpPr>
        <p:spPr>
          <a:xfrm>
            <a:off x="788449" y="758010"/>
            <a:ext cx="10515600" cy="7479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82257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US" dirty="0"/>
              <a:t>Pain is not the same for everyone, it is subjective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6A6A9-17EC-70A7-F1B2-669BE6F9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8BA0-CD5A-7264-9A46-70F8C464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6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BAAC-4428-4A4A-AAFF-5E7464A08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the 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4C112-BA75-421C-B50B-E7D293D232A1}"/>
              </a:ext>
            </a:extLst>
          </p:cNvPr>
          <p:cNvSpPr txBox="1"/>
          <p:nvPr/>
        </p:nvSpPr>
        <p:spPr>
          <a:xfrm>
            <a:off x="168322" y="1128215"/>
            <a:ext cx="106215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</a:rPr>
              <a:t>Acetominophen</a:t>
            </a:r>
            <a:r>
              <a:rPr lang="en-US" sz="2800" dirty="0">
                <a:latin typeface="+mj-lt"/>
              </a:rPr>
              <a:t>/Paracetamol will be ordered around the clock for the first 24 hours for cleft lip repair; first 48 hours for cleft palate/fistula repair.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Ibuprofen usually around the clock first 24 hours and then as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>
                <a:latin typeface="+mj-lt"/>
              </a:rPr>
              <a:t>Rare</a:t>
            </a:r>
            <a:r>
              <a:rPr lang="en-US" sz="2800" dirty="0">
                <a:latin typeface="+mj-lt"/>
              </a:rPr>
              <a:t> addition of prn oral morphine for intractable pain- always examine patient looking for other problems before adding this.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Encourage families to soothe, position, feed per orders, reassure and distract their children according to their practices, and allowed foods,  post op. </a:t>
            </a:r>
          </a:p>
          <a:p>
            <a:r>
              <a:rPr lang="en-US" sz="2800" dirty="0">
                <a:latin typeface="+mj-lt"/>
              </a:rPr>
              <a:t> </a:t>
            </a:r>
          </a:p>
          <a:p>
            <a:endParaRPr lang="en-US" sz="2800" dirty="0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B7F2D-9E67-DC10-8EC6-62FB5542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C182-82E8-4563-9648-1E9EB657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16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FA00B-EAC4-4EC3-8CE5-6B236966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the Ward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AEE29F-6356-4607-AB21-3F1113D45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2" y="849487"/>
            <a:ext cx="5517518" cy="4344306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589DD-29F5-3166-ED4A-6CDF1D34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5E958-EA01-5C6D-8FC6-FC70416F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39B3D-2FFA-D587-23A2-61C12B579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/>
          <a:stretch/>
        </p:blipFill>
        <p:spPr>
          <a:xfrm flipH="1">
            <a:off x="6816687" y="1106996"/>
            <a:ext cx="4809916" cy="3998976"/>
          </a:xfrm>
          <a:prstGeom prst="rect">
            <a:avLst/>
          </a:prstGeom>
          <a:ln w="28575"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084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69992-38F1-41B5-9536-6E1D6E64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 home messages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4FADF-3CCD-4EEA-ABBF-1C2A4D5B3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077537"/>
            <a:ext cx="11699240" cy="53232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Children will have pain post op and it should be effectively treated.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Pain Management begins with preop education!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Comfort measures should always be used with and without pain medication.</a:t>
            </a:r>
            <a:endParaRPr lang="en-US" sz="23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/>
              <a:t>Pain medication around the clock for the first 24 hours after surgery for cleft lips, and 48 hours for palate/fistula repairs, then given as needed.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/>
              <a:t>Time first dose based on meds given in the OR and or PACU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/>
              <a:t>Acetaminophen/paracetamol  and Ibuprofen a nonsteroidal anti-inflammatory medication (NSAID)to be given together  at the same time, every 6 hours for the first 24 hours to patients with mild to moderate pain. ( NSAIDS generally not under 6 months old)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/>
              <a:t>Cleft palate/Fistula repair patients may need this combination for 48 hours.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u="sng" dirty="0"/>
              <a:t>24 to 48 hours after surgery</a:t>
            </a:r>
            <a:r>
              <a:rPr lang="en-US" sz="2300" dirty="0"/>
              <a:t> this combination can be given as needed every 6 hours.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300" dirty="0"/>
              <a:t>Morphine is the medication of choice for moderate to severe pain.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75FA0-21B7-2D96-C4AB-B3DF865B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7433E-C876-B5F3-943B-E822E9D0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79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D36B09-C799-4864-A3C1-C73ADB46DA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8139"/>
            <a:ext cx="12070080" cy="479742"/>
          </a:xfrm>
        </p:spPr>
        <p:txBody>
          <a:bodyPr>
            <a:normAutofit fontScale="90000"/>
          </a:bodyPr>
          <a:lstStyle/>
          <a:p>
            <a:r>
              <a:rPr lang="en-US" dirty="0"/>
              <a:t>Let’s Keep Our Postoperative Patients Comfortable!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90F6A2-DDBB-406D-8C1F-C224E9AA12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59" y="1043547"/>
            <a:ext cx="2975961" cy="4471141"/>
          </a:xfrm>
          <a:ln w="9525"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080D3-40AF-436B-B251-BEC35E3FE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1" y="1115620"/>
            <a:ext cx="2975961" cy="1979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EE952F-E3F3-4FDE-AFCF-BAD1412F2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28284"/>
          <a:stretch/>
        </p:blipFill>
        <p:spPr>
          <a:xfrm>
            <a:off x="8658645" y="3588950"/>
            <a:ext cx="2141435" cy="221899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C2FED-7275-4C4B-A2D7-3D0DBED463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418"/>
          <a:stretch/>
        </p:blipFill>
        <p:spPr>
          <a:xfrm>
            <a:off x="7907327" y="1043547"/>
            <a:ext cx="3141673" cy="2435150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729482-4E96-4594-8C6A-63C6A5B17C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9" y="3200648"/>
            <a:ext cx="2396841" cy="2433875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F7C731-0991-4898-8575-1E6FFA0B2D1A}"/>
              </a:ext>
            </a:extLst>
          </p:cNvPr>
          <p:cNvSpPr txBox="1"/>
          <p:nvPr/>
        </p:nvSpPr>
        <p:spPr>
          <a:xfrm>
            <a:off x="707039" y="5918201"/>
            <a:ext cx="1054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 special thanks to Kathy Gallagher, MD, Pediatrician, for her help with content of presentation</a:t>
            </a:r>
            <a:r>
              <a:rPr lang="en-US" sz="1800" b="1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475D4-2EEC-2D7D-85E5-5524D299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8D1B-6863-2B5C-67CD-8F5717F9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9C834-FFEE-4957-99A8-95BD13B0F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422" r="2163" b="1896"/>
          <a:stretch/>
        </p:blipFill>
        <p:spPr>
          <a:xfrm>
            <a:off x="3083560" y="1408225"/>
            <a:ext cx="5884134" cy="484017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09A10AC6-B0E6-468F-BD7A-5DBFF586D87E}"/>
              </a:ext>
            </a:extLst>
          </p:cNvPr>
          <p:cNvSpPr txBox="1">
            <a:spLocks/>
          </p:cNvSpPr>
          <p:nvPr/>
        </p:nvSpPr>
        <p:spPr>
          <a:xfrm>
            <a:off x="483649" y="432890"/>
            <a:ext cx="10515600" cy="7479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82257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Pain Pathway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5C772-A4D4-053A-C93A-FF7E4E9E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544F72-93A5-CA85-2B66-B4455B92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97447" y="1077798"/>
            <a:ext cx="9180446" cy="4876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Pain is modulated at several points along the pain pathway between the peripheral site of the pain, the spinal cord and the brain. </a:t>
            </a:r>
          </a:p>
          <a:p>
            <a:r>
              <a:rPr lang="en-US" sz="2800" dirty="0">
                <a:latin typeface="+mj-lt"/>
              </a:rPr>
              <a:t>There is evidence that pain also alters this pathway and effects the experience of later painful stimuli.</a:t>
            </a:r>
          </a:p>
          <a:p>
            <a:r>
              <a:rPr lang="en-US" sz="2800" dirty="0">
                <a:latin typeface="+mj-lt"/>
              </a:rPr>
              <a:t>Areas in the brain that process pain are the same that process emotion so….</a:t>
            </a:r>
          </a:p>
          <a:p>
            <a:r>
              <a:rPr lang="en-US" sz="2800" dirty="0">
                <a:latin typeface="+mj-lt"/>
              </a:rPr>
              <a:t>Fear, anxiety and depression impact pain we can help by addressing these.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AA687-7EE2-AEBC-61A2-2C770112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2C6368-B4CE-FEA8-FEDE-708E02F1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4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29559" y="1659118"/>
            <a:ext cx="11291740" cy="479698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Nociceptive Pain</a:t>
            </a:r>
            <a:r>
              <a:rPr lang="en-US" dirty="0">
                <a:latin typeface="+mj-lt"/>
              </a:rPr>
              <a:t>: Acute pain from trauma including  surgery, distension or pressure, ischemia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Inflammatory Pain</a:t>
            </a:r>
            <a:r>
              <a:rPr lang="en-US" dirty="0">
                <a:latin typeface="+mj-lt"/>
              </a:rPr>
              <a:t>: Infection, inflammatory 			          conditions (arthritis)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Neuropathic</a:t>
            </a:r>
            <a:r>
              <a:rPr lang="en-US" dirty="0">
                <a:latin typeface="+mj-lt"/>
              </a:rPr>
              <a:t> Pain: Nerve damage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11200" y="401898"/>
            <a:ext cx="10972800" cy="934481"/>
          </a:xfrm>
        </p:spPr>
        <p:txBody>
          <a:bodyPr/>
          <a:lstStyle/>
          <a:p>
            <a:r>
              <a:rPr lang="en-US" dirty="0"/>
              <a:t>Types of Pain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48F2B-FF4C-280D-0501-2C9E21C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DBB80-EFBF-D2DA-9A2C-BC09C7E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0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58858" y="1677971"/>
            <a:ext cx="11208470" cy="49514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+mj-lt"/>
                <a:cs typeface="Arial" panose="020B0604020202020204" pitchFamily="34" charset="0"/>
              </a:rPr>
              <a:t>Of course!!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Untreated pain negatively impacts multiple systems, including the immune system and healing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Inadequate analgesia for an initial procedure decreases the effect of analgesia in subsequent procedures. </a:t>
            </a: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Poorly treated pain makes all subsequent pain harder to treat.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There is increasing evidence of permanent long term effects of inadequately treated pain (PTSD)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10972800" cy="1252537"/>
          </a:xfrm>
        </p:spPr>
        <p:txBody>
          <a:bodyPr/>
          <a:lstStyle/>
          <a:p>
            <a:r>
              <a:rPr lang="en-US" dirty="0"/>
              <a:t>Should Pain Be Treated ??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4A134-20E3-120C-2E4C-7FF68820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83A4E-F372-4F46-9905-043552EA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57838" y="1742364"/>
            <a:ext cx="10356072" cy="427056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>
                <a:latin typeface="+mj-lt"/>
              </a:rPr>
              <a:t>How do we assess pain?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“Pain is whatever the experiencing patient says it is, existing wherever and whenever the patient says it does”   (McCaffery, 1968)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There is no real objective measure by which to “measure” pain; the same insult may result in different amounts of pain for different people.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The best assessment tools allow us to monitor the effects of therapy in a given patient, NOT to decide how much medication to give initially.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347414" y="338138"/>
            <a:ext cx="5936777" cy="1252537"/>
          </a:xfrm>
        </p:spPr>
        <p:txBody>
          <a:bodyPr>
            <a:normAutofit/>
          </a:bodyPr>
          <a:lstStyle/>
          <a:p>
            <a:r>
              <a:rPr lang="en-US" dirty="0"/>
              <a:t>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91498-91F3-48A2-BADA-78147843E9C9}"/>
              </a:ext>
            </a:extLst>
          </p:cNvPr>
          <p:cNvSpPr txBox="1"/>
          <p:nvPr/>
        </p:nvSpPr>
        <p:spPr>
          <a:xfrm>
            <a:off x="2743200" y="6135101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McCaffery M. (1968). Nursing practice theories related to cognition, bodily pain, and man-environment interactions. Los Angeles: UCLA Students Store.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148B5-7E50-2379-F2BE-CEA08723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DC92A-5C07-4C4E-5B8D-4F6D8714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0259" y="173831"/>
            <a:ext cx="10515600" cy="806557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888411" y="1667155"/>
            <a:ext cx="10515600" cy="1162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Numerical scales- For older children and adults: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 1-10,  “0” being no pain and “10” being the worst ever experienced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76601" y="4572000"/>
          <a:ext cx="55594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5559840" imgH="685800" progId="Package">
                  <p:embed/>
                </p:oleObj>
              </mc:Choice>
              <mc:Fallback>
                <p:oleObj name="Packager Shell Object" showAsIcon="1" r:id="rId2" imgW="5559840" imgH="685800" progId="Packag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76601" y="4572000"/>
                        <a:ext cx="55594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C:\Users\Kathy\Desktop\fig-1-2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3124200"/>
            <a:ext cx="2192337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hy\Desktop\fig-1-2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94" y="3172121"/>
            <a:ext cx="9215486" cy="30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428A3-C4BC-7332-B9B9-FEE05A71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2025-Oct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478FB-3527-A4D6-5132-D6C181E1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fs">
      <a:majorFont>
        <a:latin typeface="Cormorant Infant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4A1B8119C074D9E1D0CA167AE0256" ma:contentTypeVersion="10" ma:contentTypeDescription="Create a new document." ma:contentTypeScope="" ma:versionID="3ba57a9fae2ea9539037cd96b7d7b3cd">
  <xsd:schema xmlns:xsd="http://www.w3.org/2001/XMLSchema" xmlns:xs="http://www.w3.org/2001/XMLSchema" xmlns:p="http://schemas.microsoft.com/office/2006/metadata/properties" xmlns:ns2="2781918a-4201-486f-8cd6-069777501b1b" targetNamespace="http://schemas.microsoft.com/office/2006/metadata/properties" ma:root="true" ma:fieldsID="6137703e242546d562c25f95ebfacb90" ns2:_="">
    <xsd:import namespace="2781918a-4201-486f-8cd6-069777501b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918a-4201-486f-8cd6-069777501b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0F5569-2BCA-4B37-A20A-5CD9156C5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918a-4201-486f-8cd6-069777501b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C44F11-BE22-4FF4-8976-E1D21A3574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8FED45-6F0A-4266-843C-9CBF3451946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14573</TotalTime>
  <Words>2040</Words>
  <Application>Microsoft Office PowerPoint</Application>
  <PresentationFormat>Widescreen</PresentationFormat>
  <Paragraphs>269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Cormorant Infant Medium</vt:lpstr>
      <vt:lpstr>Oswald</vt:lpstr>
      <vt:lpstr>Wingdings</vt:lpstr>
      <vt:lpstr>Office Theme</vt:lpstr>
      <vt:lpstr>Packager Shell Object</vt:lpstr>
      <vt:lpstr>Pediatric Pain Control for Cleft Lip/Palate Patients</vt:lpstr>
      <vt:lpstr>Definition of Pain</vt:lpstr>
      <vt:lpstr>PowerPoint Presentation</vt:lpstr>
      <vt:lpstr>PowerPoint Presentation</vt:lpstr>
      <vt:lpstr>PowerPoint Presentation</vt:lpstr>
      <vt:lpstr>Types of Pain</vt:lpstr>
      <vt:lpstr>Should Pain Be Treated ??</vt:lpstr>
      <vt:lpstr>ASSESSMENT</vt:lpstr>
      <vt:lpstr>Assessment</vt:lpstr>
      <vt:lpstr>ASSESSMENT</vt:lpstr>
      <vt:lpstr>Pain Management</vt:lpstr>
      <vt:lpstr>Using the WHO Pain Management Algorithm</vt:lpstr>
      <vt:lpstr>1. By the Clock</vt:lpstr>
      <vt:lpstr>2.  By the Mouth</vt:lpstr>
      <vt:lpstr>3. By the Ladder</vt:lpstr>
      <vt:lpstr>WHO Pain Ladder for Medications</vt:lpstr>
      <vt:lpstr> Medications WHO  Ladder: Step 1</vt:lpstr>
      <vt:lpstr>Medications WHO Ladder: Step 1 Continued</vt:lpstr>
      <vt:lpstr>Medications WHO Ladder: Step 2</vt:lpstr>
      <vt:lpstr>Oral Morphine</vt:lpstr>
      <vt:lpstr>Do Not use Codeine- Why?</vt:lpstr>
      <vt:lpstr>Why not Tramadol or Hydrocodone?</vt:lpstr>
      <vt:lpstr>What else will help child feel better besides  medications?</vt:lpstr>
      <vt:lpstr>Pain Management Everywhere</vt:lpstr>
      <vt:lpstr>Pre-Operative: Before the Hospital</vt:lpstr>
      <vt:lpstr>Pre-operative at the Hospital</vt:lpstr>
      <vt:lpstr>Pre-operative Area</vt:lpstr>
      <vt:lpstr>In the OR</vt:lpstr>
      <vt:lpstr>In the PACU/Recovery Room</vt:lpstr>
      <vt:lpstr>On the Ward</vt:lpstr>
      <vt:lpstr>On the Ward</vt:lpstr>
      <vt:lpstr>Take home messages</vt:lpstr>
      <vt:lpstr>Let’s Keep Our Postoperative Patients Comfortable!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Vazquez</dc:creator>
  <cp:lastModifiedBy>Paul Vazquez</cp:lastModifiedBy>
  <cp:revision>118</cp:revision>
  <dcterms:created xsi:type="dcterms:W3CDTF">2020-06-02T22:47:27Z</dcterms:created>
  <dcterms:modified xsi:type="dcterms:W3CDTF">2025-11-05T23:36:59Z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0x010100F0B4A1B8119C074D9E1D0CA167AE0256</vt:lpwstr>
  </property>
</Properties>
</file>