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302" r:id="rId18"/>
    <p:sldId id="270" r:id="rId19"/>
    <p:sldId id="271" r:id="rId20"/>
    <p:sldId id="272" r:id="rId21"/>
    <p:sldId id="273" r:id="rId22"/>
    <p:sldId id="301" r:id="rId23"/>
    <p:sldId id="303"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7" r:id="rId46"/>
    <p:sldId id="298" r:id="rId47"/>
    <p:sldId id="299" r:id="rId48"/>
    <p:sldId id="30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n madden" initials="nm" lastIdx="1" clrIdx="0">
    <p:extLst>
      <p:ext uri="{19B8F6BF-5375-455C-9EA6-DF929625EA0E}">
        <p15:presenceInfo xmlns:p15="http://schemas.microsoft.com/office/powerpoint/2012/main" userId="2d4177b044f200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570"/>
    <a:srgbClr val="557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53" autoAdjust="0"/>
    <p:restoredTop sz="95890"/>
  </p:normalViewPr>
  <p:slideViewPr>
    <p:cSldViewPr snapToGrid="0">
      <p:cViewPr varScale="1">
        <p:scale>
          <a:sx n="109" d="100"/>
          <a:sy n="109" d="100"/>
        </p:scale>
        <p:origin x="848" y="184"/>
      </p:cViewPr>
      <p:guideLst/>
    </p:cSldViewPr>
  </p:slideViewPr>
  <p:outlineViewPr>
    <p:cViewPr>
      <p:scale>
        <a:sx n="33" d="100"/>
        <a:sy n="33" d="100"/>
      </p:scale>
      <p:origin x="0" y="-45096"/>
    </p:cViewPr>
  </p:outlineViewPr>
  <p:notesTextViewPr>
    <p:cViewPr>
      <p:scale>
        <a:sx n="1" d="1"/>
        <a:sy n="1" d="1"/>
      </p:scale>
      <p:origin x="0" y="0"/>
    </p:cViewPr>
  </p:notesTextViewPr>
  <p:notesViewPr>
    <p:cSldViewPr snapToGrid="0">
      <p:cViewPr varScale="1">
        <p:scale>
          <a:sx n="86" d="100"/>
          <a:sy n="86" d="100"/>
        </p:scale>
        <p:origin x="272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52D0B2-742C-4A9A-AD08-693647C0F7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97F99A-72E7-4EAC-ABDC-2BBC5E063B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4062F7-B287-4DF6-A548-2C07E7741754}" type="datetimeFigureOut">
              <a:rPr lang="en-US" smtClean="0"/>
              <a:t>12/2/25</a:t>
            </a:fld>
            <a:endParaRPr lang="en-US"/>
          </a:p>
        </p:txBody>
      </p:sp>
      <p:sp>
        <p:nvSpPr>
          <p:cNvPr id="4" name="Footer Placeholder 3">
            <a:extLst>
              <a:ext uri="{FF2B5EF4-FFF2-40B4-BE49-F238E27FC236}">
                <a16:creationId xmlns:a16="http://schemas.microsoft.com/office/drawing/2014/main" id="{7EDB8F01-2037-40DE-9A57-CD20DEEB77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97FC97-830C-4CEF-A1C5-EFBF06BA66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F4720-2B15-4D06-B885-E65C1792CBEF}" type="slidenum">
              <a:rPr lang="en-US" smtClean="0"/>
              <a:t>‹#›</a:t>
            </a:fld>
            <a:endParaRPr lang="en-US"/>
          </a:p>
        </p:txBody>
      </p:sp>
    </p:spTree>
    <p:extLst>
      <p:ext uri="{BB962C8B-B14F-4D97-AF65-F5344CB8AC3E}">
        <p14:creationId xmlns:p14="http://schemas.microsoft.com/office/powerpoint/2010/main" val="2411513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EA1E8-E518-455C-B578-42CCE295B65D}" type="datetimeFigureOut">
              <a:rPr lang="en-US" smtClean="0"/>
              <a:t>12/2/25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2CF74-67A6-40B4-AE47-35C729ADD172}" type="slidenum">
              <a:rPr lang="en-US" smtClean="0"/>
              <a:t>‹#›</a:t>
            </a:fld>
            <a:endParaRPr lang="en-US"/>
          </a:p>
        </p:txBody>
      </p:sp>
    </p:spTree>
    <p:extLst>
      <p:ext uri="{BB962C8B-B14F-4D97-AF65-F5344CB8AC3E}">
        <p14:creationId xmlns:p14="http://schemas.microsoft.com/office/powerpoint/2010/main" val="119169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Statistics are difficult to confirm due to lack of population data in some countries.  In addition, many afflicted children likely die shortly after birth.</a:t>
            </a:r>
          </a:p>
          <a:p>
            <a:endParaRPr lang="en-US" dirty="0"/>
          </a:p>
        </p:txBody>
      </p:sp>
      <p:sp>
        <p:nvSpPr>
          <p:cNvPr id="4" name="Slide Number Placeholder 3"/>
          <p:cNvSpPr>
            <a:spLocks noGrp="1"/>
          </p:cNvSpPr>
          <p:nvPr>
            <p:ph type="sldNum" sz="quarter" idx="5"/>
          </p:nvPr>
        </p:nvSpPr>
        <p:spPr/>
        <p:txBody>
          <a:bodyPr/>
          <a:lstStyle/>
          <a:p>
            <a:fld id="{59F2CF74-67A6-40B4-AE47-35C729ADD172}" type="slidenum">
              <a:rPr lang="en-US" smtClean="0"/>
              <a:t>9</a:t>
            </a:fld>
            <a:endParaRPr lang="en-US"/>
          </a:p>
        </p:txBody>
      </p:sp>
    </p:spTree>
    <p:extLst>
      <p:ext uri="{BB962C8B-B14F-4D97-AF65-F5344CB8AC3E}">
        <p14:creationId xmlns:p14="http://schemas.microsoft.com/office/powerpoint/2010/main" val="405325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a:t>
            </a:r>
            <a:r>
              <a:rPr lang="en-US" dirty="0" err="1">
                <a:latin typeface="+mj-lt"/>
              </a:rPr>
              <a:t>nos</a:t>
            </a:r>
            <a:r>
              <a:rPr lang="en-US" dirty="0">
                <a:latin typeface="+mj-lt"/>
              </a:rPr>
              <a:t>  should be removed 4 times a day for bathing and comfort.</a:t>
            </a:r>
            <a:endParaRPr lang="en-US" dirty="0"/>
          </a:p>
        </p:txBody>
      </p:sp>
      <p:sp>
        <p:nvSpPr>
          <p:cNvPr id="4" name="Slide Number Placeholder 3"/>
          <p:cNvSpPr>
            <a:spLocks noGrp="1"/>
          </p:cNvSpPr>
          <p:nvPr>
            <p:ph type="sldNum" sz="quarter" idx="5"/>
          </p:nvPr>
        </p:nvSpPr>
        <p:spPr/>
        <p:txBody>
          <a:bodyPr/>
          <a:lstStyle/>
          <a:p>
            <a:fld id="{59F2CF74-67A6-40B4-AE47-35C729ADD172}" type="slidenum">
              <a:rPr lang="en-US" smtClean="0"/>
              <a:t>35</a:t>
            </a:fld>
            <a:endParaRPr lang="en-US"/>
          </a:p>
        </p:txBody>
      </p:sp>
    </p:spTree>
    <p:extLst>
      <p:ext uri="{BB962C8B-B14F-4D97-AF65-F5344CB8AC3E}">
        <p14:creationId xmlns:p14="http://schemas.microsoft.com/office/powerpoint/2010/main" val="289738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The IV on cleft lip patients is usually </a:t>
            </a:r>
            <a:r>
              <a:rPr lang="en-US" sz="1200" dirty="0">
                <a:latin typeface="+mj-lt"/>
              </a:rPr>
              <a:t>removed in the recovery room.</a:t>
            </a:r>
          </a:p>
          <a:p>
            <a:endParaRPr lang="en-US" dirty="0">
              <a:latin typeface="+mj-lt"/>
            </a:endParaRPr>
          </a:p>
          <a:p>
            <a:r>
              <a:rPr lang="en-US" dirty="0">
                <a:latin typeface="+mj-lt"/>
              </a:rPr>
              <a:t>It may be </a:t>
            </a:r>
            <a:r>
              <a:rPr lang="en-US" sz="1200" dirty="0">
                <a:latin typeface="+mj-lt"/>
              </a:rPr>
              <a:t>helpful to mark the IV bottle with the ordered ml/hour.</a:t>
            </a:r>
          </a:p>
          <a:p>
            <a:endParaRPr lang="en-US" dirty="0"/>
          </a:p>
        </p:txBody>
      </p:sp>
      <p:sp>
        <p:nvSpPr>
          <p:cNvPr id="4" name="Slide Number Placeholder 3"/>
          <p:cNvSpPr>
            <a:spLocks noGrp="1"/>
          </p:cNvSpPr>
          <p:nvPr>
            <p:ph type="sldNum" sz="quarter" idx="5"/>
          </p:nvPr>
        </p:nvSpPr>
        <p:spPr/>
        <p:txBody>
          <a:bodyPr/>
          <a:lstStyle/>
          <a:p>
            <a:fld id="{59F2CF74-67A6-40B4-AE47-35C729ADD172}" type="slidenum">
              <a:rPr lang="en-US" smtClean="0"/>
              <a:t>36</a:t>
            </a:fld>
            <a:endParaRPr lang="en-US"/>
          </a:p>
        </p:txBody>
      </p:sp>
    </p:spTree>
    <p:extLst>
      <p:ext uri="{BB962C8B-B14F-4D97-AF65-F5344CB8AC3E}">
        <p14:creationId xmlns:p14="http://schemas.microsoft.com/office/powerpoint/2010/main" val="11587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9F2CF74-67A6-40B4-AE47-35C729ADD172}" type="slidenum">
              <a:rPr lang="en-US" smtClean="0"/>
              <a:t>37</a:t>
            </a:fld>
            <a:endParaRPr lang="en-US"/>
          </a:p>
        </p:txBody>
      </p:sp>
      <p:sp>
        <p:nvSpPr>
          <p:cNvPr id="5" name="Notes Placeholder 4">
            <a:extLst>
              <a:ext uri="{FF2B5EF4-FFF2-40B4-BE49-F238E27FC236}">
                <a16:creationId xmlns:a16="http://schemas.microsoft.com/office/drawing/2014/main" id="{9CA7210E-5234-B11C-730C-EFF874370D09}"/>
              </a:ext>
            </a:extLst>
          </p:cNvPr>
          <p:cNvSpPr txBox="1">
            <a:spLocks noGrp="1"/>
          </p:cNvSpPr>
          <p:nvPr>
            <p:ph type="body" idx="1"/>
          </p:nvPr>
        </p:nvSpPr>
        <p:spPr>
          <a:xfrm>
            <a:off x="685800" y="4400550"/>
            <a:ext cx="5486400" cy="584775"/>
          </a:xfrm>
          <a:prstGeom prst="rect">
            <a:avLst/>
          </a:prstGeom>
          <a:noFill/>
        </p:spPr>
        <p:txBody>
          <a:bodyPr wrap="square" rtlCol="0">
            <a:spAutoFit/>
          </a:bodyPr>
          <a:lstStyle/>
          <a:p>
            <a:r>
              <a:rPr lang="en-US" sz="1600" dirty="0"/>
              <a:t>It may be helpful to place this information on the wall of the nurse’s station.</a:t>
            </a:r>
          </a:p>
        </p:txBody>
      </p:sp>
    </p:spTree>
    <p:extLst>
      <p:ext uri="{BB962C8B-B14F-4D97-AF65-F5344CB8AC3E}">
        <p14:creationId xmlns:p14="http://schemas.microsoft.com/office/powerpoint/2010/main" val="211383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All patients will have orders for pain medications.  The medication may be ordered on a regular schedule for the first 24 hours to keep the patient from having severe pain. After the first 24 hours the medication can be given as needed.</a:t>
            </a:r>
          </a:p>
          <a:p>
            <a:endParaRPr lang="en-US" dirty="0"/>
          </a:p>
          <a:p>
            <a:r>
              <a:rPr lang="en-US" sz="1200" dirty="0"/>
              <a:t>Patients with cleft palate repairs should have an order for a stronger pain medication than patients with cleft lip repairs. The combination of Ibuprofen </a:t>
            </a:r>
            <a:r>
              <a:rPr lang="en-US" sz="1200" b="1" u="sng" dirty="0"/>
              <a:t>together with </a:t>
            </a:r>
            <a:r>
              <a:rPr lang="en-US" sz="1200" dirty="0"/>
              <a:t>Acetaminophen (Paracetamol) every 6 hours for the first 24 hours is very effective in controlling most post-operative cleft palate pain.</a:t>
            </a:r>
          </a:p>
          <a:p>
            <a:endParaRPr lang="en-US" dirty="0"/>
          </a:p>
        </p:txBody>
      </p:sp>
      <p:sp>
        <p:nvSpPr>
          <p:cNvPr id="4" name="Slide Number Placeholder 3"/>
          <p:cNvSpPr>
            <a:spLocks noGrp="1"/>
          </p:cNvSpPr>
          <p:nvPr>
            <p:ph type="sldNum" sz="quarter" idx="5"/>
          </p:nvPr>
        </p:nvSpPr>
        <p:spPr/>
        <p:txBody>
          <a:bodyPr/>
          <a:lstStyle/>
          <a:p>
            <a:fld id="{59F2CF74-67A6-40B4-AE47-35C729ADD172}" type="slidenum">
              <a:rPr lang="en-US" smtClean="0"/>
              <a:t>38</a:t>
            </a:fld>
            <a:endParaRPr lang="en-US"/>
          </a:p>
        </p:txBody>
      </p:sp>
    </p:spTree>
    <p:extLst>
      <p:ext uri="{BB962C8B-B14F-4D97-AF65-F5344CB8AC3E}">
        <p14:creationId xmlns:p14="http://schemas.microsoft.com/office/powerpoint/2010/main" val="80460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If there are several  patients going home on the same day it is sometimes easier to give the families group discharge instructions.  If possible, gather all the cleft lip patients in one group and give them their instructions. Then gather all the cleft palate families in a group and give them their instructions.  </a:t>
            </a:r>
          </a:p>
          <a:p>
            <a:endParaRPr lang="en-US" dirty="0">
              <a:latin typeface="+mj-lt"/>
            </a:endParaRPr>
          </a:p>
          <a:p>
            <a:r>
              <a:rPr lang="en-US" dirty="0">
                <a:latin typeface="+mj-lt"/>
              </a:rPr>
              <a:t>They can be given their discharge medications at the same time as well. </a:t>
            </a:r>
            <a:endParaRPr lang="en-US" dirty="0"/>
          </a:p>
        </p:txBody>
      </p:sp>
      <p:sp>
        <p:nvSpPr>
          <p:cNvPr id="4" name="Slide Number Placeholder 3"/>
          <p:cNvSpPr>
            <a:spLocks noGrp="1"/>
          </p:cNvSpPr>
          <p:nvPr>
            <p:ph type="sldNum" sz="quarter" idx="5"/>
          </p:nvPr>
        </p:nvSpPr>
        <p:spPr/>
        <p:txBody>
          <a:bodyPr/>
          <a:lstStyle/>
          <a:p>
            <a:fld id="{59F2CF74-67A6-40B4-AE47-35C729ADD172}" type="slidenum">
              <a:rPr lang="en-US" smtClean="0"/>
              <a:t>42</a:t>
            </a:fld>
            <a:endParaRPr lang="en-US"/>
          </a:p>
        </p:txBody>
      </p:sp>
    </p:spTree>
    <p:extLst>
      <p:ext uri="{BB962C8B-B14F-4D97-AF65-F5344CB8AC3E}">
        <p14:creationId xmlns:p14="http://schemas.microsoft.com/office/powerpoint/2010/main" val="42196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F2CF74-67A6-40B4-AE47-35C729ADD172}" type="slidenum">
              <a:rPr lang="en-US" smtClean="0"/>
              <a:t>43</a:t>
            </a:fld>
            <a:endParaRPr lang="en-US"/>
          </a:p>
        </p:txBody>
      </p:sp>
    </p:spTree>
    <p:extLst>
      <p:ext uri="{BB962C8B-B14F-4D97-AF65-F5344CB8AC3E}">
        <p14:creationId xmlns:p14="http://schemas.microsoft.com/office/powerpoint/2010/main" val="417270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Date Placeholder 14">
            <a:extLst>
              <a:ext uri="{FF2B5EF4-FFF2-40B4-BE49-F238E27FC236}">
                <a16:creationId xmlns:a16="http://schemas.microsoft.com/office/drawing/2014/main" id="{B5EB1D62-6468-45B3-BBB8-F5F964C5CFC0}"/>
              </a:ext>
            </a:extLst>
          </p:cNvPr>
          <p:cNvSpPr>
            <a:spLocks noGrp="1"/>
          </p:cNvSpPr>
          <p:nvPr>
            <p:ph type="dt" sz="half" idx="10"/>
          </p:nvPr>
        </p:nvSpPr>
        <p:spPr/>
        <p:txBody>
          <a:bodyPr/>
          <a:lstStyle/>
          <a:p>
            <a:r>
              <a:rPr lang="en-US"/>
              <a:t>2020-Sept</a:t>
            </a:r>
          </a:p>
        </p:txBody>
      </p:sp>
      <p:sp>
        <p:nvSpPr>
          <p:cNvPr id="16" name="Footer Placeholder 15">
            <a:extLst>
              <a:ext uri="{FF2B5EF4-FFF2-40B4-BE49-F238E27FC236}">
                <a16:creationId xmlns:a16="http://schemas.microsoft.com/office/drawing/2014/main" id="{83DEFD24-93A1-422C-AAAA-DE6D2909A666}"/>
              </a:ext>
            </a:extLst>
          </p:cNvPr>
          <p:cNvSpPr>
            <a:spLocks noGrp="1"/>
          </p:cNvSpPr>
          <p:nvPr>
            <p:ph type="ftr" sz="quarter" idx="11"/>
          </p:nvPr>
        </p:nvSpPr>
        <p:spPr>
          <a:xfrm>
            <a:off x="4038600" y="6423030"/>
            <a:ext cx="4142678" cy="318051"/>
          </a:xfrm>
          <a:prstGeom prst="rect">
            <a:avLst/>
          </a:prstGeom>
        </p:spPr>
        <p:txBody>
          <a:bodyPr/>
          <a:lstStyle>
            <a:lvl1pPr>
              <a:defRPr sz="1200" baseline="0">
                <a:solidFill>
                  <a:schemeClr val="tx1">
                    <a:lumMod val="65000"/>
                    <a:lumOff val="35000"/>
                  </a:schemeClr>
                </a:solidFill>
                <a:latin typeface="+mj-lt"/>
              </a:defRPr>
            </a:lvl1pPr>
          </a:lstStyle>
          <a:p>
            <a:endParaRPr lang="en-US" dirty="0"/>
          </a:p>
        </p:txBody>
      </p:sp>
      <p:sp>
        <p:nvSpPr>
          <p:cNvPr id="17" name="Slide Number Placeholder 16">
            <a:extLst>
              <a:ext uri="{FF2B5EF4-FFF2-40B4-BE49-F238E27FC236}">
                <a16:creationId xmlns:a16="http://schemas.microsoft.com/office/drawing/2014/main" id="{50F4F867-D77A-4CE7-AB27-1EC195AEB850}"/>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857399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0EF80-FB3D-410B-82B3-E70C4A38C2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2297E2-163F-4CD0-9961-7DC91214C9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975C4-FA6F-4BBF-A77A-E724FA05CA9E}"/>
              </a:ext>
            </a:extLst>
          </p:cNvPr>
          <p:cNvSpPr>
            <a:spLocks noGrp="1"/>
          </p:cNvSpPr>
          <p:nvPr>
            <p:ph type="dt" sz="half" idx="10"/>
          </p:nvPr>
        </p:nvSpPr>
        <p:spPr/>
        <p:txBody>
          <a:bodyPr/>
          <a:lstStyle/>
          <a:p>
            <a:r>
              <a:rPr lang="en-US"/>
              <a:t>2020-Sept</a:t>
            </a:r>
          </a:p>
        </p:txBody>
      </p:sp>
      <p:sp>
        <p:nvSpPr>
          <p:cNvPr id="5" name="Footer Placeholder 4">
            <a:extLst>
              <a:ext uri="{FF2B5EF4-FFF2-40B4-BE49-F238E27FC236}">
                <a16:creationId xmlns:a16="http://schemas.microsoft.com/office/drawing/2014/main" id="{2B535A54-9526-4B5D-9C22-4491EB804760}"/>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01430-B235-450C-A716-8123D680F343}"/>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1593712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8A3DD9-894A-4CAD-8F5E-59B55A44E6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D9D094-5F57-4E0B-BED4-CCB727A69F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1FCB3-CB22-4FA6-A4A5-F09D905153C9}"/>
              </a:ext>
            </a:extLst>
          </p:cNvPr>
          <p:cNvSpPr>
            <a:spLocks noGrp="1"/>
          </p:cNvSpPr>
          <p:nvPr>
            <p:ph type="dt" sz="half" idx="10"/>
          </p:nvPr>
        </p:nvSpPr>
        <p:spPr/>
        <p:txBody>
          <a:bodyPr/>
          <a:lstStyle/>
          <a:p>
            <a:r>
              <a:rPr lang="en-US"/>
              <a:t>2020-Sept</a:t>
            </a:r>
          </a:p>
        </p:txBody>
      </p:sp>
      <p:sp>
        <p:nvSpPr>
          <p:cNvPr id="5" name="Footer Placeholder 4">
            <a:extLst>
              <a:ext uri="{FF2B5EF4-FFF2-40B4-BE49-F238E27FC236}">
                <a16:creationId xmlns:a16="http://schemas.microsoft.com/office/drawing/2014/main" id="{6FE1C67A-5AB1-42C8-A00E-56E843BB7F93}"/>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4A8DB2-EA4E-4B4B-BE29-496D03B60A63}"/>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3677595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44C-1F68-48BC-9153-09F741CD9187}"/>
              </a:ext>
            </a:extLst>
          </p:cNvPr>
          <p:cNvSpPr>
            <a:spLocks noGrp="1"/>
          </p:cNvSpPr>
          <p:nvPr>
            <p:ph type="title"/>
          </p:nvPr>
        </p:nvSpPr>
        <p:spPr/>
        <p:txBody>
          <a:bodyPr>
            <a:normAutofit/>
          </a:bodyPr>
          <a:lstStyle>
            <a:lvl1pPr>
              <a:defRPr sz="4800">
                <a:solidFill>
                  <a:srgbClr val="82257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C6DF4D0-64F4-404C-8C89-AA544A181019}"/>
              </a:ext>
            </a:extLst>
          </p:cNvPr>
          <p:cNvSpPr>
            <a:spLocks noGrp="1"/>
          </p:cNvSpPr>
          <p:nvPr>
            <p:ph idx="1"/>
          </p:nvPr>
        </p:nvSpPr>
        <p:spPr/>
        <p:txBody>
          <a:bodyPr/>
          <a:lstStyle>
            <a:lvl1pPr marL="0" indent="0">
              <a:buNone/>
              <a:defRPr sz="3800">
                <a:latin typeface="+mj-l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A5F892-D8B3-46BC-A572-0DBD59A43491}"/>
              </a:ext>
            </a:extLst>
          </p:cNvPr>
          <p:cNvSpPr>
            <a:spLocks noGrp="1"/>
          </p:cNvSpPr>
          <p:nvPr>
            <p:ph type="dt" sz="half" idx="10"/>
          </p:nvPr>
        </p:nvSpPr>
        <p:spPr>
          <a:xfrm>
            <a:off x="374492" y="6515331"/>
            <a:ext cx="2761785" cy="318051"/>
          </a:xfrm>
        </p:spPr>
        <p:txBody>
          <a:bodyPr/>
          <a:lstStyle/>
          <a:p>
            <a:r>
              <a:rPr lang="en-US"/>
              <a:t>2020-Sept</a:t>
            </a:r>
          </a:p>
        </p:txBody>
      </p:sp>
      <p:sp>
        <p:nvSpPr>
          <p:cNvPr id="5" name="Footer Placeholder 4">
            <a:extLst>
              <a:ext uri="{FF2B5EF4-FFF2-40B4-BE49-F238E27FC236}">
                <a16:creationId xmlns:a16="http://schemas.microsoft.com/office/drawing/2014/main" id="{8E270CBB-733C-46BA-88FC-7EBAC30ECD37}"/>
              </a:ext>
            </a:extLst>
          </p:cNvPr>
          <p:cNvSpPr>
            <a:spLocks noGrp="1"/>
          </p:cNvSpPr>
          <p:nvPr>
            <p:ph type="ftr" sz="quarter" idx="11"/>
          </p:nvPr>
        </p:nvSpPr>
        <p:spPr>
          <a:xfrm>
            <a:off x="4038600" y="6523999"/>
            <a:ext cx="4142678" cy="22575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80F81F6-1B47-4A3E-A9DA-0BCD2A96FAC1}"/>
              </a:ext>
            </a:extLst>
          </p:cNvPr>
          <p:cNvSpPr>
            <a:spLocks noGrp="1"/>
          </p:cNvSpPr>
          <p:nvPr>
            <p:ph type="sldNum" sz="quarter" idx="12"/>
          </p:nvPr>
        </p:nvSpPr>
        <p:spPr>
          <a:xfrm>
            <a:off x="9221645" y="6523998"/>
            <a:ext cx="2743200" cy="315911"/>
          </a:xfrm>
        </p:spPr>
        <p:txBody>
          <a:bodyPr/>
          <a:lstStyle/>
          <a:p>
            <a:fld id="{4904E3FC-11C7-423E-9938-3F007D066D89}" type="slidenum">
              <a:rPr lang="en-US" smtClean="0"/>
              <a:t>‹#›</a:t>
            </a:fld>
            <a:endParaRPr lang="en-US" dirty="0"/>
          </a:p>
        </p:txBody>
      </p:sp>
    </p:spTree>
    <p:extLst>
      <p:ext uri="{BB962C8B-B14F-4D97-AF65-F5344CB8AC3E}">
        <p14:creationId xmlns:p14="http://schemas.microsoft.com/office/powerpoint/2010/main" val="140520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669F-B533-4A34-A232-C8F2FA148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232D4B-0FF7-42FB-ACE5-B7DF8DB3C0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A81A8-568C-4120-8EDF-C22715FF0847}"/>
              </a:ext>
            </a:extLst>
          </p:cNvPr>
          <p:cNvSpPr>
            <a:spLocks noGrp="1"/>
          </p:cNvSpPr>
          <p:nvPr>
            <p:ph type="dt" sz="half" idx="10"/>
          </p:nvPr>
        </p:nvSpPr>
        <p:spPr/>
        <p:txBody>
          <a:bodyPr/>
          <a:lstStyle/>
          <a:p>
            <a:r>
              <a:rPr lang="en-US"/>
              <a:t>2020-Sept</a:t>
            </a:r>
          </a:p>
        </p:txBody>
      </p:sp>
      <p:sp>
        <p:nvSpPr>
          <p:cNvPr id="5" name="Footer Placeholder 4">
            <a:extLst>
              <a:ext uri="{FF2B5EF4-FFF2-40B4-BE49-F238E27FC236}">
                <a16:creationId xmlns:a16="http://schemas.microsoft.com/office/drawing/2014/main" id="{202A497C-1AFC-4EDA-B32D-837EC9856F1D}"/>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9A3159-486C-4F7A-8A14-0C138D05320C}"/>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4109054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78DB-E795-4AD5-BDA9-63A2C9AAB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D7BF35-A36B-487A-8672-A88211DA52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D445FD-4C85-4A92-A06F-AA595E3C5A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D43C0F-2B45-46BE-9B2C-ACD56148241B}"/>
              </a:ext>
            </a:extLst>
          </p:cNvPr>
          <p:cNvSpPr>
            <a:spLocks noGrp="1"/>
          </p:cNvSpPr>
          <p:nvPr>
            <p:ph type="dt" sz="half" idx="10"/>
          </p:nvPr>
        </p:nvSpPr>
        <p:spPr/>
        <p:txBody>
          <a:bodyPr/>
          <a:lstStyle/>
          <a:p>
            <a:r>
              <a:rPr lang="en-US"/>
              <a:t>2020-Sept</a:t>
            </a:r>
          </a:p>
        </p:txBody>
      </p:sp>
      <p:sp>
        <p:nvSpPr>
          <p:cNvPr id="6" name="Footer Placeholder 5">
            <a:extLst>
              <a:ext uri="{FF2B5EF4-FFF2-40B4-BE49-F238E27FC236}">
                <a16:creationId xmlns:a16="http://schemas.microsoft.com/office/drawing/2014/main" id="{065FB184-2360-47C7-8C38-6C355D8FD7A0}"/>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31566F-33F9-4E57-86D3-7FC7066CFE5F}"/>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29560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3E61-05C2-4833-AA56-B8DBF7117A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5C4648-C50D-4F24-96B3-80472B96B0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85D56-8185-425D-9A00-A878E43AA2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791DBC-C1E1-4816-8924-4AB7C638CD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331562-96A2-44A8-B7EB-58054AA029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0003B-158A-4536-A33F-1B80C2041FA7}"/>
              </a:ext>
            </a:extLst>
          </p:cNvPr>
          <p:cNvSpPr>
            <a:spLocks noGrp="1"/>
          </p:cNvSpPr>
          <p:nvPr>
            <p:ph type="dt" sz="half" idx="10"/>
          </p:nvPr>
        </p:nvSpPr>
        <p:spPr/>
        <p:txBody>
          <a:bodyPr/>
          <a:lstStyle/>
          <a:p>
            <a:r>
              <a:rPr lang="en-US"/>
              <a:t>2020-Sept</a:t>
            </a:r>
          </a:p>
        </p:txBody>
      </p:sp>
      <p:sp>
        <p:nvSpPr>
          <p:cNvPr id="8" name="Footer Placeholder 7">
            <a:extLst>
              <a:ext uri="{FF2B5EF4-FFF2-40B4-BE49-F238E27FC236}">
                <a16:creationId xmlns:a16="http://schemas.microsoft.com/office/drawing/2014/main" id="{63E06DFF-63F5-42C6-934C-7555006E4784}"/>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37460DF-C91D-4C99-8252-4D1D1BDF024D}"/>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5621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FBB1-B93A-49A7-A82F-28B1C9646E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E540F8-77AA-4664-A286-4A82CD8EF547}"/>
              </a:ext>
            </a:extLst>
          </p:cNvPr>
          <p:cNvSpPr>
            <a:spLocks noGrp="1"/>
          </p:cNvSpPr>
          <p:nvPr>
            <p:ph type="dt" sz="half" idx="10"/>
          </p:nvPr>
        </p:nvSpPr>
        <p:spPr/>
        <p:txBody>
          <a:bodyPr/>
          <a:lstStyle/>
          <a:p>
            <a:r>
              <a:rPr lang="en-US"/>
              <a:t>2020-Sept</a:t>
            </a:r>
          </a:p>
        </p:txBody>
      </p:sp>
      <p:sp>
        <p:nvSpPr>
          <p:cNvPr id="4" name="Footer Placeholder 3">
            <a:extLst>
              <a:ext uri="{FF2B5EF4-FFF2-40B4-BE49-F238E27FC236}">
                <a16:creationId xmlns:a16="http://schemas.microsoft.com/office/drawing/2014/main" id="{0C8E158A-20CD-488C-88F5-0EEC76E86D1E}"/>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33B63-21E6-4E1D-91FD-D423D4FDF743}"/>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246801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A6B1B-3230-45AF-A853-52DF3962F2CB}"/>
              </a:ext>
            </a:extLst>
          </p:cNvPr>
          <p:cNvSpPr>
            <a:spLocks noGrp="1"/>
          </p:cNvSpPr>
          <p:nvPr>
            <p:ph type="dt" sz="half" idx="10"/>
          </p:nvPr>
        </p:nvSpPr>
        <p:spPr/>
        <p:txBody>
          <a:bodyPr/>
          <a:lstStyle/>
          <a:p>
            <a:r>
              <a:rPr lang="en-US"/>
              <a:t>2020-Sept</a:t>
            </a:r>
          </a:p>
        </p:txBody>
      </p:sp>
      <p:sp>
        <p:nvSpPr>
          <p:cNvPr id="3" name="Footer Placeholder 2">
            <a:extLst>
              <a:ext uri="{FF2B5EF4-FFF2-40B4-BE49-F238E27FC236}">
                <a16:creationId xmlns:a16="http://schemas.microsoft.com/office/drawing/2014/main" id="{42260EFF-ACB8-447E-A9B0-DC7D603BF611}"/>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4E0144C-B216-4B3C-ABDC-B4E1209EA97C}"/>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1955394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69B8-75E9-4886-BE29-83630C8E9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A51D2-058D-46F1-BE56-FC4C24A9AC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4D2D0-1BA8-4F84-A45A-91AD73D62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15723B-44C7-4300-8793-EF3F271F85C2}"/>
              </a:ext>
            </a:extLst>
          </p:cNvPr>
          <p:cNvSpPr>
            <a:spLocks noGrp="1"/>
          </p:cNvSpPr>
          <p:nvPr>
            <p:ph type="dt" sz="half" idx="10"/>
          </p:nvPr>
        </p:nvSpPr>
        <p:spPr/>
        <p:txBody>
          <a:bodyPr/>
          <a:lstStyle/>
          <a:p>
            <a:r>
              <a:rPr lang="en-US"/>
              <a:t>2020-Sept</a:t>
            </a:r>
          </a:p>
        </p:txBody>
      </p:sp>
      <p:sp>
        <p:nvSpPr>
          <p:cNvPr id="6" name="Footer Placeholder 5">
            <a:extLst>
              <a:ext uri="{FF2B5EF4-FFF2-40B4-BE49-F238E27FC236}">
                <a16:creationId xmlns:a16="http://schemas.microsoft.com/office/drawing/2014/main" id="{FA0F02FF-119E-4422-9016-FE786F3BD69B}"/>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7A6CABA-1C44-4362-9082-DE8EFD95741D}"/>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2212307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9335-7109-4617-AFCD-FF571A44F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1473A5-95E3-498A-9977-FDDD01B31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11660-C335-431A-A1D9-ADF7D283B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0D8E0-AD5B-4DCC-B661-FC852506561B}"/>
              </a:ext>
            </a:extLst>
          </p:cNvPr>
          <p:cNvSpPr>
            <a:spLocks noGrp="1"/>
          </p:cNvSpPr>
          <p:nvPr>
            <p:ph type="dt" sz="half" idx="10"/>
          </p:nvPr>
        </p:nvSpPr>
        <p:spPr/>
        <p:txBody>
          <a:bodyPr/>
          <a:lstStyle/>
          <a:p>
            <a:r>
              <a:rPr lang="en-US"/>
              <a:t>2020-Sept</a:t>
            </a:r>
          </a:p>
        </p:txBody>
      </p:sp>
      <p:sp>
        <p:nvSpPr>
          <p:cNvPr id="6" name="Footer Placeholder 5">
            <a:extLst>
              <a:ext uri="{FF2B5EF4-FFF2-40B4-BE49-F238E27FC236}">
                <a16:creationId xmlns:a16="http://schemas.microsoft.com/office/drawing/2014/main" id="{59653CF0-91F2-481D-BE1C-25249132210D}"/>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D99D8B-B5B9-4840-8CD8-39A533254199}"/>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165610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0B96-94E7-4E50-8C51-84B78274FE51}"/>
              </a:ext>
            </a:extLst>
          </p:cNvPr>
          <p:cNvSpPr>
            <a:spLocks noGrp="1"/>
          </p:cNvSpPr>
          <p:nvPr>
            <p:ph type="title"/>
          </p:nvPr>
        </p:nvSpPr>
        <p:spPr>
          <a:xfrm>
            <a:off x="852138" y="271240"/>
            <a:ext cx="10515600" cy="7479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82A54B0-4496-4F1E-BCBF-39178242E820}"/>
              </a:ext>
            </a:extLst>
          </p:cNvPr>
          <p:cNvSpPr>
            <a:spLocks noGrp="1"/>
          </p:cNvSpPr>
          <p:nvPr>
            <p:ph type="body" idx="1"/>
          </p:nvPr>
        </p:nvSpPr>
        <p:spPr>
          <a:xfrm>
            <a:off x="838200" y="1077538"/>
            <a:ext cx="10515600" cy="469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3CB3707-7C36-4ED3-ADCC-1CCA01F32423}"/>
              </a:ext>
            </a:extLst>
          </p:cNvPr>
          <p:cNvSpPr>
            <a:spLocks noGrp="1"/>
          </p:cNvSpPr>
          <p:nvPr>
            <p:ph type="dt" sz="half" idx="2"/>
          </p:nvPr>
        </p:nvSpPr>
        <p:spPr>
          <a:xfrm>
            <a:off x="240154" y="6523994"/>
            <a:ext cx="2761785" cy="318051"/>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2020-Sept</a:t>
            </a:r>
          </a:p>
        </p:txBody>
      </p:sp>
      <p:sp>
        <p:nvSpPr>
          <p:cNvPr id="6" name="Slide Number Placeholder 5">
            <a:extLst>
              <a:ext uri="{FF2B5EF4-FFF2-40B4-BE49-F238E27FC236}">
                <a16:creationId xmlns:a16="http://schemas.microsoft.com/office/drawing/2014/main" id="{BE510251-B45C-4636-BD61-2EF8266053C6}"/>
              </a:ext>
            </a:extLst>
          </p:cNvPr>
          <p:cNvSpPr>
            <a:spLocks noGrp="1"/>
          </p:cNvSpPr>
          <p:nvPr>
            <p:ph type="sldNum" sz="quarter" idx="4"/>
          </p:nvPr>
        </p:nvSpPr>
        <p:spPr>
          <a:xfrm>
            <a:off x="9199979" y="6515331"/>
            <a:ext cx="2743200" cy="315911"/>
          </a:xfrm>
          <a:prstGeom prst="rect">
            <a:avLst/>
          </a:prstGeom>
        </p:spPr>
        <p:txBody>
          <a:bodyPr vert="horz" lIns="91440" tIns="45720" rIns="91440" bIns="45720" rtlCol="0" anchor="ctr"/>
          <a:lstStyle>
            <a:lvl1pPr algn="r">
              <a:defRPr sz="1200">
                <a:solidFill>
                  <a:schemeClr val="tx1">
                    <a:tint val="75000"/>
                  </a:schemeClr>
                </a:solidFill>
              </a:defRPr>
            </a:lvl1pPr>
          </a:lstStyle>
          <a:p>
            <a:fld id="{4904E3FC-11C7-423E-9938-3F007D066D89}"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C17668DE-5A18-4419-B23F-67A4E2A0B134}"/>
              </a:ext>
            </a:extLst>
          </p:cNvPr>
          <p:cNvPicPr>
            <a:picLocks noChangeAspect="1"/>
          </p:cNvPicPr>
          <p:nvPr userDrawn="1"/>
        </p:nvPicPr>
        <p:blipFill>
          <a:blip r:embed="rId13">
            <a:alphaModFix amt="70000"/>
            <a:extLst>
              <a:ext uri="{28A0092B-C50C-407E-A947-70E740481C1C}">
                <a14:useLocalDpi xmlns:a14="http://schemas.microsoft.com/office/drawing/2010/main" val="0"/>
              </a:ext>
            </a:extLst>
          </a:blip>
          <a:stretch>
            <a:fillRect/>
          </a:stretch>
        </p:blipFill>
        <p:spPr>
          <a:xfrm>
            <a:off x="5668800" y="6442401"/>
            <a:ext cx="885825" cy="355623"/>
          </a:xfrm>
          <a:prstGeom prst="rect">
            <a:avLst/>
          </a:prstGeom>
        </p:spPr>
      </p:pic>
      <p:sp>
        <p:nvSpPr>
          <p:cNvPr id="11" name="Rectangle 10">
            <a:extLst>
              <a:ext uri="{FF2B5EF4-FFF2-40B4-BE49-F238E27FC236}">
                <a16:creationId xmlns:a16="http://schemas.microsoft.com/office/drawing/2014/main" id="{0AC3A19E-771E-4A46-A26E-80E887073700}"/>
              </a:ext>
            </a:extLst>
          </p:cNvPr>
          <p:cNvSpPr/>
          <p:nvPr userDrawn="1"/>
        </p:nvSpPr>
        <p:spPr>
          <a:xfrm>
            <a:off x="4958509" y="6440088"/>
            <a:ext cx="1183337" cy="276999"/>
          </a:xfrm>
          <a:prstGeom prst="rect">
            <a:avLst/>
          </a:prstGeom>
        </p:spPr>
        <p:txBody>
          <a:bodyPr wrap="none">
            <a:spAutoFit/>
          </a:bodyPr>
          <a:lstStyle/>
          <a:p>
            <a:r>
              <a:rPr lang="en-US" sz="1200" dirty="0">
                <a:solidFill>
                  <a:schemeClr val="tx1">
                    <a:lumMod val="65000"/>
                    <a:lumOff val="35000"/>
                  </a:schemeClr>
                </a:solidFill>
                <a:latin typeface="+mj-lt"/>
              </a:rPr>
              <a:t>	 </a:t>
            </a:r>
          </a:p>
        </p:txBody>
      </p:sp>
      <p:pic>
        <p:nvPicPr>
          <p:cNvPr id="7" name="Picture 6" descr="A close up of a logo&#10;&#10;Description automatically generated">
            <a:extLst>
              <a:ext uri="{FF2B5EF4-FFF2-40B4-BE49-F238E27FC236}">
                <a16:creationId xmlns:a16="http://schemas.microsoft.com/office/drawing/2014/main" id="{165C74ED-9C42-4384-B346-5748653FE4A7}"/>
              </a:ext>
            </a:extLst>
          </p:cNvPr>
          <p:cNvPicPr>
            <a:picLocks noChangeAspect="1"/>
          </p:cNvPicPr>
          <p:nvPr userDrawn="1"/>
        </p:nvPicPr>
        <p:blipFill>
          <a:blip r:embed="rId14">
            <a:alphaModFix amt="3000"/>
            <a:extLst>
              <a:ext uri="{28A0092B-C50C-407E-A947-70E740481C1C}">
                <a14:useLocalDpi xmlns:a14="http://schemas.microsoft.com/office/drawing/2010/main" val="0"/>
              </a:ext>
            </a:extLst>
          </a:blip>
          <a:stretch>
            <a:fillRect/>
          </a:stretch>
        </p:blipFill>
        <p:spPr>
          <a:xfrm>
            <a:off x="2925157" y="102276"/>
            <a:ext cx="6369563" cy="6131566"/>
          </a:xfrm>
          <a:prstGeom prst="rect">
            <a:avLst/>
          </a:prstGeom>
        </p:spPr>
      </p:pic>
      <p:pic>
        <p:nvPicPr>
          <p:cNvPr id="15" name="Picture 14">
            <a:extLst>
              <a:ext uri="{FF2B5EF4-FFF2-40B4-BE49-F238E27FC236}">
                <a16:creationId xmlns:a16="http://schemas.microsoft.com/office/drawing/2014/main" id="{4B59B77A-BC20-465C-A8BC-6BC6F7F810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834307"/>
            <a:ext cx="12192000" cy="71812"/>
          </a:xfrm>
          <a:prstGeom prst="rect">
            <a:avLst/>
          </a:prstGeom>
        </p:spPr>
      </p:pic>
      <p:pic>
        <p:nvPicPr>
          <p:cNvPr id="23" name="Picture 22">
            <a:extLst>
              <a:ext uri="{FF2B5EF4-FFF2-40B4-BE49-F238E27FC236}">
                <a16:creationId xmlns:a16="http://schemas.microsoft.com/office/drawing/2014/main" id="{75F9CBFF-D728-4BB5-827B-45429829D3A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39418"/>
            <a:ext cx="12192000" cy="67056"/>
          </a:xfrm>
          <a:prstGeom prst="rect">
            <a:avLst/>
          </a:prstGeom>
        </p:spPr>
      </p:pic>
    </p:spTree>
    <p:extLst>
      <p:ext uri="{BB962C8B-B14F-4D97-AF65-F5344CB8AC3E}">
        <p14:creationId xmlns:p14="http://schemas.microsoft.com/office/powerpoint/2010/main" val="2351361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lnSpc>
          <a:spcPct val="90000"/>
        </a:lnSpc>
        <a:spcBef>
          <a:spcPct val="0"/>
        </a:spcBef>
        <a:buNone/>
        <a:defRPr sz="4800" kern="1200">
          <a:solidFill>
            <a:srgbClr val="822570"/>
          </a:solidFill>
          <a:latin typeface="Oswald" panose="02000503000000000000" pitchFamily="2" charset="0"/>
          <a:ea typeface="+mj-ea"/>
          <a:cs typeface="+mj-cs"/>
        </a:defRPr>
      </a:lvl1pPr>
    </p:titleStyle>
    <p:bodyStyle>
      <a:lvl1pPr marL="342900" indent="-342900" algn="l" defTabSz="914400" rtl="0" eaLnBrk="1" latinLnBrk="0" hangingPunct="1">
        <a:lnSpc>
          <a:spcPct val="100000"/>
        </a:lnSpc>
        <a:spcBef>
          <a:spcPts val="1000"/>
        </a:spcBef>
        <a:buFont typeface="Arial" panose="020B0604020202020204" pitchFamily="34" charset="0"/>
        <a:buChar char="•"/>
        <a:defRPr sz="36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5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4B35-C2BB-45C5-9215-7D3A31125BA7}"/>
              </a:ext>
            </a:extLst>
          </p:cNvPr>
          <p:cNvSpPr>
            <a:spLocks noGrp="1"/>
          </p:cNvSpPr>
          <p:nvPr>
            <p:ph type="title"/>
          </p:nvPr>
        </p:nvSpPr>
        <p:spPr>
          <a:xfrm>
            <a:off x="5651291" y="584616"/>
            <a:ext cx="4471713" cy="1162586"/>
          </a:xfrm>
        </p:spPr>
        <p:txBody>
          <a:bodyPr>
            <a:noAutofit/>
          </a:bodyPr>
          <a:lstStyle/>
          <a:p>
            <a:r>
              <a:rPr lang="en-US" sz="3200" dirty="0">
                <a:solidFill>
                  <a:srgbClr val="822570"/>
                </a:solidFill>
                <a:latin typeface="Oswald"/>
              </a:rPr>
              <a:t>Nursing Care of Cleft Lip and Cleft Palate Patients</a:t>
            </a:r>
          </a:p>
        </p:txBody>
      </p:sp>
      <p:pic>
        <p:nvPicPr>
          <p:cNvPr id="9" name="Content Placeholder 8">
            <a:extLst>
              <a:ext uri="{FF2B5EF4-FFF2-40B4-BE49-F238E27FC236}">
                <a16:creationId xmlns:a16="http://schemas.microsoft.com/office/drawing/2014/main" id="{CF142FFD-D939-4D18-8F54-5B6C6E11E90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04416" y="178848"/>
            <a:ext cx="2779542" cy="3209033"/>
          </a:xfrm>
        </p:spPr>
      </p:pic>
      <p:sp>
        <p:nvSpPr>
          <p:cNvPr id="4" name="Date Placeholder 3">
            <a:extLst>
              <a:ext uri="{FF2B5EF4-FFF2-40B4-BE49-F238E27FC236}">
                <a16:creationId xmlns:a16="http://schemas.microsoft.com/office/drawing/2014/main" id="{69ACE484-6EB6-4EB1-BAC8-F86F96CE1CE0}"/>
              </a:ext>
            </a:extLst>
          </p:cNvPr>
          <p:cNvSpPr>
            <a:spLocks noGrp="1"/>
          </p:cNvSpPr>
          <p:nvPr>
            <p:ph type="dt" sz="half" idx="10"/>
          </p:nvPr>
        </p:nvSpPr>
        <p:spPr/>
        <p:txBody>
          <a:bodyPr/>
          <a:lstStyle/>
          <a:p>
            <a:r>
              <a:rPr lang="en-US" dirty="0"/>
              <a:t>2025 Oct</a:t>
            </a:r>
          </a:p>
        </p:txBody>
      </p:sp>
      <p:sp>
        <p:nvSpPr>
          <p:cNvPr id="5" name="Slide Number Placeholder 4">
            <a:extLst>
              <a:ext uri="{FF2B5EF4-FFF2-40B4-BE49-F238E27FC236}">
                <a16:creationId xmlns:a16="http://schemas.microsoft.com/office/drawing/2014/main" id="{289E3547-3C66-45FC-AACB-4099728FA913}"/>
              </a:ext>
            </a:extLst>
          </p:cNvPr>
          <p:cNvSpPr>
            <a:spLocks noGrp="1"/>
          </p:cNvSpPr>
          <p:nvPr>
            <p:ph type="sldNum" sz="quarter" idx="12"/>
          </p:nvPr>
        </p:nvSpPr>
        <p:spPr/>
        <p:txBody>
          <a:bodyPr/>
          <a:lstStyle/>
          <a:p>
            <a:fld id="{4904E3FC-11C7-423E-9938-3F007D066D89}" type="slidenum">
              <a:rPr lang="en-US" smtClean="0"/>
              <a:t>1</a:t>
            </a:fld>
            <a:endParaRPr lang="en-US" dirty="0"/>
          </a:p>
        </p:txBody>
      </p:sp>
      <p:sp>
        <p:nvSpPr>
          <p:cNvPr id="7" name="Title 1">
            <a:extLst>
              <a:ext uri="{FF2B5EF4-FFF2-40B4-BE49-F238E27FC236}">
                <a16:creationId xmlns:a16="http://schemas.microsoft.com/office/drawing/2014/main" id="{514126F5-E6B6-4D3E-A840-5FC888175E6A}"/>
              </a:ext>
            </a:extLst>
          </p:cNvPr>
          <p:cNvSpPr txBox="1">
            <a:spLocks/>
          </p:cNvSpPr>
          <p:nvPr/>
        </p:nvSpPr>
        <p:spPr>
          <a:xfrm>
            <a:off x="373887" y="3794202"/>
            <a:ext cx="4555640" cy="2317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Oswald" panose="02000503000000000000" pitchFamily="2" charset="0"/>
                <a:ea typeface="+mj-ea"/>
                <a:cs typeface="+mj-cs"/>
              </a:defRPr>
            </a:lvl1pPr>
          </a:lstStyle>
          <a:p>
            <a:pPr algn="ctr"/>
            <a:endParaRPr lang="en-US" sz="5200" dirty="0">
              <a:solidFill>
                <a:srgbClr val="822570"/>
              </a:solidFill>
            </a:endParaRPr>
          </a:p>
        </p:txBody>
      </p:sp>
      <p:pic>
        <p:nvPicPr>
          <p:cNvPr id="3" name="Picture 2" descr="C:\Users\John\Pictures\Bangladesh 2011\IMG_5283.JPG">
            <a:extLst>
              <a:ext uri="{FF2B5EF4-FFF2-40B4-BE49-F238E27FC236}">
                <a16:creationId xmlns:a16="http://schemas.microsoft.com/office/drawing/2014/main" id="{67D361F3-0B51-4567-9943-93CBBE9DF2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0" t="5645" r="-820" b="11980"/>
          <a:stretch/>
        </p:blipFill>
        <p:spPr bwMode="auto">
          <a:xfrm>
            <a:off x="5149060" y="2117072"/>
            <a:ext cx="2554838" cy="32090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5850EB-E547-D7B2-1A55-4A9C598A3A70}"/>
              </a:ext>
            </a:extLst>
          </p:cNvPr>
          <p:cNvSpPr txBox="1"/>
          <p:nvPr/>
        </p:nvSpPr>
        <p:spPr>
          <a:xfrm>
            <a:off x="8318910" y="2323099"/>
            <a:ext cx="2414048" cy="3032192"/>
          </a:xfrm>
          <a:prstGeom prst="rect">
            <a:avLst/>
          </a:prstGeom>
          <a:noFill/>
        </p:spPr>
        <p:txBody>
          <a:bodyPr wrap="square" rtlCol="0">
            <a:spAutoFit/>
          </a:bodyPr>
          <a:lstStyle/>
          <a:p>
            <a:endParaRPr lang="en-US" dirty="0"/>
          </a:p>
        </p:txBody>
      </p:sp>
      <p:pic>
        <p:nvPicPr>
          <p:cNvPr id="12" name="Picture 5">
            <a:extLst>
              <a:ext uri="{FF2B5EF4-FFF2-40B4-BE49-F238E27FC236}">
                <a16:creationId xmlns:a16="http://schemas.microsoft.com/office/drawing/2014/main" id="{432BE721-EA3A-5D1F-918C-DB34F730CC3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3805" y="2132029"/>
            <a:ext cx="2575722" cy="317826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583F8-50ED-E016-B9FC-BA54EA3D0F6F}"/>
              </a:ext>
            </a:extLst>
          </p:cNvPr>
          <p:cNvSpPr txBox="1"/>
          <p:nvPr/>
        </p:nvSpPr>
        <p:spPr>
          <a:xfrm>
            <a:off x="9683646" y="5546361"/>
            <a:ext cx="184731" cy="369332"/>
          </a:xfrm>
          <a:prstGeom prst="rect">
            <a:avLst/>
          </a:prstGeom>
          <a:noFill/>
          <a:ln>
            <a:solidFill>
              <a:schemeClr val="bg1"/>
            </a:solidFill>
          </a:ln>
        </p:spPr>
        <p:txBody>
          <a:bodyPr wrap="none" rtlCol="0">
            <a:spAutoFit/>
          </a:bodyPr>
          <a:lstStyle/>
          <a:p>
            <a:endParaRPr lang="en-US" dirty="0"/>
          </a:p>
        </p:txBody>
      </p:sp>
    </p:spTree>
    <p:extLst>
      <p:ext uri="{BB962C8B-B14F-4D97-AF65-F5344CB8AC3E}">
        <p14:creationId xmlns:p14="http://schemas.microsoft.com/office/powerpoint/2010/main" val="2166747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C103-E0C5-4598-8FD5-77038B352ABB}"/>
              </a:ext>
            </a:extLst>
          </p:cNvPr>
          <p:cNvSpPr>
            <a:spLocks noGrp="1"/>
          </p:cNvSpPr>
          <p:nvPr>
            <p:ph type="title"/>
          </p:nvPr>
        </p:nvSpPr>
        <p:spPr>
          <a:xfrm>
            <a:off x="838200" y="365126"/>
            <a:ext cx="10515600" cy="939800"/>
          </a:xfrm>
        </p:spPr>
        <p:txBody>
          <a:bodyPr/>
          <a:lstStyle/>
          <a:p>
            <a:pPr algn="ctr"/>
            <a:r>
              <a:rPr lang="en-US" dirty="0"/>
              <a:t>Embryology</a:t>
            </a:r>
          </a:p>
        </p:txBody>
      </p:sp>
      <p:sp>
        <p:nvSpPr>
          <p:cNvPr id="3" name="Content Placeholder 2">
            <a:extLst>
              <a:ext uri="{FF2B5EF4-FFF2-40B4-BE49-F238E27FC236}">
                <a16:creationId xmlns:a16="http://schemas.microsoft.com/office/drawing/2014/main" id="{6779F30A-14A5-4037-92AE-D9B3F16F4A78}"/>
              </a:ext>
            </a:extLst>
          </p:cNvPr>
          <p:cNvSpPr>
            <a:spLocks noGrp="1"/>
          </p:cNvSpPr>
          <p:nvPr>
            <p:ph idx="1"/>
          </p:nvPr>
        </p:nvSpPr>
        <p:spPr>
          <a:xfrm>
            <a:off x="875833" y="1304926"/>
            <a:ext cx="11116141" cy="1571616"/>
          </a:xfrm>
        </p:spPr>
        <p:txBody>
          <a:bodyPr>
            <a:normAutofit fontScale="85000" lnSpcReduction="20000"/>
          </a:bodyPr>
          <a:lstStyle/>
          <a:p>
            <a:pPr marL="0" indent="0">
              <a:buNone/>
            </a:pPr>
            <a:r>
              <a:rPr lang="en-US" dirty="0"/>
              <a:t>Clefting occurs during the first trimester of pregnancy.</a:t>
            </a:r>
          </a:p>
          <a:p>
            <a:pPr marL="0" indent="0">
              <a:buNone/>
            </a:pPr>
            <a:r>
              <a:rPr lang="en-US" dirty="0"/>
              <a:t>The lip fails to fuse during the fifth week of gestation.  </a:t>
            </a:r>
          </a:p>
          <a:p>
            <a:pPr marL="0" indent="0">
              <a:buNone/>
            </a:pPr>
            <a:r>
              <a:rPr lang="en-US" dirty="0"/>
              <a:t>The palate fails to fuse during the eighth week of gestation.</a:t>
            </a:r>
          </a:p>
        </p:txBody>
      </p:sp>
      <p:sp>
        <p:nvSpPr>
          <p:cNvPr id="5" name="Slide Number Placeholder 4">
            <a:extLst>
              <a:ext uri="{FF2B5EF4-FFF2-40B4-BE49-F238E27FC236}">
                <a16:creationId xmlns:a16="http://schemas.microsoft.com/office/drawing/2014/main" id="{27C9015B-7C10-4408-87BD-7CCAF64C3D40}"/>
              </a:ext>
            </a:extLst>
          </p:cNvPr>
          <p:cNvSpPr>
            <a:spLocks noGrp="1"/>
          </p:cNvSpPr>
          <p:nvPr>
            <p:ph type="sldNum" sz="quarter" idx="12"/>
          </p:nvPr>
        </p:nvSpPr>
        <p:spPr/>
        <p:txBody>
          <a:bodyPr/>
          <a:lstStyle/>
          <a:p>
            <a:fld id="{4904E3FC-11C7-423E-9938-3F007D066D89}" type="slidenum">
              <a:rPr lang="en-US" smtClean="0"/>
              <a:t>10</a:t>
            </a:fld>
            <a:endParaRPr lang="en-US"/>
          </a:p>
        </p:txBody>
      </p:sp>
      <p:pic>
        <p:nvPicPr>
          <p:cNvPr id="6" name="Picture 4" descr="msoE45A3">
            <a:extLst>
              <a:ext uri="{FF2B5EF4-FFF2-40B4-BE49-F238E27FC236}">
                <a16:creationId xmlns:a16="http://schemas.microsoft.com/office/drawing/2014/main" id="{5DCA9DE8-104F-4242-A72C-AE41E8D657D8}"/>
              </a:ext>
            </a:extLst>
          </p:cNvPr>
          <p:cNvPicPr>
            <a:picLocks noChangeAspect="1" noChangeArrowheads="1"/>
          </p:cNvPicPr>
          <p:nvPr/>
        </p:nvPicPr>
        <p:blipFill>
          <a:blip r:embed="rId2">
            <a:lum contrast="48000"/>
            <a:extLst>
              <a:ext uri="{28A0092B-C50C-407E-A947-70E740481C1C}">
                <a14:useLocalDpi xmlns:a14="http://schemas.microsoft.com/office/drawing/2010/main" val="0"/>
              </a:ext>
            </a:extLst>
          </a:blip>
          <a:srcRect l="61055" t="14911" r="9831" b="61696"/>
          <a:stretch>
            <a:fillRect/>
          </a:stretch>
        </p:blipFill>
        <p:spPr bwMode="auto">
          <a:xfrm>
            <a:off x="1283044" y="3164223"/>
            <a:ext cx="3450699" cy="3075994"/>
          </a:xfrm>
          <a:prstGeom prst="rect">
            <a:avLst/>
          </a:prstGeom>
          <a:noFill/>
          <a:ln w="57150">
            <a:solidFill>
              <a:schemeClr val="accent1">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msoE45A3">
            <a:extLst>
              <a:ext uri="{FF2B5EF4-FFF2-40B4-BE49-F238E27FC236}">
                <a16:creationId xmlns:a16="http://schemas.microsoft.com/office/drawing/2014/main" id="{CE7A8833-A7A4-45E9-8958-65AFD65CAA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57072" t="61552" r="5455" b="10223"/>
          <a:stretch>
            <a:fillRect/>
          </a:stretch>
        </p:blipFill>
        <p:spPr>
          <a:xfrm>
            <a:off x="6632395" y="3190645"/>
            <a:ext cx="3450699" cy="3049572"/>
          </a:xfrm>
          <a:prstGeom prst="rect">
            <a:avLst/>
          </a:prstGeom>
          <a:noFill/>
          <a:ln w="57150">
            <a:solidFill>
              <a:schemeClr val="accent1">
                <a:lumMod val="60000"/>
                <a:lumOff val="40000"/>
              </a:schemeClr>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864D71CF-D2B8-45B8-B0A8-33BDCD82C5AF}"/>
              </a:ext>
            </a:extLst>
          </p:cNvPr>
          <p:cNvSpPr txBox="1"/>
          <p:nvPr/>
        </p:nvSpPr>
        <p:spPr>
          <a:xfrm>
            <a:off x="4976037" y="4010598"/>
            <a:ext cx="1119962" cy="892552"/>
          </a:xfrm>
          <a:prstGeom prst="rect">
            <a:avLst/>
          </a:prstGeom>
          <a:noFill/>
        </p:spPr>
        <p:txBody>
          <a:bodyPr wrap="square" rtlCol="0">
            <a:spAutoFit/>
          </a:bodyPr>
          <a:lstStyle/>
          <a:p>
            <a:r>
              <a:rPr lang="en-US" sz="2600" b="1" dirty="0"/>
              <a:t>Five</a:t>
            </a:r>
          </a:p>
          <a:p>
            <a:r>
              <a:rPr lang="en-US" sz="2600" b="1" dirty="0"/>
              <a:t>Weeks</a:t>
            </a:r>
          </a:p>
        </p:txBody>
      </p:sp>
      <p:sp>
        <p:nvSpPr>
          <p:cNvPr id="10" name="TextBox 9">
            <a:extLst>
              <a:ext uri="{FF2B5EF4-FFF2-40B4-BE49-F238E27FC236}">
                <a16:creationId xmlns:a16="http://schemas.microsoft.com/office/drawing/2014/main" id="{FFDA8258-4579-491B-9231-3C510329EE30}"/>
              </a:ext>
            </a:extLst>
          </p:cNvPr>
          <p:cNvSpPr txBox="1"/>
          <p:nvPr/>
        </p:nvSpPr>
        <p:spPr>
          <a:xfrm>
            <a:off x="10275094" y="4012854"/>
            <a:ext cx="1204912" cy="892552"/>
          </a:xfrm>
          <a:prstGeom prst="rect">
            <a:avLst/>
          </a:prstGeom>
          <a:noFill/>
        </p:spPr>
        <p:txBody>
          <a:bodyPr wrap="square" rtlCol="0">
            <a:spAutoFit/>
          </a:bodyPr>
          <a:lstStyle/>
          <a:p>
            <a:r>
              <a:rPr lang="en-US" sz="2600" b="1" dirty="0"/>
              <a:t>Eight</a:t>
            </a:r>
          </a:p>
          <a:p>
            <a:r>
              <a:rPr lang="en-US" sz="2600" b="1" dirty="0"/>
              <a:t>Weeks</a:t>
            </a:r>
          </a:p>
        </p:txBody>
      </p:sp>
    </p:spTree>
    <p:extLst>
      <p:ext uri="{BB962C8B-B14F-4D97-AF65-F5344CB8AC3E}">
        <p14:creationId xmlns:p14="http://schemas.microsoft.com/office/powerpoint/2010/main" val="3321962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04E9-7652-4725-B938-36233363F282}"/>
              </a:ext>
            </a:extLst>
          </p:cNvPr>
          <p:cNvSpPr>
            <a:spLocks noGrp="1"/>
          </p:cNvSpPr>
          <p:nvPr>
            <p:ph type="title"/>
          </p:nvPr>
        </p:nvSpPr>
        <p:spPr>
          <a:xfrm>
            <a:off x="838200" y="365125"/>
            <a:ext cx="10515600" cy="773113"/>
          </a:xfrm>
        </p:spPr>
        <p:txBody>
          <a:bodyPr/>
          <a:lstStyle/>
          <a:p>
            <a:pPr algn="ctr"/>
            <a:r>
              <a:rPr lang="en-US" dirty="0"/>
              <a:t>Causes</a:t>
            </a:r>
          </a:p>
        </p:txBody>
      </p:sp>
      <p:sp>
        <p:nvSpPr>
          <p:cNvPr id="3" name="Content Placeholder 2">
            <a:extLst>
              <a:ext uri="{FF2B5EF4-FFF2-40B4-BE49-F238E27FC236}">
                <a16:creationId xmlns:a16="http://schemas.microsoft.com/office/drawing/2014/main" id="{4D4649E5-0D25-4CB2-B092-43A62B423AF6}"/>
              </a:ext>
            </a:extLst>
          </p:cNvPr>
          <p:cNvSpPr>
            <a:spLocks noGrp="1"/>
          </p:cNvSpPr>
          <p:nvPr>
            <p:ph idx="1"/>
          </p:nvPr>
        </p:nvSpPr>
        <p:spPr>
          <a:xfrm>
            <a:off x="838200" y="1257300"/>
            <a:ext cx="10515600" cy="4919663"/>
          </a:xfrm>
        </p:spPr>
        <p:txBody>
          <a:bodyPr>
            <a:normAutofit fontScale="92500" lnSpcReduction="20000"/>
          </a:bodyPr>
          <a:lstStyle/>
          <a:p>
            <a:pPr marL="0" indent="0">
              <a:buNone/>
            </a:pPr>
            <a:r>
              <a:rPr lang="en-US" dirty="0">
                <a:latin typeface="+mn-lt"/>
              </a:rPr>
              <a:t>Genetic causes:</a:t>
            </a:r>
          </a:p>
          <a:p>
            <a:pPr lvl="1"/>
            <a:r>
              <a:rPr lang="en-US" dirty="0">
                <a:latin typeface="+mn-lt"/>
              </a:rPr>
              <a:t>Deformities run in families</a:t>
            </a:r>
          </a:p>
          <a:p>
            <a:endParaRPr lang="en-US" sz="2800" dirty="0">
              <a:latin typeface="+mn-lt"/>
            </a:endParaRPr>
          </a:p>
          <a:p>
            <a:pPr marL="0" indent="0">
              <a:buNone/>
            </a:pPr>
            <a:r>
              <a:rPr lang="en-US" u="sng" dirty="0">
                <a:latin typeface="+mn-lt"/>
              </a:rPr>
              <a:t>Possible</a:t>
            </a:r>
            <a:r>
              <a:rPr lang="en-US" dirty="0">
                <a:latin typeface="+mn-lt"/>
              </a:rPr>
              <a:t> environmental causes:</a:t>
            </a:r>
          </a:p>
          <a:p>
            <a:pPr lvl="1"/>
            <a:r>
              <a:rPr lang="en-US" dirty="0">
                <a:latin typeface="+mn-lt"/>
              </a:rPr>
              <a:t>Toxins </a:t>
            </a:r>
          </a:p>
          <a:p>
            <a:pPr lvl="1"/>
            <a:r>
              <a:rPr lang="en-US" dirty="0">
                <a:latin typeface="+mn-lt"/>
              </a:rPr>
              <a:t>Advanced maternal age</a:t>
            </a:r>
          </a:p>
          <a:p>
            <a:pPr lvl="1"/>
            <a:r>
              <a:rPr lang="en-US" dirty="0">
                <a:latin typeface="+mn-lt"/>
              </a:rPr>
              <a:t>Maternal diet during pregnancy</a:t>
            </a:r>
          </a:p>
          <a:p>
            <a:endParaRPr lang="en-US" sz="2800" dirty="0">
              <a:latin typeface="+mn-lt"/>
            </a:endParaRPr>
          </a:p>
          <a:p>
            <a:pPr marL="0" indent="0">
              <a:buNone/>
            </a:pPr>
            <a:r>
              <a:rPr lang="en-US" dirty="0">
                <a:latin typeface="+mn-lt"/>
              </a:rPr>
              <a:t>Recurrence risk may be decreased with folic acid supplements prior to and during pregnancy.</a:t>
            </a:r>
          </a:p>
          <a:p>
            <a:endParaRPr lang="en-US" sz="2800" dirty="0"/>
          </a:p>
          <a:p>
            <a:endParaRPr lang="en-US" sz="2800" dirty="0"/>
          </a:p>
        </p:txBody>
      </p:sp>
      <p:sp>
        <p:nvSpPr>
          <p:cNvPr id="4" name="Date Placeholder 3">
            <a:extLst>
              <a:ext uri="{FF2B5EF4-FFF2-40B4-BE49-F238E27FC236}">
                <a16:creationId xmlns:a16="http://schemas.microsoft.com/office/drawing/2014/main" id="{3254C352-D233-422B-9623-7B9DB829C5FE}"/>
              </a:ext>
            </a:extLst>
          </p:cNvPr>
          <p:cNvSpPr>
            <a:spLocks noGrp="1"/>
          </p:cNvSpPr>
          <p:nvPr>
            <p:ph type="dt" sz="half" idx="10"/>
          </p:nvPr>
        </p:nvSpPr>
        <p:spPr/>
        <p:txBody>
          <a:bodyPr/>
          <a:lstStyle/>
          <a:p>
            <a:r>
              <a:rPr lang="en-US"/>
              <a:t>2020-Sept</a:t>
            </a:r>
          </a:p>
        </p:txBody>
      </p:sp>
      <p:sp>
        <p:nvSpPr>
          <p:cNvPr id="5" name="Slide Number Placeholder 4">
            <a:extLst>
              <a:ext uri="{FF2B5EF4-FFF2-40B4-BE49-F238E27FC236}">
                <a16:creationId xmlns:a16="http://schemas.microsoft.com/office/drawing/2014/main" id="{5DC914F4-CC36-4029-ABD9-A0ED46BB8BC7}"/>
              </a:ext>
            </a:extLst>
          </p:cNvPr>
          <p:cNvSpPr>
            <a:spLocks noGrp="1"/>
          </p:cNvSpPr>
          <p:nvPr>
            <p:ph type="sldNum" sz="quarter" idx="12"/>
          </p:nvPr>
        </p:nvSpPr>
        <p:spPr/>
        <p:txBody>
          <a:bodyPr/>
          <a:lstStyle/>
          <a:p>
            <a:fld id="{4904E3FC-11C7-423E-9938-3F007D066D89}" type="slidenum">
              <a:rPr lang="en-US" smtClean="0"/>
              <a:t>11</a:t>
            </a:fld>
            <a:endParaRPr lang="en-US"/>
          </a:p>
        </p:txBody>
      </p:sp>
      <p:pic>
        <p:nvPicPr>
          <p:cNvPr id="7" name="Picture 6" descr="A person smiling for the camera&#10;&#10;Description automatically generated">
            <a:extLst>
              <a:ext uri="{FF2B5EF4-FFF2-40B4-BE49-F238E27FC236}">
                <a16:creationId xmlns:a16="http://schemas.microsoft.com/office/drawing/2014/main" id="{764FD770-B1B8-4858-83A6-5B9DD34A0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114" y="1202646"/>
            <a:ext cx="4125686" cy="3543525"/>
          </a:xfrm>
          <a:prstGeom prst="rect">
            <a:avLst/>
          </a:prstGeom>
        </p:spPr>
      </p:pic>
    </p:spTree>
    <p:extLst>
      <p:ext uri="{BB962C8B-B14F-4D97-AF65-F5344CB8AC3E}">
        <p14:creationId xmlns:p14="http://schemas.microsoft.com/office/powerpoint/2010/main" val="165808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5700-919D-49BA-B6FB-080FC9D45C9D}"/>
              </a:ext>
            </a:extLst>
          </p:cNvPr>
          <p:cNvSpPr>
            <a:spLocks noGrp="1"/>
          </p:cNvSpPr>
          <p:nvPr>
            <p:ph type="title"/>
          </p:nvPr>
        </p:nvSpPr>
        <p:spPr>
          <a:xfrm>
            <a:off x="852138" y="233137"/>
            <a:ext cx="10515600" cy="776510"/>
          </a:xfrm>
        </p:spPr>
        <p:txBody>
          <a:bodyPr>
            <a:normAutofit/>
          </a:bodyPr>
          <a:lstStyle/>
          <a:p>
            <a:r>
              <a:rPr lang="en-US" sz="4000" dirty="0"/>
              <a:t>Patient Selection for Surgical Repair</a:t>
            </a:r>
          </a:p>
        </p:txBody>
      </p:sp>
      <p:sp>
        <p:nvSpPr>
          <p:cNvPr id="3" name="Content Placeholder 2">
            <a:extLst>
              <a:ext uri="{FF2B5EF4-FFF2-40B4-BE49-F238E27FC236}">
                <a16:creationId xmlns:a16="http://schemas.microsoft.com/office/drawing/2014/main" id="{35D25E57-3B78-477F-8684-69958979FFA8}"/>
              </a:ext>
            </a:extLst>
          </p:cNvPr>
          <p:cNvSpPr>
            <a:spLocks noGrp="1"/>
          </p:cNvSpPr>
          <p:nvPr>
            <p:ph idx="1"/>
          </p:nvPr>
        </p:nvSpPr>
        <p:spPr>
          <a:xfrm>
            <a:off x="2211571" y="3829050"/>
            <a:ext cx="9142227" cy="2647951"/>
          </a:xfrm>
        </p:spPr>
        <p:txBody>
          <a:bodyPr>
            <a:normAutofit fontScale="70000" lnSpcReduction="20000"/>
          </a:bodyPr>
          <a:lstStyle/>
          <a:p>
            <a:r>
              <a:rPr lang="en-US" dirty="0"/>
              <a:t>First Day: Intake Clinic</a:t>
            </a:r>
          </a:p>
          <a:p>
            <a:pPr marL="457200" lvl="1" indent="0">
              <a:buNone/>
            </a:pPr>
            <a:r>
              <a:rPr lang="en-US" dirty="0"/>
              <a:t>1. Registration, including photograph</a:t>
            </a:r>
          </a:p>
          <a:p>
            <a:pPr marL="457200" lvl="1" indent="0">
              <a:buNone/>
            </a:pPr>
            <a:r>
              <a:rPr lang="en-US" dirty="0"/>
              <a:t>2. Seen by our nurses for </a:t>
            </a:r>
            <a:r>
              <a:rPr lang="en-US" dirty="0" err="1"/>
              <a:t>ht</a:t>
            </a:r>
            <a:r>
              <a:rPr lang="en-US" dirty="0"/>
              <a:t>, </a:t>
            </a:r>
            <a:r>
              <a:rPr lang="en-US" dirty="0" err="1"/>
              <a:t>wt</a:t>
            </a:r>
            <a:r>
              <a:rPr lang="en-US" dirty="0"/>
              <a:t>,  O2 saturation , blood work</a:t>
            </a:r>
          </a:p>
          <a:p>
            <a:pPr marL="457200" lvl="1" indent="0">
              <a:buNone/>
            </a:pPr>
            <a:r>
              <a:rPr lang="en-US" dirty="0"/>
              <a:t>3. Examined by surgeons</a:t>
            </a:r>
          </a:p>
          <a:p>
            <a:pPr marL="457200" lvl="1" indent="0">
              <a:buNone/>
            </a:pPr>
            <a:r>
              <a:rPr lang="en-US" dirty="0"/>
              <a:t>4. Examined by anesthesiologist</a:t>
            </a:r>
          </a:p>
          <a:p>
            <a:pPr marL="457200" lvl="1" indent="0">
              <a:buNone/>
            </a:pPr>
            <a:r>
              <a:rPr lang="en-US" dirty="0"/>
              <a:t>5. Examined by pediatrician</a:t>
            </a:r>
          </a:p>
          <a:p>
            <a:pPr marL="457200" lvl="1" indent="0">
              <a:buNone/>
            </a:pPr>
            <a:r>
              <a:rPr lang="en-US" dirty="0"/>
              <a:t>6. Examined by dentist</a:t>
            </a:r>
          </a:p>
        </p:txBody>
      </p:sp>
      <p:sp>
        <p:nvSpPr>
          <p:cNvPr id="5" name="Slide Number Placeholder 4">
            <a:extLst>
              <a:ext uri="{FF2B5EF4-FFF2-40B4-BE49-F238E27FC236}">
                <a16:creationId xmlns:a16="http://schemas.microsoft.com/office/drawing/2014/main" id="{C7318CE5-5E38-4325-831A-1C2BCB3AEF8C}"/>
              </a:ext>
            </a:extLst>
          </p:cNvPr>
          <p:cNvSpPr>
            <a:spLocks noGrp="1"/>
          </p:cNvSpPr>
          <p:nvPr>
            <p:ph type="sldNum" sz="quarter" idx="12"/>
          </p:nvPr>
        </p:nvSpPr>
        <p:spPr/>
        <p:txBody>
          <a:bodyPr/>
          <a:lstStyle/>
          <a:p>
            <a:fld id="{4904E3FC-11C7-423E-9938-3F007D066D89}" type="slidenum">
              <a:rPr lang="en-US" smtClean="0"/>
              <a:t>12</a:t>
            </a:fld>
            <a:endParaRPr lang="en-US"/>
          </a:p>
        </p:txBody>
      </p:sp>
      <p:pic>
        <p:nvPicPr>
          <p:cNvPr id="9" name="Picture 2" descr="C:\Users\John\Pictures\Cebu and El Cerrito\IMG_3056.JPG">
            <a:extLst>
              <a:ext uri="{FF2B5EF4-FFF2-40B4-BE49-F238E27FC236}">
                <a16:creationId xmlns:a16="http://schemas.microsoft.com/office/drawing/2014/main" id="{240F68D2-210D-4752-BA16-E5CBA5F1AE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68207" y="990083"/>
            <a:ext cx="6535551" cy="269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950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94D6-8013-49BD-AB5F-0F1F11B6AB24}"/>
              </a:ext>
            </a:extLst>
          </p:cNvPr>
          <p:cNvSpPr>
            <a:spLocks noGrp="1"/>
          </p:cNvSpPr>
          <p:nvPr>
            <p:ph type="title"/>
          </p:nvPr>
        </p:nvSpPr>
        <p:spPr>
          <a:xfrm>
            <a:off x="852138" y="233137"/>
            <a:ext cx="10515600" cy="787590"/>
          </a:xfrm>
        </p:spPr>
        <p:txBody>
          <a:bodyPr>
            <a:normAutofit/>
          </a:bodyPr>
          <a:lstStyle/>
          <a:p>
            <a:r>
              <a:rPr lang="en-US" sz="3200" dirty="0"/>
              <a:t>PEDIATRIC INTAKE CLINIC QUESTIONS – Slide 1</a:t>
            </a:r>
          </a:p>
        </p:txBody>
      </p:sp>
      <p:sp>
        <p:nvSpPr>
          <p:cNvPr id="3" name="Content Placeholder 2">
            <a:extLst>
              <a:ext uri="{FF2B5EF4-FFF2-40B4-BE49-F238E27FC236}">
                <a16:creationId xmlns:a16="http://schemas.microsoft.com/office/drawing/2014/main" id="{1BC340C1-5A10-4652-BC48-70345918D981}"/>
              </a:ext>
            </a:extLst>
          </p:cNvPr>
          <p:cNvSpPr>
            <a:spLocks noGrp="1"/>
          </p:cNvSpPr>
          <p:nvPr>
            <p:ph idx="1"/>
          </p:nvPr>
        </p:nvSpPr>
        <p:spPr>
          <a:xfrm>
            <a:off x="852138" y="1020726"/>
            <a:ext cx="10965370" cy="5812655"/>
          </a:xfrm>
        </p:spPr>
        <p:txBody>
          <a:bodyPr>
            <a:normAutofit fontScale="77500" lnSpcReduction="20000"/>
          </a:bodyPr>
          <a:lstStyle/>
          <a:p>
            <a:pPr marL="0" indent="0">
              <a:buNone/>
            </a:pPr>
            <a:r>
              <a:rPr lang="en-US" sz="3600" dirty="0">
                <a:latin typeface="+mn-lt"/>
              </a:rPr>
              <a:t>Universal pre-op questions assess understanding of procedure and suitability of a patient for surgery (listed on Slide 2 below)</a:t>
            </a:r>
          </a:p>
          <a:p>
            <a:pPr marL="0" indent="0">
              <a:buNone/>
            </a:pPr>
            <a:r>
              <a:rPr lang="en-US" sz="3600" dirty="0">
                <a:latin typeface="+mn-lt"/>
              </a:rPr>
              <a:t>AFS team will ask these at the intake clinic:</a:t>
            </a:r>
          </a:p>
          <a:p>
            <a:pPr marL="571500" indent="-571500">
              <a:buFont typeface="Arial" panose="020B0604020202020204" pitchFamily="34" charset="0"/>
              <a:buChar char="•"/>
            </a:pPr>
            <a:r>
              <a:rPr lang="en-US" sz="3600" dirty="0">
                <a:latin typeface="+mn-lt"/>
              </a:rPr>
              <a:t>What surgery is your child going to have?</a:t>
            </a:r>
          </a:p>
          <a:p>
            <a:pPr marL="571500" indent="-571500">
              <a:buFont typeface="Arial" panose="020B0604020202020204" pitchFamily="34" charset="0"/>
              <a:buChar char="•"/>
            </a:pPr>
            <a:r>
              <a:rPr lang="en-US" sz="3600" dirty="0">
                <a:latin typeface="+mn-lt"/>
              </a:rPr>
              <a:t>How is child today? Cough, fever, runny nose? Sick in the past two weeks? Did they get medicine for this?</a:t>
            </a:r>
          </a:p>
          <a:p>
            <a:pPr marL="571500" indent="-571500">
              <a:buFont typeface="Arial" panose="020B0604020202020204" pitchFamily="34" charset="0"/>
              <a:buChar char="•"/>
            </a:pPr>
            <a:r>
              <a:rPr lang="en-US" sz="3600" dirty="0">
                <a:latin typeface="+mn-lt"/>
              </a:rPr>
              <a:t>Any allergies to medication or food? Medications, (including herbal)?</a:t>
            </a:r>
          </a:p>
          <a:p>
            <a:pPr marL="571500" indent="-571500">
              <a:buFont typeface="Arial" panose="020B0604020202020204" pitchFamily="34" charset="0"/>
              <a:buChar char="•"/>
            </a:pPr>
            <a:r>
              <a:rPr lang="en-US" sz="3600" dirty="0">
                <a:latin typeface="+mn-lt"/>
              </a:rPr>
              <a:t>Any ongoing problems you see a doctor for? History of asthma, bronchitis or lung problems? </a:t>
            </a:r>
          </a:p>
          <a:p>
            <a:pPr algn="ctr"/>
            <a:r>
              <a:rPr lang="en-US" sz="3600" b="1" dirty="0">
                <a:latin typeface="+mn-lt"/>
              </a:rPr>
              <a:t>IMPORTANT: </a:t>
            </a:r>
            <a:r>
              <a:rPr lang="en-US" sz="3600" dirty="0">
                <a:latin typeface="+mn-lt"/>
              </a:rPr>
              <a:t>***Sometimes families forget to tell us things.  If you see anything that concerns you, like a parent giving medication we do not know about, or a child who gets blue while feeding, let the AFS team know before surgery ***</a:t>
            </a:r>
          </a:p>
          <a:p>
            <a:pPr marL="0" indent="0">
              <a:buNone/>
            </a:pPr>
            <a:endParaRPr lang="en-US" dirty="0"/>
          </a:p>
        </p:txBody>
      </p:sp>
      <p:sp>
        <p:nvSpPr>
          <p:cNvPr id="5" name="Slide Number Placeholder 4">
            <a:extLst>
              <a:ext uri="{FF2B5EF4-FFF2-40B4-BE49-F238E27FC236}">
                <a16:creationId xmlns:a16="http://schemas.microsoft.com/office/drawing/2014/main" id="{2E2125AB-A28E-4CFE-B2E1-8C362DE6AE91}"/>
              </a:ext>
            </a:extLst>
          </p:cNvPr>
          <p:cNvSpPr>
            <a:spLocks noGrp="1"/>
          </p:cNvSpPr>
          <p:nvPr>
            <p:ph type="sldNum" sz="quarter" idx="12"/>
          </p:nvPr>
        </p:nvSpPr>
        <p:spPr/>
        <p:txBody>
          <a:bodyPr/>
          <a:lstStyle/>
          <a:p>
            <a:fld id="{4904E3FC-11C7-423E-9938-3F007D066D89}" type="slidenum">
              <a:rPr lang="en-US" smtClean="0"/>
              <a:t>13</a:t>
            </a:fld>
            <a:endParaRPr lang="en-US"/>
          </a:p>
        </p:txBody>
      </p:sp>
    </p:spTree>
    <p:extLst>
      <p:ext uri="{BB962C8B-B14F-4D97-AF65-F5344CB8AC3E}">
        <p14:creationId xmlns:p14="http://schemas.microsoft.com/office/powerpoint/2010/main" val="3821318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8A9F3-B2FE-599B-5343-5BC89AD25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D9D14-0467-11CB-5889-606E319F5771}"/>
              </a:ext>
            </a:extLst>
          </p:cNvPr>
          <p:cNvSpPr>
            <a:spLocks noGrp="1"/>
          </p:cNvSpPr>
          <p:nvPr>
            <p:ph type="title"/>
          </p:nvPr>
        </p:nvSpPr>
        <p:spPr>
          <a:xfrm>
            <a:off x="852138" y="233137"/>
            <a:ext cx="10515600" cy="787590"/>
          </a:xfrm>
        </p:spPr>
        <p:txBody>
          <a:bodyPr>
            <a:normAutofit/>
          </a:bodyPr>
          <a:lstStyle/>
          <a:p>
            <a:r>
              <a:rPr lang="en-US" sz="3200" dirty="0"/>
              <a:t>PEDIATRIC INTAKE CLINIC QUESTIONS – Slide 2</a:t>
            </a:r>
          </a:p>
        </p:txBody>
      </p:sp>
      <p:sp>
        <p:nvSpPr>
          <p:cNvPr id="5" name="Slide Number Placeholder 4">
            <a:extLst>
              <a:ext uri="{FF2B5EF4-FFF2-40B4-BE49-F238E27FC236}">
                <a16:creationId xmlns:a16="http://schemas.microsoft.com/office/drawing/2014/main" id="{6EBD203F-2563-CF33-693D-DD888ECECD3B}"/>
              </a:ext>
            </a:extLst>
          </p:cNvPr>
          <p:cNvSpPr>
            <a:spLocks noGrp="1"/>
          </p:cNvSpPr>
          <p:nvPr>
            <p:ph type="sldNum" sz="quarter" idx="12"/>
          </p:nvPr>
        </p:nvSpPr>
        <p:spPr/>
        <p:txBody>
          <a:bodyPr/>
          <a:lstStyle/>
          <a:p>
            <a:fld id="{4904E3FC-11C7-423E-9938-3F007D066D89}" type="slidenum">
              <a:rPr lang="en-US" smtClean="0"/>
              <a:t>14</a:t>
            </a:fld>
            <a:endParaRPr lang="en-US"/>
          </a:p>
        </p:txBody>
      </p:sp>
      <p:sp>
        <p:nvSpPr>
          <p:cNvPr id="8" name="TextBox 7">
            <a:extLst>
              <a:ext uri="{FF2B5EF4-FFF2-40B4-BE49-F238E27FC236}">
                <a16:creationId xmlns:a16="http://schemas.microsoft.com/office/drawing/2014/main" id="{A4E578AF-C407-1F99-556E-4BD2B1DBE691}"/>
              </a:ext>
            </a:extLst>
          </p:cNvPr>
          <p:cNvSpPr txBox="1"/>
          <p:nvPr/>
        </p:nvSpPr>
        <p:spPr>
          <a:xfrm>
            <a:off x="633047" y="1020727"/>
            <a:ext cx="11113476" cy="4832092"/>
          </a:xfrm>
          <a:prstGeom prst="rect">
            <a:avLst/>
          </a:prstGeom>
          <a:noFill/>
        </p:spPr>
        <p:txBody>
          <a:bodyPr wrap="square">
            <a:spAutoFit/>
          </a:bodyPr>
          <a:lstStyle/>
          <a:p>
            <a:pPr marL="457200" indent="-457200">
              <a:buFont typeface="Arial" panose="020B0604020202020204" pitchFamily="34" charset="0"/>
              <a:buChar char="•"/>
            </a:pPr>
            <a:r>
              <a:rPr lang="en-US" sz="2800" dirty="0">
                <a:effectLst/>
                <a:latin typeface="Calibri" panose="020F0502020204030204" pitchFamily="34" charset="0"/>
              </a:rPr>
              <a:t>Previous surgeries? Problems with any surgery or anesthesia? </a:t>
            </a:r>
            <a:endParaRPr lang="en-US" sz="2800" dirty="0">
              <a:effectLst/>
            </a:endParaRPr>
          </a:p>
          <a:p>
            <a:pPr marL="457200" indent="-457200">
              <a:buFont typeface="Arial" panose="020B0604020202020204" pitchFamily="34" charset="0"/>
              <a:buChar char="•"/>
            </a:pPr>
            <a:r>
              <a:rPr lang="en-US" sz="2800" dirty="0">
                <a:effectLst/>
                <a:latin typeface="Calibri" panose="020F0502020204030204" pitchFamily="34" charset="0"/>
              </a:rPr>
              <a:t>Family members who had problems with anesthesia? What happened? </a:t>
            </a:r>
            <a:endParaRPr lang="en-US" sz="2800" dirty="0">
              <a:effectLst/>
            </a:endParaRPr>
          </a:p>
          <a:p>
            <a:pPr marL="457200" indent="-457200">
              <a:buFont typeface="Arial" panose="020B0604020202020204" pitchFamily="34" charset="0"/>
              <a:buChar char="•"/>
            </a:pPr>
            <a:r>
              <a:rPr lang="en-US" sz="2800" dirty="0">
                <a:effectLst/>
                <a:latin typeface="Calibri" panose="020F0502020204030204" pitchFamily="34" charset="0"/>
              </a:rPr>
              <a:t>Was your child born early or on time? </a:t>
            </a:r>
            <a:endParaRPr lang="en-US" sz="2800" dirty="0">
              <a:effectLst/>
            </a:endParaRPr>
          </a:p>
          <a:p>
            <a:pPr marL="457200" indent="-457200">
              <a:buFont typeface="Arial" panose="020B0604020202020204" pitchFamily="34" charset="0"/>
              <a:buChar char="•"/>
            </a:pPr>
            <a:r>
              <a:rPr lang="en-US" sz="2800" dirty="0">
                <a:effectLst/>
                <a:latin typeface="Calibri" panose="020F0502020204030204" pitchFamily="34" charset="0"/>
              </a:rPr>
              <a:t>Feeding problems? Sweating or shortness of breath while breast feeding? </a:t>
            </a:r>
            <a:endParaRPr lang="en-US" sz="2800" dirty="0">
              <a:effectLst/>
            </a:endParaRPr>
          </a:p>
          <a:p>
            <a:pPr marL="457200" indent="-457200">
              <a:buFont typeface="Arial" panose="020B0604020202020204" pitchFamily="34" charset="0"/>
              <a:buChar char="•"/>
            </a:pPr>
            <a:r>
              <a:rPr lang="en-US" sz="2800" dirty="0">
                <a:effectLst/>
                <a:latin typeface="Calibri" panose="020F0502020204030204" pitchFamily="34" charset="0"/>
              </a:rPr>
              <a:t>Developmental delay? Does the baby or child do what others their age can do? School performance? </a:t>
            </a:r>
            <a:endParaRPr lang="en-US" sz="2800" dirty="0">
              <a:effectLst/>
            </a:endParaRPr>
          </a:p>
          <a:p>
            <a:pPr marL="457200" indent="-457200">
              <a:buFont typeface="Arial" panose="020B0604020202020204" pitchFamily="34" charset="0"/>
              <a:buChar char="•"/>
            </a:pPr>
            <a:r>
              <a:rPr lang="en-US" sz="2800" dirty="0">
                <a:effectLst/>
                <a:latin typeface="Calibri" panose="020F0502020204030204" pitchFamily="34" charset="0"/>
              </a:rPr>
              <a:t>Can the child run, jump, climb stairs like most children? Heart problems? Does the child turn blue from exercise? Snore at night?</a:t>
            </a:r>
            <a:br>
              <a:rPr lang="en-US" sz="2800" dirty="0">
                <a:effectLst/>
                <a:latin typeface="Calibri" panose="020F0502020204030204" pitchFamily="34" charset="0"/>
              </a:rPr>
            </a:br>
            <a:r>
              <a:rPr lang="en-US" sz="2800" dirty="0">
                <a:effectLst/>
                <a:latin typeface="Calibri" panose="020F0502020204030204" pitchFamily="34" charset="0"/>
              </a:rPr>
              <a:t>History of seizure? Fainting? </a:t>
            </a:r>
            <a:endParaRPr lang="en-US" sz="2800" dirty="0">
              <a:effectLst/>
            </a:endParaRPr>
          </a:p>
          <a:p>
            <a:pPr marL="457200" indent="-457200">
              <a:buFont typeface="Arial" panose="020B0604020202020204" pitchFamily="34" charset="0"/>
              <a:buChar char="•"/>
            </a:pPr>
            <a:r>
              <a:rPr lang="en-US" sz="2800" dirty="0">
                <a:effectLst/>
                <a:latin typeface="Calibri" panose="020F0502020204030204" pitchFamily="34" charset="0"/>
              </a:rPr>
              <a:t>Excess or prolonged bleeding in child or family?</a:t>
            </a:r>
            <a:endParaRPr lang="en-US" sz="2800" dirty="0">
              <a:effectLst/>
            </a:endParaRPr>
          </a:p>
        </p:txBody>
      </p:sp>
      <p:pic>
        <p:nvPicPr>
          <p:cNvPr id="1025" name="Picture 1" descr="page14image54271504">
            <a:extLst>
              <a:ext uri="{FF2B5EF4-FFF2-40B4-BE49-F238E27FC236}">
                <a16:creationId xmlns:a16="http://schemas.microsoft.com/office/drawing/2014/main" id="{C228B620-C552-446E-5C97-077548703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75400"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558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5B09-E763-432D-8783-F8AFE990D1F7}"/>
              </a:ext>
            </a:extLst>
          </p:cNvPr>
          <p:cNvSpPr>
            <a:spLocks noGrp="1"/>
          </p:cNvSpPr>
          <p:nvPr>
            <p:ph type="title"/>
          </p:nvPr>
        </p:nvSpPr>
        <p:spPr/>
        <p:txBody>
          <a:bodyPr>
            <a:normAutofit/>
          </a:bodyPr>
          <a:lstStyle/>
          <a:p>
            <a:r>
              <a:rPr lang="en-US" sz="4000" dirty="0"/>
              <a:t>Physical Exam</a:t>
            </a:r>
          </a:p>
        </p:txBody>
      </p:sp>
      <p:sp>
        <p:nvSpPr>
          <p:cNvPr id="3" name="Content Placeholder 2">
            <a:extLst>
              <a:ext uri="{FF2B5EF4-FFF2-40B4-BE49-F238E27FC236}">
                <a16:creationId xmlns:a16="http://schemas.microsoft.com/office/drawing/2014/main" id="{9DF7A714-11CD-4C2A-81CB-735AC3B2D88E}"/>
              </a:ext>
            </a:extLst>
          </p:cNvPr>
          <p:cNvSpPr>
            <a:spLocks noGrp="1"/>
          </p:cNvSpPr>
          <p:nvPr>
            <p:ph idx="1"/>
          </p:nvPr>
        </p:nvSpPr>
        <p:spPr>
          <a:xfrm>
            <a:off x="1359877" y="1191408"/>
            <a:ext cx="4736124" cy="4550173"/>
          </a:xfrm>
        </p:spPr>
        <p:txBody>
          <a:bodyPr>
            <a:normAutofit fontScale="77500" lnSpcReduction="20000"/>
          </a:bodyPr>
          <a:lstStyle/>
          <a:p>
            <a:pPr marL="571500" indent="-571500">
              <a:buFont typeface="Arial" panose="020B0604020202020204" pitchFamily="34" charset="0"/>
              <a:buChar char="•"/>
            </a:pPr>
            <a:r>
              <a:rPr lang="en-US" dirty="0"/>
              <a:t>Vital signs</a:t>
            </a:r>
          </a:p>
          <a:p>
            <a:pPr marL="571500" indent="-571500">
              <a:buFont typeface="Arial" panose="020B0604020202020204" pitchFamily="34" charset="0"/>
              <a:buChar char="•"/>
            </a:pPr>
            <a:r>
              <a:rPr lang="en-US" dirty="0"/>
              <a:t>General Appearance</a:t>
            </a:r>
          </a:p>
          <a:p>
            <a:pPr marL="571500" indent="-571500">
              <a:buFont typeface="Arial" panose="020B0604020202020204" pitchFamily="34" charset="0"/>
              <a:buChar char="•"/>
            </a:pPr>
            <a:r>
              <a:rPr lang="en-US" dirty="0"/>
              <a:t>Head and scalp</a:t>
            </a:r>
          </a:p>
          <a:p>
            <a:pPr marL="571500" indent="-571500">
              <a:buFont typeface="Arial" panose="020B0604020202020204" pitchFamily="34" charset="0"/>
              <a:buChar char="•"/>
            </a:pPr>
            <a:r>
              <a:rPr lang="en-US" dirty="0"/>
              <a:t>Mouth and throat</a:t>
            </a:r>
          </a:p>
          <a:p>
            <a:pPr marL="571500" indent="-571500">
              <a:buFont typeface="Arial" panose="020B0604020202020204" pitchFamily="34" charset="0"/>
              <a:buChar char="•"/>
            </a:pPr>
            <a:r>
              <a:rPr lang="en-US" dirty="0"/>
              <a:t>Lymph nodes</a:t>
            </a:r>
          </a:p>
          <a:p>
            <a:pPr marL="571500" indent="-571500">
              <a:buFont typeface="Arial" panose="020B0604020202020204" pitchFamily="34" charset="0"/>
              <a:buChar char="•"/>
            </a:pPr>
            <a:r>
              <a:rPr lang="en-US" dirty="0"/>
              <a:t>Chest</a:t>
            </a:r>
          </a:p>
          <a:p>
            <a:pPr marL="571500" indent="-571500">
              <a:buFont typeface="Arial" panose="020B0604020202020204" pitchFamily="34" charset="0"/>
              <a:buChar char="•"/>
            </a:pPr>
            <a:r>
              <a:rPr lang="en-US" dirty="0"/>
              <a:t>Heart</a:t>
            </a:r>
          </a:p>
          <a:p>
            <a:pPr marL="571500" indent="-571500">
              <a:buFont typeface="Arial" panose="020B0604020202020204" pitchFamily="34" charset="0"/>
              <a:buChar char="•"/>
            </a:pPr>
            <a:r>
              <a:rPr lang="en-US" dirty="0"/>
              <a:t>Abdominal</a:t>
            </a:r>
          </a:p>
          <a:p>
            <a:pPr marL="571500" indent="-571500">
              <a:buFont typeface="Arial" panose="020B0604020202020204" pitchFamily="34" charset="0"/>
              <a:buChar char="•"/>
            </a:pPr>
            <a:r>
              <a:rPr lang="en-US" dirty="0"/>
              <a:t>Extremities</a:t>
            </a:r>
          </a:p>
          <a:p>
            <a:endParaRPr lang="en-US" dirty="0"/>
          </a:p>
        </p:txBody>
      </p:sp>
      <p:sp>
        <p:nvSpPr>
          <p:cNvPr id="5" name="Slide Number Placeholder 4">
            <a:extLst>
              <a:ext uri="{FF2B5EF4-FFF2-40B4-BE49-F238E27FC236}">
                <a16:creationId xmlns:a16="http://schemas.microsoft.com/office/drawing/2014/main" id="{1C1F55A9-565F-4A56-BA3A-A54C59C0B138}"/>
              </a:ext>
            </a:extLst>
          </p:cNvPr>
          <p:cNvSpPr>
            <a:spLocks noGrp="1"/>
          </p:cNvSpPr>
          <p:nvPr>
            <p:ph type="sldNum" sz="quarter" idx="12"/>
          </p:nvPr>
        </p:nvSpPr>
        <p:spPr/>
        <p:txBody>
          <a:bodyPr/>
          <a:lstStyle/>
          <a:p>
            <a:fld id="{4904E3FC-11C7-423E-9938-3F007D066D89}" type="slidenum">
              <a:rPr lang="en-US" smtClean="0"/>
              <a:t>15</a:t>
            </a:fld>
            <a:endParaRPr lang="en-US"/>
          </a:p>
        </p:txBody>
      </p:sp>
      <p:pic>
        <p:nvPicPr>
          <p:cNvPr id="7" name="Picture 6" descr="A picture containing person, woman, table, food&#10;&#10;Description automatically generated">
            <a:extLst>
              <a:ext uri="{FF2B5EF4-FFF2-40B4-BE49-F238E27FC236}">
                <a16:creationId xmlns:a16="http://schemas.microsoft.com/office/drawing/2014/main" id="{0B9CF270-4706-4296-B20B-F3B34764A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7112" y="1191408"/>
            <a:ext cx="3800679" cy="5059679"/>
          </a:xfrm>
          <a:prstGeom prst="rect">
            <a:avLst/>
          </a:prstGeom>
        </p:spPr>
      </p:pic>
      <p:sp>
        <p:nvSpPr>
          <p:cNvPr id="6" name="TextBox 5">
            <a:extLst>
              <a:ext uri="{FF2B5EF4-FFF2-40B4-BE49-F238E27FC236}">
                <a16:creationId xmlns:a16="http://schemas.microsoft.com/office/drawing/2014/main" id="{52905D9E-245D-4770-ACC2-AF494C701C53}"/>
              </a:ext>
            </a:extLst>
          </p:cNvPr>
          <p:cNvSpPr txBox="1"/>
          <p:nvPr/>
        </p:nvSpPr>
        <p:spPr>
          <a:xfrm>
            <a:off x="659219" y="5666593"/>
            <a:ext cx="6103088" cy="830997"/>
          </a:xfrm>
          <a:prstGeom prst="rect">
            <a:avLst/>
          </a:prstGeom>
          <a:noFill/>
        </p:spPr>
        <p:txBody>
          <a:bodyPr wrap="square" rtlCol="0">
            <a:spAutoFit/>
          </a:bodyPr>
          <a:lstStyle/>
          <a:p>
            <a:pPr algn="ctr"/>
            <a:r>
              <a:rPr lang="en-US" sz="2400" dirty="0">
                <a:solidFill>
                  <a:srgbClr val="822570"/>
                </a:solidFill>
              </a:rPr>
              <a:t>Why examine the extremities when the operation will be on the mouth?</a:t>
            </a:r>
          </a:p>
        </p:txBody>
      </p:sp>
    </p:spTree>
    <p:extLst>
      <p:ext uri="{BB962C8B-B14F-4D97-AF65-F5344CB8AC3E}">
        <p14:creationId xmlns:p14="http://schemas.microsoft.com/office/powerpoint/2010/main" val="1057258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5B75-FEC1-48E1-AA71-C76336FB1966}"/>
              </a:ext>
            </a:extLst>
          </p:cNvPr>
          <p:cNvSpPr>
            <a:spLocks noGrp="1"/>
          </p:cNvSpPr>
          <p:nvPr>
            <p:ph type="title"/>
          </p:nvPr>
        </p:nvSpPr>
        <p:spPr/>
        <p:txBody>
          <a:bodyPr>
            <a:normAutofit/>
          </a:bodyPr>
          <a:lstStyle/>
          <a:p>
            <a:r>
              <a:rPr lang="en-US" sz="3200" dirty="0">
                <a:latin typeface="Oswald"/>
              </a:rPr>
              <a:t>Requirements for Surgical Eligibility</a:t>
            </a:r>
          </a:p>
        </p:txBody>
      </p:sp>
      <p:sp>
        <p:nvSpPr>
          <p:cNvPr id="3" name="Content Placeholder 2">
            <a:extLst>
              <a:ext uri="{FF2B5EF4-FFF2-40B4-BE49-F238E27FC236}">
                <a16:creationId xmlns:a16="http://schemas.microsoft.com/office/drawing/2014/main" id="{606CCDFA-6568-43E8-8D52-389D3FC1CDFF}"/>
              </a:ext>
            </a:extLst>
          </p:cNvPr>
          <p:cNvSpPr>
            <a:spLocks noGrp="1"/>
          </p:cNvSpPr>
          <p:nvPr>
            <p:ph idx="1"/>
          </p:nvPr>
        </p:nvSpPr>
        <p:spPr>
          <a:xfrm>
            <a:off x="852577" y="1246608"/>
            <a:ext cx="10515600" cy="5190711"/>
          </a:xfrm>
        </p:spPr>
        <p:txBody>
          <a:bodyPr vert="horz" lIns="91440" tIns="45720" rIns="91440" bIns="45720" rtlCol="0" anchor="t">
            <a:normAutofit fontScale="92500" lnSpcReduction="10000"/>
          </a:bodyPr>
          <a:lstStyle/>
          <a:p>
            <a:pPr marL="742950" indent="-742950">
              <a:lnSpc>
                <a:spcPct val="120000"/>
              </a:lnSpc>
              <a:buFont typeface="Arial" panose="020B0604020202020204" pitchFamily="34" charset="0"/>
              <a:buChar char="•"/>
            </a:pPr>
            <a:r>
              <a:rPr lang="en-US" sz="2800" dirty="0"/>
              <a:t>At least 3 months of age and weight of 5kg for lip repair</a:t>
            </a:r>
          </a:p>
          <a:p>
            <a:pPr marL="742950" indent="-742950">
              <a:lnSpc>
                <a:spcPct val="120000"/>
              </a:lnSpc>
              <a:buFont typeface="Arial" panose="020B0604020202020204" pitchFamily="34" charset="0"/>
              <a:buChar char="•"/>
            </a:pPr>
            <a:r>
              <a:rPr lang="en-US" sz="2800" dirty="0"/>
              <a:t>At least 12 months of age for palate repair</a:t>
            </a:r>
          </a:p>
          <a:p>
            <a:pPr marL="742950" indent="-742950">
              <a:lnSpc>
                <a:spcPct val="120000"/>
              </a:lnSpc>
              <a:buFont typeface="Arial" panose="020B0604020202020204" pitchFamily="34" charset="0"/>
              <a:buChar char="•"/>
            </a:pPr>
            <a:r>
              <a:rPr lang="en-US" sz="2800" dirty="0"/>
              <a:t>Hemoglobin 10gm or greater (rare exceptions for simple lip repairs)</a:t>
            </a:r>
          </a:p>
          <a:p>
            <a:pPr marL="742950" indent="-742950">
              <a:lnSpc>
                <a:spcPct val="120000"/>
              </a:lnSpc>
              <a:buFont typeface="Arial" panose="020B0604020202020204" pitchFamily="34" charset="0"/>
              <a:buChar char="•"/>
            </a:pPr>
            <a:r>
              <a:rPr lang="en-US" sz="2800" dirty="0"/>
              <a:t>No acute upper respiratory symptoms</a:t>
            </a:r>
          </a:p>
          <a:p>
            <a:pPr marL="742950" indent="-742950">
              <a:lnSpc>
                <a:spcPct val="120000"/>
              </a:lnSpc>
              <a:buFont typeface="Arial" panose="020B0604020202020204" pitchFamily="34" charset="0"/>
              <a:buChar char="•"/>
            </a:pPr>
            <a:r>
              <a:rPr lang="en-US" sz="2800" dirty="0">
                <a:effectLst/>
                <a:latin typeface="Calibri" panose="020F0502020204030204" pitchFamily="34" charset="0"/>
              </a:rPr>
              <a:t>No or clearly understood abnormal physical findings: children with heart, lung, or neuromuscular disease or metabolic abnormalities have been shown to be at an increased risk for problems under anesthesia </a:t>
            </a:r>
          </a:p>
          <a:p>
            <a:pPr marL="742950" indent="-742950">
              <a:lnSpc>
                <a:spcPct val="120000"/>
              </a:lnSpc>
              <a:buFont typeface="Arial" panose="020B0604020202020204" pitchFamily="34" charset="0"/>
              <a:buChar char="•"/>
            </a:pPr>
            <a:endParaRPr lang="en-US" sz="2400" dirty="0"/>
          </a:p>
          <a:p>
            <a:pPr algn="ctr">
              <a:lnSpc>
                <a:spcPct val="120000"/>
              </a:lnSpc>
            </a:pPr>
            <a:r>
              <a:rPr lang="en-US" sz="2400" dirty="0">
                <a:solidFill>
                  <a:srgbClr val="822570"/>
                </a:solidFill>
              </a:rPr>
              <a:t>Why would we not want to do surgery on a child who has an upper respiratory infection with a loose cough and mucous in their throats?</a:t>
            </a:r>
          </a:p>
        </p:txBody>
      </p:sp>
      <p:sp>
        <p:nvSpPr>
          <p:cNvPr id="5" name="Slide Number Placeholder 4">
            <a:extLst>
              <a:ext uri="{FF2B5EF4-FFF2-40B4-BE49-F238E27FC236}">
                <a16:creationId xmlns:a16="http://schemas.microsoft.com/office/drawing/2014/main" id="{63DEDBAD-1081-4201-A019-45B8FD4696E7}"/>
              </a:ext>
            </a:extLst>
          </p:cNvPr>
          <p:cNvSpPr>
            <a:spLocks noGrp="1"/>
          </p:cNvSpPr>
          <p:nvPr>
            <p:ph type="sldNum" sz="quarter" idx="12"/>
          </p:nvPr>
        </p:nvSpPr>
        <p:spPr/>
        <p:txBody>
          <a:bodyPr/>
          <a:lstStyle/>
          <a:p>
            <a:fld id="{4904E3FC-11C7-423E-9938-3F007D066D89}" type="slidenum">
              <a:rPr lang="en-US" smtClean="0"/>
              <a:t>16</a:t>
            </a:fld>
            <a:endParaRPr lang="en-US"/>
          </a:p>
        </p:txBody>
      </p:sp>
    </p:spTree>
    <p:extLst>
      <p:ext uri="{BB962C8B-B14F-4D97-AF65-F5344CB8AC3E}">
        <p14:creationId xmlns:p14="http://schemas.microsoft.com/office/powerpoint/2010/main" val="4106781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6FA-AFF6-4F27-8AA9-C7DA126925F7}"/>
              </a:ext>
            </a:extLst>
          </p:cNvPr>
          <p:cNvSpPr>
            <a:spLocks noGrp="1"/>
          </p:cNvSpPr>
          <p:nvPr>
            <p:ph type="title"/>
          </p:nvPr>
        </p:nvSpPr>
        <p:spPr/>
        <p:txBody>
          <a:bodyPr>
            <a:normAutofit fontScale="90000"/>
          </a:bodyPr>
          <a:lstStyle/>
          <a:p>
            <a:r>
              <a:rPr lang="en-US" dirty="0"/>
              <a:t>Pre-op: Admittance to the Ward</a:t>
            </a:r>
          </a:p>
        </p:txBody>
      </p:sp>
      <p:sp>
        <p:nvSpPr>
          <p:cNvPr id="3" name="Content Placeholder 2">
            <a:extLst>
              <a:ext uri="{FF2B5EF4-FFF2-40B4-BE49-F238E27FC236}">
                <a16:creationId xmlns:a16="http://schemas.microsoft.com/office/drawing/2014/main" id="{96340879-46A9-4C0A-B8D3-995A081353F2}"/>
              </a:ext>
            </a:extLst>
          </p:cNvPr>
          <p:cNvSpPr>
            <a:spLocks noGrp="1"/>
          </p:cNvSpPr>
          <p:nvPr>
            <p:ph idx="1"/>
          </p:nvPr>
        </p:nvSpPr>
        <p:spPr>
          <a:xfrm>
            <a:off x="838200" y="1371599"/>
            <a:ext cx="10877550" cy="4805363"/>
          </a:xfrm>
        </p:spPr>
        <p:txBody>
          <a:bodyPr>
            <a:normAutofit fontScale="47500" lnSpcReduction="20000"/>
          </a:bodyPr>
          <a:lstStyle/>
          <a:p>
            <a:pPr marL="0" indent="0">
              <a:buNone/>
            </a:pPr>
            <a:r>
              <a:rPr lang="en-US" sz="5100" dirty="0"/>
              <a:t>Use standard admittance procedure for hospital including the following:</a:t>
            </a:r>
          </a:p>
          <a:p>
            <a:pPr marL="0" indent="0">
              <a:buNone/>
            </a:pPr>
            <a:endParaRPr lang="en-US" sz="5100" dirty="0"/>
          </a:p>
          <a:p>
            <a:pPr marL="1200150" lvl="1" indent="-742950">
              <a:buFont typeface="+mj-lt"/>
              <a:buAutoNum type="arabicPeriod"/>
            </a:pPr>
            <a:r>
              <a:rPr lang="en-US" sz="5100" dirty="0"/>
              <a:t>Vital signs</a:t>
            </a:r>
          </a:p>
          <a:p>
            <a:pPr marL="1200150" lvl="1" indent="-742950">
              <a:buFont typeface="+mj-lt"/>
              <a:buAutoNum type="arabicPeriod"/>
            </a:pPr>
            <a:r>
              <a:rPr lang="en-US" sz="5100" dirty="0"/>
              <a:t>Permits for surgery</a:t>
            </a:r>
          </a:p>
          <a:p>
            <a:pPr marL="1200150" lvl="1" indent="-742950">
              <a:buFont typeface="+mj-lt"/>
              <a:buAutoNum type="arabicPeriod"/>
            </a:pPr>
            <a:r>
              <a:rPr lang="en-US" sz="5100" dirty="0"/>
              <a:t>Baths</a:t>
            </a:r>
          </a:p>
          <a:p>
            <a:pPr marL="1200150" lvl="1" indent="-742950">
              <a:buFont typeface="+mj-lt"/>
              <a:buAutoNum type="arabicPeriod"/>
            </a:pPr>
            <a:r>
              <a:rPr lang="en-US" sz="5100" dirty="0"/>
              <a:t>Nothing by mouth instructions</a:t>
            </a:r>
          </a:p>
          <a:p>
            <a:pPr marL="1200150" lvl="1" indent="-742950">
              <a:buFont typeface="+mj-lt"/>
              <a:buAutoNum type="arabicPeriod"/>
            </a:pPr>
            <a:r>
              <a:rPr lang="en-US" sz="5100" dirty="0"/>
              <a:t>Urine pregnancy test for all menstruating females (Yes, even if unmarried)</a:t>
            </a:r>
          </a:p>
          <a:p>
            <a:pPr marL="1200150" lvl="1" indent="-742950">
              <a:buFont typeface="+mj-lt"/>
              <a:buAutoNum type="arabicPeriod"/>
            </a:pPr>
            <a:r>
              <a:rPr lang="en-US" sz="5100" dirty="0"/>
              <a:t>Blood work if not done previously </a:t>
            </a:r>
          </a:p>
          <a:p>
            <a:pPr marL="1200150" lvl="1" indent="-742950">
              <a:buFont typeface="+mj-lt"/>
              <a:buAutoNum type="arabicPeriod"/>
            </a:pPr>
            <a:r>
              <a:rPr lang="en-US" sz="5100" dirty="0"/>
              <a:t>Patient’s identification cards on each bed </a:t>
            </a:r>
          </a:p>
          <a:p>
            <a:pPr marL="1200150" lvl="1" indent="-742950">
              <a:buFont typeface="+mj-lt"/>
              <a:buAutoNum type="arabicPeriod"/>
            </a:pPr>
            <a:r>
              <a:rPr lang="en-US" sz="5100" dirty="0"/>
              <a:t>Patient’s weight on each bed.</a:t>
            </a:r>
          </a:p>
          <a:p>
            <a:pPr marL="0" indent="0">
              <a:buNone/>
            </a:pPr>
            <a:endParaRPr lang="en-US" sz="5100" dirty="0"/>
          </a:p>
          <a:p>
            <a:pPr marL="0" indent="0">
              <a:buNone/>
            </a:pPr>
            <a:r>
              <a:rPr lang="en-US" sz="5100" dirty="0"/>
              <a:t>Surgery schedule for the next day needs to be delivered to the ward every afternoon  the nurses can prepare for the patient who will be admitted.</a:t>
            </a:r>
          </a:p>
          <a:p>
            <a:endParaRPr lang="en-US" dirty="0"/>
          </a:p>
        </p:txBody>
      </p:sp>
      <p:sp>
        <p:nvSpPr>
          <p:cNvPr id="5" name="Slide Number Placeholder 4">
            <a:extLst>
              <a:ext uri="{FF2B5EF4-FFF2-40B4-BE49-F238E27FC236}">
                <a16:creationId xmlns:a16="http://schemas.microsoft.com/office/drawing/2014/main" id="{AF02D898-4F7A-4421-BCF1-B5FBE1A2168C}"/>
              </a:ext>
            </a:extLst>
          </p:cNvPr>
          <p:cNvSpPr>
            <a:spLocks noGrp="1"/>
          </p:cNvSpPr>
          <p:nvPr>
            <p:ph type="sldNum" sz="quarter" idx="12"/>
          </p:nvPr>
        </p:nvSpPr>
        <p:spPr/>
        <p:txBody>
          <a:bodyPr/>
          <a:lstStyle/>
          <a:p>
            <a:fld id="{4904E3FC-11C7-423E-9938-3F007D066D89}" type="slidenum">
              <a:rPr lang="en-US" smtClean="0"/>
              <a:t>17</a:t>
            </a:fld>
            <a:endParaRPr lang="en-US"/>
          </a:p>
        </p:txBody>
      </p:sp>
    </p:spTree>
    <p:extLst>
      <p:ext uri="{BB962C8B-B14F-4D97-AF65-F5344CB8AC3E}">
        <p14:creationId xmlns:p14="http://schemas.microsoft.com/office/powerpoint/2010/main" val="2844224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4FF3A-64AE-4C4E-B969-EF03287F00F2}"/>
              </a:ext>
            </a:extLst>
          </p:cNvPr>
          <p:cNvSpPr>
            <a:spLocks noGrp="1"/>
          </p:cNvSpPr>
          <p:nvPr>
            <p:ph type="title"/>
          </p:nvPr>
        </p:nvSpPr>
        <p:spPr/>
        <p:txBody>
          <a:bodyPr>
            <a:normAutofit fontScale="90000"/>
          </a:bodyPr>
          <a:lstStyle/>
          <a:p>
            <a:r>
              <a:rPr lang="en-US" dirty="0"/>
              <a:t>Family Teaching and Pre-op Instructions</a:t>
            </a:r>
          </a:p>
        </p:txBody>
      </p:sp>
      <p:sp>
        <p:nvSpPr>
          <p:cNvPr id="5" name="Slide Number Placeholder 4">
            <a:extLst>
              <a:ext uri="{FF2B5EF4-FFF2-40B4-BE49-F238E27FC236}">
                <a16:creationId xmlns:a16="http://schemas.microsoft.com/office/drawing/2014/main" id="{9F313106-47D6-4ECA-A272-92D5CA206E1D}"/>
              </a:ext>
            </a:extLst>
          </p:cNvPr>
          <p:cNvSpPr>
            <a:spLocks noGrp="1"/>
          </p:cNvSpPr>
          <p:nvPr>
            <p:ph type="sldNum" sz="quarter" idx="12"/>
          </p:nvPr>
        </p:nvSpPr>
        <p:spPr/>
        <p:txBody>
          <a:bodyPr/>
          <a:lstStyle/>
          <a:p>
            <a:fld id="{4904E3FC-11C7-423E-9938-3F007D066D89}" type="slidenum">
              <a:rPr lang="en-US" smtClean="0"/>
              <a:t>18</a:t>
            </a:fld>
            <a:endParaRPr lang="en-US"/>
          </a:p>
        </p:txBody>
      </p:sp>
      <p:pic>
        <p:nvPicPr>
          <p:cNvPr id="7" name="Picture 2">
            <a:extLst>
              <a:ext uri="{FF2B5EF4-FFF2-40B4-BE49-F238E27FC236}">
                <a16:creationId xmlns:a16="http://schemas.microsoft.com/office/drawing/2014/main" id="{FA41A441-7698-4714-BD3D-10FDD2977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819" y="1738312"/>
            <a:ext cx="8390237" cy="3381376"/>
          </a:xfrm>
          <a:prstGeom prst="rect">
            <a:avLst/>
          </a:prstGeom>
          <a:noFill/>
          <a:ln w="28575">
            <a:solidFill>
              <a:schemeClr val="tx2">
                <a:lumMod val="2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83549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F64D5D-EDAF-421C-8677-5CD8525FDF51}"/>
              </a:ext>
            </a:extLst>
          </p:cNvPr>
          <p:cNvSpPr>
            <a:spLocks noGrp="1"/>
          </p:cNvSpPr>
          <p:nvPr>
            <p:ph type="sldNum" sz="quarter" idx="12"/>
          </p:nvPr>
        </p:nvSpPr>
        <p:spPr/>
        <p:txBody>
          <a:bodyPr/>
          <a:lstStyle/>
          <a:p>
            <a:fld id="{4904E3FC-11C7-423E-9938-3F007D066D89}" type="slidenum">
              <a:rPr lang="en-US" smtClean="0"/>
              <a:t>19</a:t>
            </a:fld>
            <a:endParaRPr lang="en-US"/>
          </a:p>
        </p:txBody>
      </p:sp>
      <p:sp>
        <p:nvSpPr>
          <p:cNvPr id="4" name="TextBox 3">
            <a:extLst>
              <a:ext uri="{FF2B5EF4-FFF2-40B4-BE49-F238E27FC236}">
                <a16:creationId xmlns:a16="http://schemas.microsoft.com/office/drawing/2014/main" id="{80785430-33DA-4CCF-998D-58C7C0A32CE8}"/>
              </a:ext>
            </a:extLst>
          </p:cNvPr>
          <p:cNvSpPr txBox="1"/>
          <p:nvPr/>
        </p:nvSpPr>
        <p:spPr>
          <a:xfrm>
            <a:off x="5635256" y="2977116"/>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9E488C2-27F0-47C7-80C0-1DD02A6BEE32}"/>
              </a:ext>
            </a:extLst>
          </p:cNvPr>
          <p:cNvSpPr txBox="1"/>
          <p:nvPr/>
        </p:nvSpPr>
        <p:spPr>
          <a:xfrm>
            <a:off x="515815" y="2169068"/>
            <a:ext cx="10882286" cy="3913828"/>
          </a:xfrm>
          <a:prstGeom prst="rect">
            <a:avLst/>
          </a:prstGeom>
          <a:noFill/>
        </p:spPr>
        <p:txBody>
          <a:bodyPr wrap="square" rtlCol="0">
            <a:spAutoFit/>
          </a:bodyPr>
          <a:lstStyle/>
          <a:p>
            <a:pPr marL="457200" indent="-457200">
              <a:buFont typeface="Wingdings" pitchFamily="2" charset="2"/>
              <a:buChar char="§"/>
            </a:pPr>
            <a:r>
              <a:rPr lang="en-US" sz="3400" dirty="0">
                <a:effectLst/>
                <a:latin typeface="Calibri" panose="020F0502020204030204" pitchFamily="34" charset="0"/>
                <a:ea typeface="Calibri" panose="020F0502020204030204" pitchFamily="34" charset="0"/>
                <a:cs typeface="Times New Roman" panose="02020603050405020304" pitchFamily="18" charset="0"/>
              </a:rPr>
              <a:t> </a:t>
            </a:r>
            <a:r>
              <a:rPr lang="en-US" sz="3400" dirty="0">
                <a:effectLst/>
                <a:ea typeface="Calibri" panose="020F0502020204030204" pitchFamily="34" charset="0"/>
                <a:cs typeface="Times New Roman" panose="02020603050405020304" pitchFamily="18" charset="0"/>
              </a:rPr>
              <a:t>I</a:t>
            </a:r>
            <a:r>
              <a:rPr lang="en-US" sz="3400" dirty="0">
                <a:effectLst/>
              </a:rPr>
              <a:t>mportance of following feeding instructions for </a:t>
            </a:r>
            <a:r>
              <a:rPr lang="en-US" sz="3400" dirty="0"/>
              <a:t>the </a:t>
            </a:r>
            <a:r>
              <a:rPr lang="en-US" sz="3400" dirty="0">
                <a:effectLst/>
              </a:rPr>
              <a:t>child</a:t>
            </a:r>
          </a:p>
          <a:p>
            <a:pPr marL="457200" indent="-457200">
              <a:buFont typeface="Wingdings" pitchFamily="2" charset="2"/>
              <a:buChar char="§"/>
            </a:pPr>
            <a:r>
              <a:rPr lang="en-US" sz="3400" dirty="0">
                <a:effectLst/>
              </a:rPr>
              <a:t>Surgery may be cancelled if a child eats or drinks after the allowed times before surgery </a:t>
            </a:r>
          </a:p>
          <a:p>
            <a:pPr marL="457200" indent="-457200">
              <a:buFont typeface="Wingdings" pitchFamily="2" charset="2"/>
              <a:buChar char="§"/>
            </a:pPr>
            <a:r>
              <a:rPr lang="en-US" sz="3400" dirty="0">
                <a:effectLst/>
              </a:rPr>
              <a:t>What to expect after surgery – stitches, swelling, oozing, new feeding instructions, no-no’s, IV, tongue stitch </a:t>
            </a:r>
          </a:p>
          <a:p>
            <a:pPr marL="457200" indent="-457200">
              <a:buFont typeface="Wingdings" pitchFamily="2" charset="2"/>
              <a:buChar char="§"/>
            </a:pPr>
            <a:r>
              <a:rPr lang="en-US" sz="3400" dirty="0">
                <a:effectLst/>
              </a:rPr>
              <a:t>Pain control strategies (next slide)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96052C1E-2B1C-4523-A9EE-DD9E5D24BBEE}"/>
              </a:ext>
            </a:extLst>
          </p:cNvPr>
          <p:cNvSpPr txBox="1"/>
          <p:nvPr/>
        </p:nvSpPr>
        <p:spPr>
          <a:xfrm>
            <a:off x="871871" y="394345"/>
            <a:ext cx="10526230" cy="1380378"/>
          </a:xfrm>
          <a:prstGeom prst="rect">
            <a:avLst/>
          </a:prstGeom>
          <a:noFill/>
        </p:spPr>
        <p:txBody>
          <a:bodyPr wrap="square" rtlCol="0">
            <a:spAutoFit/>
          </a:bodyPr>
          <a:lstStyle/>
          <a:p>
            <a:pPr marL="0" marR="0" algn="ctr">
              <a:lnSpc>
                <a:spcPct val="107000"/>
              </a:lnSpc>
              <a:spcBef>
                <a:spcPts val="0"/>
              </a:spcBef>
              <a:spcAft>
                <a:spcPts val="800"/>
              </a:spcAft>
            </a:pPr>
            <a:r>
              <a:rPr lang="en-US" sz="4000" b="1" spc="-150" dirty="0">
                <a:solidFill>
                  <a:srgbClr val="822570"/>
                </a:solidFill>
                <a:effectLst/>
                <a:latin typeface="Calibri" panose="020F0502020204030204" pitchFamily="34" charset="0"/>
                <a:ea typeface="Calibri" panose="020F0502020204030204" pitchFamily="34" charset="0"/>
                <a:cs typeface="Times New Roman" panose="02020603050405020304" pitchFamily="18" charset="0"/>
              </a:rPr>
              <a:t>Pre-operative Instructions for  Families the Night before Surgery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4990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8073-C620-475E-AB4A-C580348AAF10}"/>
              </a:ext>
            </a:extLst>
          </p:cNvPr>
          <p:cNvSpPr>
            <a:spLocks noGrp="1"/>
          </p:cNvSpPr>
          <p:nvPr>
            <p:ph type="title"/>
          </p:nvPr>
        </p:nvSpPr>
        <p:spPr>
          <a:xfrm>
            <a:off x="838200" y="154745"/>
            <a:ext cx="10401886" cy="776647"/>
          </a:xfrm>
        </p:spPr>
        <p:txBody>
          <a:bodyPr>
            <a:normAutofit/>
          </a:bodyPr>
          <a:lstStyle/>
          <a:p>
            <a:r>
              <a:rPr lang="en-US" sz="4000" dirty="0"/>
              <a:t>Presentation Outline</a:t>
            </a:r>
            <a:endParaRPr lang="en-US" sz="4000" dirty="0">
              <a:solidFill>
                <a:srgbClr val="822570"/>
              </a:solidFill>
            </a:endParaRPr>
          </a:p>
        </p:txBody>
      </p:sp>
      <p:sp>
        <p:nvSpPr>
          <p:cNvPr id="3" name="Content Placeholder 2">
            <a:extLst>
              <a:ext uri="{FF2B5EF4-FFF2-40B4-BE49-F238E27FC236}">
                <a16:creationId xmlns:a16="http://schemas.microsoft.com/office/drawing/2014/main" id="{497B2195-CA09-407D-AF1E-0588631CC83F}"/>
              </a:ext>
            </a:extLst>
          </p:cNvPr>
          <p:cNvSpPr>
            <a:spLocks noGrp="1"/>
          </p:cNvSpPr>
          <p:nvPr>
            <p:ph idx="1"/>
          </p:nvPr>
        </p:nvSpPr>
        <p:spPr>
          <a:xfrm>
            <a:off x="838199" y="931392"/>
            <a:ext cx="10515599" cy="5592605"/>
          </a:xfrm>
        </p:spPr>
        <p:txBody>
          <a:bodyPr>
            <a:normAutofit fontScale="62500" lnSpcReduction="20000"/>
          </a:bodyPr>
          <a:lstStyle/>
          <a:p>
            <a:pPr marL="0" indent="0">
              <a:lnSpc>
                <a:spcPct val="120000"/>
              </a:lnSpc>
              <a:buNone/>
            </a:pPr>
            <a:r>
              <a:rPr lang="en-US" sz="3400" dirty="0">
                <a:latin typeface="+mn-lt"/>
              </a:rPr>
              <a:t>Introduction </a:t>
            </a:r>
          </a:p>
          <a:p>
            <a:pPr marL="800100" lvl="1" indent="-342900">
              <a:lnSpc>
                <a:spcPct val="120000"/>
              </a:lnSpc>
              <a:buAutoNum type="arabicPeriod"/>
            </a:pPr>
            <a:r>
              <a:rPr lang="en-US" sz="3400" dirty="0">
                <a:latin typeface="+mn-lt"/>
              </a:rPr>
              <a:t>Types of cleft lip and palate deformities,  incidence, and possible causes</a:t>
            </a:r>
          </a:p>
          <a:p>
            <a:pPr marL="800100" lvl="1" indent="-342900">
              <a:lnSpc>
                <a:spcPct val="120000"/>
              </a:lnSpc>
              <a:buAutoNum type="arabicPeriod"/>
            </a:pPr>
            <a:r>
              <a:rPr lang="en-US" sz="3400" dirty="0">
                <a:latin typeface="+mn-lt"/>
              </a:rPr>
              <a:t>Patient selection for surgery</a:t>
            </a:r>
          </a:p>
          <a:p>
            <a:pPr marL="457200" lvl="1" indent="0">
              <a:lnSpc>
                <a:spcPct val="120000"/>
              </a:lnSpc>
              <a:buNone/>
            </a:pPr>
            <a:endParaRPr lang="en-US" sz="3400" dirty="0">
              <a:latin typeface="+mn-lt"/>
            </a:endParaRPr>
          </a:p>
          <a:p>
            <a:pPr marL="0" indent="0">
              <a:lnSpc>
                <a:spcPct val="120000"/>
              </a:lnSpc>
              <a:buNone/>
            </a:pPr>
            <a:r>
              <a:rPr lang="en-US" sz="3400" dirty="0">
                <a:latin typeface="+mn-lt"/>
              </a:rPr>
              <a:t>Patient Care on the Ward</a:t>
            </a:r>
          </a:p>
          <a:p>
            <a:pPr marL="800100" lvl="1" indent="-342900">
              <a:lnSpc>
                <a:spcPct val="120000"/>
              </a:lnSpc>
              <a:buFont typeface="+mj-lt"/>
              <a:buAutoNum type="arabicPeriod"/>
            </a:pPr>
            <a:r>
              <a:rPr lang="en-US" sz="3400" dirty="0">
                <a:latin typeface="+mn-lt"/>
              </a:rPr>
              <a:t>Preparing patients for surgery</a:t>
            </a:r>
          </a:p>
          <a:p>
            <a:pPr marL="800100" lvl="1" indent="-342900">
              <a:lnSpc>
                <a:spcPct val="120000"/>
              </a:lnSpc>
              <a:buFont typeface="+mj-lt"/>
              <a:buAutoNum type="arabicPeriod"/>
            </a:pPr>
            <a:r>
              <a:rPr lang="en-US" sz="3400" dirty="0">
                <a:latin typeface="+mn-lt"/>
              </a:rPr>
              <a:t>Morning of surgery clearance screening</a:t>
            </a:r>
          </a:p>
          <a:p>
            <a:pPr marL="800100" lvl="1" indent="-342900">
              <a:lnSpc>
                <a:spcPct val="120000"/>
              </a:lnSpc>
              <a:buFont typeface="+mj-lt"/>
              <a:buAutoNum type="arabicPeriod"/>
            </a:pPr>
            <a:r>
              <a:rPr lang="en-US" sz="3400" dirty="0">
                <a:latin typeface="+mn-lt"/>
              </a:rPr>
              <a:t>Surgical procedures</a:t>
            </a:r>
          </a:p>
          <a:p>
            <a:pPr marL="800100" lvl="1" indent="-342900">
              <a:lnSpc>
                <a:spcPct val="120000"/>
              </a:lnSpc>
              <a:buFont typeface="+mj-lt"/>
              <a:buAutoNum type="arabicPeriod"/>
            </a:pPr>
            <a:r>
              <a:rPr lang="en-US" sz="3400" dirty="0">
                <a:latin typeface="+mn-lt"/>
              </a:rPr>
              <a:t>Post-operative care</a:t>
            </a:r>
          </a:p>
          <a:p>
            <a:pPr marL="457200" lvl="1" indent="0">
              <a:lnSpc>
                <a:spcPct val="120000"/>
              </a:lnSpc>
              <a:buNone/>
            </a:pPr>
            <a:endParaRPr lang="en-US" sz="3400" dirty="0">
              <a:latin typeface="+mn-lt"/>
            </a:endParaRPr>
          </a:p>
          <a:p>
            <a:pPr indent="-228600">
              <a:lnSpc>
                <a:spcPct val="120000"/>
              </a:lnSpc>
            </a:pPr>
            <a:r>
              <a:rPr lang="en-US" sz="3400" dirty="0">
                <a:latin typeface="+mn-lt"/>
              </a:rPr>
              <a:t>Patient and Family Education </a:t>
            </a:r>
          </a:p>
          <a:p>
            <a:pPr marL="800100" lvl="1" indent="-342900">
              <a:lnSpc>
                <a:spcPct val="120000"/>
              </a:lnSpc>
              <a:buFont typeface="+mj-lt"/>
              <a:buAutoNum type="arabicPeriod"/>
            </a:pPr>
            <a:r>
              <a:rPr lang="en-US" sz="3400" dirty="0">
                <a:latin typeface="+mn-lt"/>
              </a:rPr>
              <a:t>Discharge instructions for families</a:t>
            </a:r>
          </a:p>
          <a:p>
            <a:pPr marL="800100" lvl="1" indent="-342900">
              <a:lnSpc>
                <a:spcPct val="120000"/>
              </a:lnSpc>
              <a:buFont typeface="+mj-lt"/>
              <a:buAutoNum type="arabicPeriod"/>
            </a:pPr>
            <a:r>
              <a:rPr lang="en-US" sz="3400" dirty="0">
                <a:latin typeface="+mn-lt"/>
              </a:rPr>
              <a:t>Examples of discharge forms </a:t>
            </a:r>
          </a:p>
          <a:p>
            <a:pPr marL="457200" lvl="1" indent="0">
              <a:buNone/>
            </a:pPr>
            <a:endParaRPr lang="en-US" sz="2800" dirty="0"/>
          </a:p>
          <a:p>
            <a:pPr marL="800100" lvl="1" indent="-342900">
              <a:buFont typeface="+mj-lt"/>
              <a:buAutoNum type="arabicPeriod"/>
            </a:pPr>
            <a:endParaRPr lang="en-US" sz="2000" dirty="0"/>
          </a:p>
          <a:p>
            <a:pPr marL="800100" lvl="1" indent="-342900">
              <a:buFont typeface="+mj-lt"/>
              <a:buAutoNum type="arabicPeriod"/>
            </a:pPr>
            <a:endParaRPr lang="en-US" sz="2800" dirty="0"/>
          </a:p>
        </p:txBody>
      </p:sp>
      <p:sp>
        <p:nvSpPr>
          <p:cNvPr id="5" name="Slide Number Placeholder 4">
            <a:extLst>
              <a:ext uri="{FF2B5EF4-FFF2-40B4-BE49-F238E27FC236}">
                <a16:creationId xmlns:a16="http://schemas.microsoft.com/office/drawing/2014/main" id="{8E1A91B5-4582-4CFA-AF54-0AD1823B1CA2}"/>
              </a:ext>
            </a:extLst>
          </p:cNvPr>
          <p:cNvSpPr>
            <a:spLocks noGrp="1"/>
          </p:cNvSpPr>
          <p:nvPr>
            <p:ph type="sldNum" sz="quarter" idx="12"/>
          </p:nvPr>
        </p:nvSpPr>
        <p:spPr/>
        <p:txBody>
          <a:bodyPr/>
          <a:lstStyle/>
          <a:p>
            <a:fld id="{4904E3FC-11C7-423E-9938-3F007D066D89}" type="slidenum">
              <a:rPr lang="en-US" smtClean="0"/>
              <a:t>2</a:t>
            </a:fld>
            <a:endParaRPr lang="en-US"/>
          </a:p>
        </p:txBody>
      </p:sp>
    </p:spTree>
    <p:extLst>
      <p:ext uri="{BB962C8B-B14F-4D97-AF65-F5344CB8AC3E}">
        <p14:creationId xmlns:p14="http://schemas.microsoft.com/office/powerpoint/2010/main" val="3790524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8F6C4-5A71-749C-DCF2-3C7DA40669F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2AFF79-AFDA-4C5F-50F8-4FCB6C12BFCD}"/>
              </a:ext>
            </a:extLst>
          </p:cNvPr>
          <p:cNvSpPr>
            <a:spLocks noGrp="1"/>
          </p:cNvSpPr>
          <p:nvPr>
            <p:ph type="sldNum" sz="quarter" idx="12"/>
          </p:nvPr>
        </p:nvSpPr>
        <p:spPr/>
        <p:txBody>
          <a:bodyPr/>
          <a:lstStyle/>
          <a:p>
            <a:fld id="{4904E3FC-11C7-423E-9938-3F007D066D89}" type="slidenum">
              <a:rPr lang="en-US" smtClean="0"/>
              <a:t>20</a:t>
            </a:fld>
            <a:endParaRPr lang="en-US"/>
          </a:p>
        </p:txBody>
      </p:sp>
      <p:sp>
        <p:nvSpPr>
          <p:cNvPr id="4" name="TextBox 3">
            <a:extLst>
              <a:ext uri="{FF2B5EF4-FFF2-40B4-BE49-F238E27FC236}">
                <a16:creationId xmlns:a16="http://schemas.microsoft.com/office/drawing/2014/main" id="{0C2BCC9F-48D0-1DB1-D7A2-3521934804B5}"/>
              </a:ext>
            </a:extLst>
          </p:cNvPr>
          <p:cNvSpPr txBox="1"/>
          <p:nvPr/>
        </p:nvSpPr>
        <p:spPr>
          <a:xfrm>
            <a:off x="5635256" y="2977116"/>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4CA289D9-4CC3-6309-9B80-93886E111290}"/>
              </a:ext>
            </a:extLst>
          </p:cNvPr>
          <p:cNvSpPr txBox="1"/>
          <p:nvPr/>
        </p:nvSpPr>
        <p:spPr>
          <a:xfrm>
            <a:off x="871871" y="394344"/>
            <a:ext cx="10441171" cy="1294137"/>
          </a:xfrm>
          <a:prstGeom prst="rect">
            <a:avLst/>
          </a:prstGeom>
          <a:noFill/>
        </p:spPr>
        <p:txBody>
          <a:bodyPr wrap="square" rtlCol="0">
            <a:spAutoFit/>
          </a:bodyPr>
          <a:lstStyle/>
          <a:p>
            <a:pPr marL="0" marR="0" algn="ctr">
              <a:lnSpc>
                <a:spcPct val="107000"/>
              </a:lnSpc>
              <a:spcBef>
                <a:spcPts val="0"/>
              </a:spcBef>
              <a:spcAft>
                <a:spcPts val="800"/>
              </a:spcAft>
            </a:pPr>
            <a:r>
              <a:rPr lang="en-US" sz="4000" b="1" spc="-150" dirty="0">
                <a:solidFill>
                  <a:srgbClr val="822570"/>
                </a:solidFill>
                <a:effectLst/>
                <a:latin typeface="Calibri" panose="020F0502020204030204" pitchFamily="34" charset="0"/>
                <a:ea typeface="Calibri" panose="020F0502020204030204" pitchFamily="34" charset="0"/>
                <a:cs typeface="Times New Roman" panose="02020603050405020304" pitchFamily="18" charset="0"/>
              </a:rPr>
              <a:t>Pre-operative Instructions, continued</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912D6404-4F0B-3235-9D53-6D21230E4082}"/>
              </a:ext>
            </a:extLst>
          </p:cNvPr>
          <p:cNvSpPr txBox="1"/>
          <p:nvPr/>
        </p:nvSpPr>
        <p:spPr>
          <a:xfrm>
            <a:off x="248821" y="1322772"/>
            <a:ext cx="7816657" cy="4832092"/>
          </a:xfrm>
          <a:prstGeom prst="rect">
            <a:avLst/>
          </a:prstGeom>
          <a:noFill/>
        </p:spPr>
        <p:txBody>
          <a:bodyPr wrap="square" rtlCol="0">
            <a:spAutoFit/>
          </a:bodyPr>
          <a:lstStyle/>
          <a:p>
            <a:pPr marL="457200" indent="-457200">
              <a:buFont typeface="Wingdings" pitchFamily="2" charset="2"/>
              <a:buChar char="§"/>
            </a:pPr>
            <a:r>
              <a:rPr lang="en-US" sz="2800" dirty="0">
                <a:effectLst/>
                <a:latin typeface="Calibri" panose="020F0502020204030204" pitchFamily="34" charset="0"/>
              </a:rPr>
              <a:t>Pain control strategies for parents and staff along with medications: </a:t>
            </a:r>
            <a:endParaRPr lang="en-US" sz="2800" dirty="0">
              <a:effectLst/>
            </a:endParaRPr>
          </a:p>
          <a:p>
            <a:pPr marL="914400" lvl="1" indent="-457200">
              <a:buFont typeface="Wingdings" pitchFamily="2" charset="2"/>
              <a:buChar char="§"/>
            </a:pPr>
            <a:r>
              <a:rPr lang="en-US" sz="2800" dirty="0">
                <a:effectLst/>
                <a:latin typeface="Calibri" panose="020F0502020204030204" pitchFamily="34" charset="0"/>
              </a:rPr>
              <a:t>Distraction is great for pain control: soothing, singing, rocking, story telling, walking with supervision when ready. </a:t>
            </a:r>
            <a:endParaRPr lang="en-US" sz="2800" dirty="0">
              <a:effectLst/>
            </a:endParaRPr>
          </a:p>
          <a:p>
            <a:pPr marL="457200" indent="-457200">
              <a:buFont typeface="Wingdings" pitchFamily="2" charset="2"/>
              <a:buChar char="§"/>
            </a:pPr>
            <a:r>
              <a:rPr lang="en-US" sz="2800" u="sng" dirty="0">
                <a:effectLst/>
                <a:latin typeface="Calibri" panose="020F0502020204030204" pitchFamily="34" charset="0"/>
              </a:rPr>
              <a:t>Feed feed feed</a:t>
            </a:r>
            <a:r>
              <a:rPr lang="en-US" sz="2800" dirty="0">
                <a:effectLst/>
                <a:latin typeface="Calibri" panose="020F0502020204030204" pitchFamily="34" charset="0"/>
              </a:rPr>
              <a:t> as tolerated - hunger and dehydration make us feel worse. </a:t>
            </a:r>
            <a:endParaRPr lang="en-US" sz="2800" dirty="0">
              <a:effectLst/>
            </a:endParaRPr>
          </a:p>
          <a:p>
            <a:pPr marL="457200" indent="-457200">
              <a:buFont typeface="Wingdings" pitchFamily="2" charset="2"/>
              <a:buChar char="§"/>
            </a:pPr>
            <a:r>
              <a:rPr lang="en-US" sz="2800" dirty="0">
                <a:effectLst/>
                <a:latin typeface="Calibri" panose="020F0502020204030204" pitchFamily="34" charset="0"/>
              </a:rPr>
              <a:t>Note sample form for families here --</a:t>
            </a:r>
            <a:r>
              <a:rPr lang="en-US" sz="2800" dirty="0">
                <a:effectLst/>
                <a:latin typeface="Wingdings" pitchFamily="2" charset="2"/>
              </a:rPr>
              <a:t> </a:t>
            </a:r>
            <a:endParaRPr lang="en-US" sz="2800" dirty="0">
              <a:effectLst/>
            </a:endParaRPr>
          </a:p>
          <a:p>
            <a:r>
              <a:rPr lang="en-US" sz="2800" dirty="0">
                <a:effectLst/>
                <a:latin typeface="Calibri" panose="020F0502020204030204" pitchFamily="34" charset="0"/>
              </a:rPr>
              <a:t>	Make sure they get cleft palate 	information 	for either palate or fistula repair, and lip 	information for lip repair.  </a:t>
            </a:r>
            <a:endParaRPr lang="en-US" sz="2800" dirty="0">
              <a:effectLst/>
            </a:endParaRPr>
          </a:p>
        </p:txBody>
      </p:sp>
      <p:pic>
        <p:nvPicPr>
          <p:cNvPr id="7" name="Picture 6">
            <a:extLst>
              <a:ext uri="{FF2B5EF4-FFF2-40B4-BE49-F238E27FC236}">
                <a16:creationId xmlns:a16="http://schemas.microsoft.com/office/drawing/2014/main" id="{70DECBC9-FAF7-DC98-914D-293ED14108F5}"/>
              </a:ext>
            </a:extLst>
          </p:cNvPr>
          <p:cNvPicPr>
            <a:picLocks noChangeAspect="1"/>
          </p:cNvPicPr>
          <p:nvPr/>
        </p:nvPicPr>
        <p:blipFill>
          <a:blip r:embed="rId2"/>
          <a:stretch>
            <a:fillRect/>
          </a:stretch>
        </p:blipFill>
        <p:spPr>
          <a:xfrm>
            <a:off x="8065478" y="1265855"/>
            <a:ext cx="3731754" cy="5197801"/>
          </a:xfrm>
          <a:prstGeom prst="rect">
            <a:avLst/>
          </a:prstGeom>
        </p:spPr>
      </p:pic>
    </p:spTree>
    <p:extLst>
      <p:ext uri="{BB962C8B-B14F-4D97-AF65-F5344CB8AC3E}">
        <p14:creationId xmlns:p14="http://schemas.microsoft.com/office/powerpoint/2010/main" val="3655759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483A-60DF-4FEB-9A59-BC584C2E03B8}"/>
              </a:ext>
            </a:extLst>
          </p:cNvPr>
          <p:cNvSpPr>
            <a:spLocks noGrp="1"/>
          </p:cNvSpPr>
          <p:nvPr>
            <p:ph type="title"/>
          </p:nvPr>
        </p:nvSpPr>
        <p:spPr/>
        <p:txBody>
          <a:bodyPr>
            <a:normAutofit fontScale="90000"/>
          </a:bodyPr>
          <a:lstStyle/>
          <a:p>
            <a:r>
              <a:rPr lang="en-US" dirty="0"/>
              <a:t>Pre-op: The Morning of Surgery</a:t>
            </a:r>
          </a:p>
        </p:txBody>
      </p:sp>
      <p:sp>
        <p:nvSpPr>
          <p:cNvPr id="3" name="Content Placeholder 2">
            <a:extLst>
              <a:ext uri="{FF2B5EF4-FFF2-40B4-BE49-F238E27FC236}">
                <a16:creationId xmlns:a16="http://schemas.microsoft.com/office/drawing/2014/main" id="{F43B87D1-E855-4086-B997-89644ED6241B}"/>
              </a:ext>
            </a:extLst>
          </p:cNvPr>
          <p:cNvSpPr>
            <a:spLocks noGrp="1"/>
          </p:cNvSpPr>
          <p:nvPr>
            <p:ph idx="1"/>
          </p:nvPr>
        </p:nvSpPr>
        <p:spPr>
          <a:xfrm>
            <a:off x="642939" y="1165123"/>
            <a:ext cx="11033246" cy="4954324"/>
          </a:xfrm>
        </p:spPr>
        <p:txBody>
          <a:bodyPr>
            <a:normAutofit fontScale="25000" lnSpcReduction="20000"/>
          </a:bodyPr>
          <a:lstStyle/>
          <a:p>
            <a:pPr marL="0" indent="0">
              <a:buNone/>
            </a:pPr>
            <a:endParaRPr lang="en-US" dirty="0"/>
          </a:p>
          <a:p>
            <a:pPr marL="0" indent="0">
              <a:buNone/>
            </a:pPr>
            <a:r>
              <a:rPr lang="en-US" sz="11200" dirty="0"/>
              <a:t>Before the patient leaves for surgery the following should be done:</a:t>
            </a:r>
          </a:p>
          <a:p>
            <a:pPr marL="971550" lvl="1" indent="-514350">
              <a:buFont typeface="+mj-lt"/>
              <a:buAutoNum type="arabicPeriod"/>
            </a:pPr>
            <a:r>
              <a:rPr lang="en-US" sz="11200" dirty="0"/>
              <a:t>Early morning vital signs</a:t>
            </a:r>
          </a:p>
          <a:p>
            <a:pPr marL="971550" lvl="1" indent="-514350">
              <a:buFont typeface="+mj-lt"/>
              <a:buAutoNum type="arabicPeriod"/>
            </a:pPr>
            <a:r>
              <a:rPr lang="en-US" sz="11200" dirty="0"/>
              <a:t>Patients bathed</a:t>
            </a:r>
          </a:p>
          <a:p>
            <a:pPr marL="971550" lvl="1" indent="-514350">
              <a:buFont typeface="+mj-lt"/>
              <a:buAutoNum type="arabicPeriod"/>
            </a:pPr>
            <a:r>
              <a:rPr lang="en-US" sz="11200" dirty="0"/>
              <a:t>The first six patients on the schedule should be dressed in clean clothes or in a clean hospital gown       </a:t>
            </a:r>
          </a:p>
          <a:p>
            <a:pPr marL="971550" lvl="1" indent="-514350">
              <a:buFont typeface="+mj-lt"/>
              <a:buAutoNum type="arabicPeriod"/>
            </a:pPr>
            <a:r>
              <a:rPr lang="en-US" sz="11200" dirty="0"/>
              <a:t>The patients should be in their beds and ready to leave for surgery after having a final examination.</a:t>
            </a:r>
          </a:p>
          <a:p>
            <a:pPr marL="971550" lvl="1" indent="-514350">
              <a:buFont typeface="+mj-lt"/>
              <a:buAutoNum type="arabicPeriod"/>
            </a:pPr>
            <a:r>
              <a:rPr lang="en-US" sz="11200" dirty="0">
                <a:latin typeface="Calibri" panose="020F0502020204030204" pitchFamily="34" charset="0"/>
              </a:rPr>
              <a:t>T</a:t>
            </a:r>
            <a:r>
              <a:rPr lang="en-US" sz="11200" dirty="0">
                <a:effectLst/>
                <a:latin typeface="Calibri" panose="020F0502020204030204" pitchFamily="34" charset="0"/>
              </a:rPr>
              <a:t>he patients should be in their beds and ready to leave for surgery </a:t>
            </a:r>
          </a:p>
          <a:p>
            <a:pPr marL="971550" lvl="1" indent="-514350">
              <a:buFont typeface="+mj-lt"/>
              <a:buAutoNum type="arabicPeriod"/>
            </a:pPr>
            <a:r>
              <a:rPr lang="en-US" sz="11200" dirty="0">
                <a:effectLst/>
                <a:latin typeface="Calibri" panose="020F0502020204030204" pitchFamily="34" charset="0"/>
              </a:rPr>
              <a:t>Final preop exam by pediatrician either on ward or in preop area. </a:t>
            </a:r>
          </a:p>
          <a:p>
            <a:pPr marL="971550" lvl="1" indent="-514350">
              <a:buFont typeface="+mj-lt"/>
              <a:buAutoNum type="arabicPeriod"/>
            </a:pPr>
            <a:endParaRPr lang="en-US" sz="11200" dirty="0">
              <a:latin typeface="Calibri" panose="020F0502020204030204" pitchFamily="34" charset="0"/>
            </a:endParaRPr>
          </a:p>
          <a:p>
            <a:pPr marL="457200" lvl="1" indent="0" algn="ctr">
              <a:buNone/>
            </a:pPr>
            <a:r>
              <a:rPr lang="en-US" sz="11200" dirty="0"/>
              <a:t>Once the patients are cleared for surgery they can be taken to the operating room when the personnel in the operating room </a:t>
            </a:r>
            <a:r>
              <a:rPr lang="en-US" sz="11200"/>
              <a:t>are ready.</a:t>
            </a:r>
            <a:endParaRPr lang="en-US" sz="11200" dirty="0"/>
          </a:p>
          <a:p>
            <a:pPr marL="971550" lvl="1" indent="-514350" algn="ctr">
              <a:buFont typeface="+mj-lt"/>
              <a:buAutoNum type="arabicPeriod"/>
            </a:pPr>
            <a:endParaRPr lang="en-US" sz="11200" dirty="0">
              <a:effectLst/>
              <a:latin typeface="Calibri" panose="020F0502020204030204" pitchFamily="34" charset="0"/>
            </a:endParaRPr>
          </a:p>
          <a:p>
            <a:pPr marL="971550" lvl="1" indent="-514350">
              <a:buFont typeface="+mj-lt"/>
              <a:buAutoNum type="arabicPeriod"/>
            </a:pPr>
            <a:endParaRPr lang="en-US" sz="11200" dirty="0"/>
          </a:p>
          <a:p>
            <a:endParaRPr lang="en-US" sz="11200" dirty="0"/>
          </a:p>
          <a:p>
            <a:endParaRPr lang="en-US" dirty="0"/>
          </a:p>
        </p:txBody>
      </p:sp>
      <p:sp>
        <p:nvSpPr>
          <p:cNvPr id="5" name="Slide Number Placeholder 4">
            <a:extLst>
              <a:ext uri="{FF2B5EF4-FFF2-40B4-BE49-F238E27FC236}">
                <a16:creationId xmlns:a16="http://schemas.microsoft.com/office/drawing/2014/main" id="{DC293BF6-7FD8-49E4-8F74-4D123D0091F2}"/>
              </a:ext>
            </a:extLst>
          </p:cNvPr>
          <p:cNvSpPr>
            <a:spLocks noGrp="1"/>
          </p:cNvSpPr>
          <p:nvPr>
            <p:ph type="sldNum" sz="quarter" idx="12"/>
          </p:nvPr>
        </p:nvSpPr>
        <p:spPr/>
        <p:txBody>
          <a:bodyPr/>
          <a:lstStyle/>
          <a:p>
            <a:fld id="{4904E3FC-11C7-423E-9938-3F007D066D89}" type="slidenum">
              <a:rPr lang="en-US" smtClean="0"/>
              <a:t>21</a:t>
            </a:fld>
            <a:endParaRPr lang="en-US"/>
          </a:p>
        </p:txBody>
      </p:sp>
    </p:spTree>
    <p:extLst>
      <p:ext uri="{BB962C8B-B14F-4D97-AF65-F5344CB8AC3E}">
        <p14:creationId xmlns:p14="http://schemas.microsoft.com/office/powerpoint/2010/main" val="1580593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D592-16B9-45B9-B18D-379AF2BC6096}"/>
              </a:ext>
            </a:extLst>
          </p:cNvPr>
          <p:cNvSpPr>
            <a:spLocks noGrp="1"/>
          </p:cNvSpPr>
          <p:nvPr>
            <p:ph type="title"/>
          </p:nvPr>
        </p:nvSpPr>
        <p:spPr>
          <a:xfrm>
            <a:off x="294688" y="194861"/>
            <a:ext cx="11644516" cy="771548"/>
          </a:xfrm>
        </p:spPr>
        <p:txBody>
          <a:bodyPr anchor="t" anchorCtr="0">
            <a:normAutofit/>
          </a:bodyPr>
          <a:lstStyle/>
          <a:p>
            <a:r>
              <a:rPr lang="en-US" dirty="0"/>
              <a:t>Clearance Form</a:t>
            </a:r>
          </a:p>
        </p:txBody>
      </p:sp>
      <p:sp>
        <p:nvSpPr>
          <p:cNvPr id="5" name="Slide Number Placeholder 4">
            <a:extLst>
              <a:ext uri="{FF2B5EF4-FFF2-40B4-BE49-F238E27FC236}">
                <a16:creationId xmlns:a16="http://schemas.microsoft.com/office/drawing/2014/main" id="{AA5C075B-7550-4A70-B12D-66F201CC6BE3}"/>
              </a:ext>
            </a:extLst>
          </p:cNvPr>
          <p:cNvSpPr>
            <a:spLocks noGrp="1"/>
          </p:cNvSpPr>
          <p:nvPr>
            <p:ph type="sldNum" sz="quarter" idx="12"/>
          </p:nvPr>
        </p:nvSpPr>
        <p:spPr/>
        <p:txBody>
          <a:bodyPr/>
          <a:lstStyle/>
          <a:p>
            <a:fld id="{4904E3FC-11C7-423E-9938-3F007D066D89}" type="slidenum">
              <a:rPr lang="en-US" smtClean="0"/>
              <a:t>22</a:t>
            </a:fld>
            <a:endParaRPr lang="en-US"/>
          </a:p>
        </p:txBody>
      </p:sp>
      <p:pic>
        <p:nvPicPr>
          <p:cNvPr id="7" name="Picture 6">
            <a:extLst>
              <a:ext uri="{FF2B5EF4-FFF2-40B4-BE49-F238E27FC236}">
                <a16:creationId xmlns:a16="http://schemas.microsoft.com/office/drawing/2014/main" id="{ECAFA928-F864-4300-B279-4827FF40E9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87"/>
          <a:stretch/>
        </p:blipFill>
        <p:spPr>
          <a:xfrm>
            <a:off x="401248" y="1101318"/>
            <a:ext cx="7094976" cy="5195134"/>
          </a:xfrm>
          <a:prstGeom prst="rect">
            <a:avLst/>
          </a:prstGeom>
          <a:ln>
            <a:solidFill>
              <a:schemeClr val="tx1"/>
            </a:solidFill>
          </a:ln>
        </p:spPr>
      </p:pic>
      <p:sp>
        <p:nvSpPr>
          <p:cNvPr id="8" name="TextBox 7">
            <a:extLst>
              <a:ext uri="{FF2B5EF4-FFF2-40B4-BE49-F238E27FC236}">
                <a16:creationId xmlns:a16="http://schemas.microsoft.com/office/drawing/2014/main" id="{6CD9B702-6429-4C00-87A3-1BBF9CB5A5F8}"/>
              </a:ext>
            </a:extLst>
          </p:cNvPr>
          <p:cNvSpPr txBox="1"/>
          <p:nvPr/>
        </p:nvSpPr>
        <p:spPr>
          <a:xfrm>
            <a:off x="401248" y="1668147"/>
            <a:ext cx="3902065" cy="553998"/>
          </a:xfrm>
          <a:prstGeom prst="rect">
            <a:avLst/>
          </a:prstGeom>
          <a:noFill/>
        </p:spPr>
        <p:txBody>
          <a:bodyPr wrap="square">
            <a:spAutoFit/>
          </a:bodyPr>
          <a:lstStyle/>
          <a:p>
            <a:endParaRPr lang="en-US" sz="3000" dirty="0">
              <a:latin typeface="+mj-lt"/>
            </a:endParaRPr>
          </a:p>
        </p:txBody>
      </p:sp>
      <p:sp>
        <p:nvSpPr>
          <p:cNvPr id="10" name="TextBox 9">
            <a:extLst>
              <a:ext uri="{FF2B5EF4-FFF2-40B4-BE49-F238E27FC236}">
                <a16:creationId xmlns:a16="http://schemas.microsoft.com/office/drawing/2014/main" id="{69CAE0D4-7FEA-480B-8FAB-43F0AB7DCD6F}"/>
              </a:ext>
            </a:extLst>
          </p:cNvPr>
          <p:cNvSpPr txBox="1"/>
          <p:nvPr/>
        </p:nvSpPr>
        <p:spPr>
          <a:xfrm>
            <a:off x="7962217" y="1101319"/>
            <a:ext cx="3335048" cy="4585871"/>
          </a:xfrm>
          <a:prstGeom prst="rect">
            <a:avLst/>
          </a:prstGeom>
          <a:noFill/>
        </p:spPr>
        <p:txBody>
          <a:bodyPr wrap="square">
            <a:spAutoFit/>
          </a:bodyPr>
          <a:lstStyle/>
          <a:p>
            <a:pPr algn="ctr"/>
            <a:r>
              <a:rPr lang="en-US" sz="3200" dirty="0">
                <a:latin typeface="+mj-lt"/>
              </a:rPr>
              <a:t>A clearance form should be filled out by a medical professional and then sent  to the operating room with the patient and their chart</a:t>
            </a:r>
          </a:p>
          <a:p>
            <a:endParaRPr lang="en-US" sz="3600" dirty="0">
              <a:latin typeface="+mj-lt"/>
            </a:endParaRPr>
          </a:p>
        </p:txBody>
      </p:sp>
    </p:spTree>
    <p:extLst>
      <p:ext uri="{BB962C8B-B14F-4D97-AF65-F5344CB8AC3E}">
        <p14:creationId xmlns:p14="http://schemas.microsoft.com/office/powerpoint/2010/main" val="1369621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6BC1D-559C-492A-A1B7-D2407560C35F}"/>
              </a:ext>
            </a:extLst>
          </p:cNvPr>
          <p:cNvSpPr>
            <a:spLocks noGrp="1"/>
          </p:cNvSpPr>
          <p:nvPr>
            <p:ph type="title"/>
          </p:nvPr>
        </p:nvSpPr>
        <p:spPr>
          <a:xfrm>
            <a:off x="261938" y="323850"/>
            <a:ext cx="11702908" cy="952500"/>
          </a:xfrm>
        </p:spPr>
        <p:txBody>
          <a:bodyPr>
            <a:noAutofit/>
          </a:bodyPr>
          <a:lstStyle/>
          <a:p>
            <a:r>
              <a:rPr lang="en-US" sz="3800" dirty="0"/>
              <a:t>The first three patients being taken to surgery.</a:t>
            </a:r>
          </a:p>
        </p:txBody>
      </p:sp>
      <p:sp>
        <p:nvSpPr>
          <p:cNvPr id="5" name="Slide Number Placeholder 4">
            <a:extLst>
              <a:ext uri="{FF2B5EF4-FFF2-40B4-BE49-F238E27FC236}">
                <a16:creationId xmlns:a16="http://schemas.microsoft.com/office/drawing/2014/main" id="{8C93F913-6F84-4621-A670-787A3229B568}"/>
              </a:ext>
            </a:extLst>
          </p:cNvPr>
          <p:cNvSpPr>
            <a:spLocks noGrp="1"/>
          </p:cNvSpPr>
          <p:nvPr>
            <p:ph type="sldNum" sz="quarter" idx="12"/>
          </p:nvPr>
        </p:nvSpPr>
        <p:spPr/>
        <p:txBody>
          <a:bodyPr/>
          <a:lstStyle/>
          <a:p>
            <a:fld id="{4904E3FC-11C7-423E-9938-3F007D066D89}" type="slidenum">
              <a:rPr lang="en-US" smtClean="0"/>
              <a:t>23</a:t>
            </a:fld>
            <a:endParaRPr lang="en-US"/>
          </a:p>
        </p:txBody>
      </p:sp>
      <p:pic>
        <p:nvPicPr>
          <p:cNvPr id="9" name="Picture 8">
            <a:extLst>
              <a:ext uri="{FF2B5EF4-FFF2-40B4-BE49-F238E27FC236}">
                <a16:creationId xmlns:a16="http://schemas.microsoft.com/office/drawing/2014/main" id="{C42E2EFE-A2AA-40DE-A20A-B94AF57F671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1078"/>
          <a:stretch/>
        </p:blipFill>
        <p:spPr>
          <a:xfrm>
            <a:off x="2771774" y="1419654"/>
            <a:ext cx="7124699" cy="4751595"/>
          </a:xfrm>
          <a:prstGeom prst="rect">
            <a:avLst/>
          </a:prstGeom>
          <a:ln w="19050">
            <a:solidFill>
              <a:schemeClr val="tx2">
                <a:lumMod val="25000"/>
              </a:schemeClr>
            </a:solidFill>
          </a:ln>
        </p:spPr>
      </p:pic>
    </p:spTree>
    <p:extLst>
      <p:ext uri="{BB962C8B-B14F-4D97-AF65-F5344CB8AC3E}">
        <p14:creationId xmlns:p14="http://schemas.microsoft.com/office/powerpoint/2010/main" val="1159811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0559-F50F-4C79-8230-DAB394231E21}"/>
              </a:ext>
            </a:extLst>
          </p:cNvPr>
          <p:cNvSpPr>
            <a:spLocks noGrp="1"/>
          </p:cNvSpPr>
          <p:nvPr>
            <p:ph type="title"/>
          </p:nvPr>
        </p:nvSpPr>
        <p:spPr/>
        <p:txBody>
          <a:bodyPr>
            <a:normAutofit fontScale="90000"/>
          </a:bodyPr>
          <a:lstStyle/>
          <a:p>
            <a:r>
              <a:rPr lang="en-US" dirty="0"/>
              <a:t>Unilateral Cleft Lip Repair</a:t>
            </a:r>
          </a:p>
        </p:txBody>
      </p:sp>
      <p:sp>
        <p:nvSpPr>
          <p:cNvPr id="5" name="Slide Number Placeholder 4">
            <a:extLst>
              <a:ext uri="{FF2B5EF4-FFF2-40B4-BE49-F238E27FC236}">
                <a16:creationId xmlns:a16="http://schemas.microsoft.com/office/drawing/2014/main" id="{431D4279-F384-4C52-9F6E-4A32091E30E9}"/>
              </a:ext>
            </a:extLst>
          </p:cNvPr>
          <p:cNvSpPr>
            <a:spLocks noGrp="1"/>
          </p:cNvSpPr>
          <p:nvPr>
            <p:ph type="sldNum" sz="quarter" idx="12"/>
          </p:nvPr>
        </p:nvSpPr>
        <p:spPr/>
        <p:txBody>
          <a:bodyPr/>
          <a:lstStyle/>
          <a:p>
            <a:fld id="{4904E3FC-11C7-423E-9938-3F007D066D89}" type="slidenum">
              <a:rPr lang="en-US" smtClean="0"/>
              <a:t>24</a:t>
            </a:fld>
            <a:endParaRPr lang="en-US"/>
          </a:p>
        </p:txBody>
      </p:sp>
      <p:pic>
        <p:nvPicPr>
          <p:cNvPr id="6" name="Picture 11" descr="Cleft lip0003">
            <a:extLst>
              <a:ext uri="{FF2B5EF4-FFF2-40B4-BE49-F238E27FC236}">
                <a16:creationId xmlns:a16="http://schemas.microsoft.com/office/drawing/2014/main" id="{F41117DB-8BBD-4F3A-9235-80D5BE529835}"/>
              </a:ext>
            </a:extLst>
          </p:cNvPr>
          <p:cNvPicPr>
            <a:picLocks noGrp="1" noChangeAspect="1" noChangeArrowheads="1"/>
          </p:cNvPicPr>
          <p:nvPr>
            <p:ph sz="half" idx="1"/>
          </p:nvPr>
        </p:nvPicPr>
        <p:blipFill>
          <a:blip r:embed="rId2" cstate="print"/>
          <a:srcRect/>
          <a:stretch>
            <a:fillRect/>
          </a:stretch>
        </p:blipFill>
        <p:spPr>
          <a:xfrm>
            <a:off x="6434141" y="1760914"/>
            <a:ext cx="5312986" cy="3439736"/>
          </a:xfrm>
          <a:noFill/>
        </p:spPr>
      </p:pic>
      <p:pic>
        <p:nvPicPr>
          <p:cNvPr id="7" name="Picture 9" descr="Cleft lip0002">
            <a:extLst>
              <a:ext uri="{FF2B5EF4-FFF2-40B4-BE49-F238E27FC236}">
                <a16:creationId xmlns:a16="http://schemas.microsoft.com/office/drawing/2014/main" id="{14DE2810-A676-4458-9D3C-E2DB564487AD}"/>
              </a:ext>
            </a:extLst>
          </p:cNvPr>
          <p:cNvPicPr>
            <a:picLocks noChangeAspect="1" noChangeArrowheads="1"/>
          </p:cNvPicPr>
          <p:nvPr/>
        </p:nvPicPr>
        <p:blipFill>
          <a:blip r:embed="rId3" cstate="print"/>
          <a:srcRect l="21622" t="24324" r="15315" b="13515"/>
          <a:stretch>
            <a:fillRect/>
          </a:stretch>
        </p:blipFill>
        <p:spPr>
          <a:xfrm>
            <a:off x="569754" y="1760915"/>
            <a:ext cx="5376638" cy="3439736"/>
          </a:xfrm>
          <a:prstGeom prst="rect">
            <a:avLst/>
          </a:prstGeom>
          <a:noFill/>
        </p:spPr>
      </p:pic>
      <p:sp>
        <p:nvSpPr>
          <p:cNvPr id="8" name="TextBox 7">
            <a:extLst>
              <a:ext uri="{FF2B5EF4-FFF2-40B4-BE49-F238E27FC236}">
                <a16:creationId xmlns:a16="http://schemas.microsoft.com/office/drawing/2014/main" id="{72AC74CF-4B1E-405B-9128-67298053AD36}"/>
              </a:ext>
            </a:extLst>
          </p:cNvPr>
          <p:cNvSpPr txBox="1"/>
          <p:nvPr/>
        </p:nvSpPr>
        <p:spPr>
          <a:xfrm flipH="1">
            <a:off x="1308295" y="5598943"/>
            <a:ext cx="4051496" cy="475732"/>
          </a:xfrm>
          <a:prstGeom prst="rect">
            <a:avLst/>
          </a:prstGeom>
          <a:noFill/>
        </p:spPr>
        <p:txBody>
          <a:bodyPr wrap="square" rtlCol="0">
            <a:spAutoFit/>
          </a:bodyPr>
          <a:lstStyle/>
          <a:p>
            <a:r>
              <a:rPr lang="en-US" sz="2400" dirty="0"/>
              <a:t>The breathing tube is in place</a:t>
            </a:r>
          </a:p>
        </p:txBody>
      </p:sp>
      <p:sp>
        <p:nvSpPr>
          <p:cNvPr id="9" name="TextBox 8">
            <a:extLst>
              <a:ext uri="{FF2B5EF4-FFF2-40B4-BE49-F238E27FC236}">
                <a16:creationId xmlns:a16="http://schemas.microsoft.com/office/drawing/2014/main" id="{7F4C863B-1F9E-43A0-92F8-72D205A23C39}"/>
              </a:ext>
            </a:extLst>
          </p:cNvPr>
          <p:cNvSpPr txBox="1"/>
          <p:nvPr/>
        </p:nvSpPr>
        <p:spPr>
          <a:xfrm>
            <a:off x="6541477" y="5486401"/>
            <a:ext cx="5423368" cy="830997"/>
          </a:xfrm>
          <a:prstGeom prst="rect">
            <a:avLst/>
          </a:prstGeom>
          <a:noFill/>
        </p:spPr>
        <p:txBody>
          <a:bodyPr wrap="square" rtlCol="0">
            <a:spAutoFit/>
          </a:bodyPr>
          <a:lstStyle/>
          <a:p>
            <a:pPr algn="ctr"/>
            <a:r>
              <a:rPr lang="en-US" sz="2400" dirty="0"/>
              <a:t>The surgeon draws where the incisions will be made with a special pen</a:t>
            </a:r>
          </a:p>
        </p:txBody>
      </p:sp>
    </p:spTree>
    <p:extLst>
      <p:ext uri="{BB962C8B-B14F-4D97-AF65-F5344CB8AC3E}">
        <p14:creationId xmlns:p14="http://schemas.microsoft.com/office/powerpoint/2010/main" val="432611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0559-F50F-4C79-8230-DAB394231E21}"/>
              </a:ext>
            </a:extLst>
          </p:cNvPr>
          <p:cNvSpPr>
            <a:spLocks noGrp="1"/>
          </p:cNvSpPr>
          <p:nvPr>
            <p:ph type="title"/>
          </p:nvPr>
        </p:nvSpPr>
        <p:spPr/>
        <p:txBody>
          <a:bodyPr>
            <a:normAutofit fontScale="90000"/>
          </a:bodyPr>
          <a:lstStyle/>
          <a:p>
            <a:r>
              <a:rPr lang="en-US" dirty="0"/>
              <a:t>Intraoperative approximation</a:t>
            </a:r>
          </a:p>
        </p:txBody>
      </p:sp>
      <p:sp>
        <p:nvSpPr>
          <p:cNvPr id="5" name="Slide Number Placeholder 4">
            <a:extLst>
              <a:ext uri="{FF2B5EF4-FFF2-40B4-BE49-F238E27FC236}">
                <a16:creationId xmlns:a16="http://schemas.microsoft.com/office/drawing/2014/main" id="{431D4279-F384-4C52-9F6E-4A32091E30E9}"/>
              </a:ext>
            </a:extLst>
          </p:cNvPr>
          <p:cNvSpPr>
            <a:spLocks noGrp="1"/>
          </p:cNvSpPr>
          <p:nvPr>
            <p:ph type="sldNum" sz="quarter" idx="12"/>
          </p:nvPr>
        </p:nvSpPr>
        <p:spPr/>
        <p:txBody>
          <a:bodyPr/>
          <a:lstStyle/>
          <a:p>
            <a:fld id="{4904E3FC-11C7-423E-9938-3F007D066D89}" type="slidenum">
              <a:rPr lang="en-US" smtClean="0"/>
              <a:t>25</a:t>
            </a:fld>
            <a:endParaRPr lang="en-US"/>
          </a:p>
        </p:txBody>
      </p:sp>
      <p:pic>
        <p:nvPicPr>
          <p:cNvPr id="9" name="Picture 7" descr="Cleft lip0006">
            <a:extLst>
              <a:ext uri="{FF2B5EF4-FFF2-40B4-BE49-F238E27FC236}">
                <a16:creationId xmlns:a16="http://schemas.microsoft.com/office/drawing/2014/main" id="{07E9DC22-4B0B-4111-9995-5B6E96BB1664}"/>
              </a:ext>
            </a:extLst>
          </p:cNvPr>
          <p:cNvPicPr>
            <a:picLocks noGrp="1" noChangeAspect="1" noChangeArrowheads="1"/>
          </p:cNvPicPr>
          <p:nvPr>
            <p:ph sz="half" idx="1"/>
          </p:nvPr>
        </p:nvPicPr>
        <p:blipFill>
          <a:blip r:embed="rId2" cstate="print"/>
          <a:srcRect/>
          <a:stretch>
            <a:fillRect/>
          </a:stretch>
        </p:blipFill>
        <p:spPr>
          <a:xfrm>
            <a:off x="852138" y="1297806"/>
            <a:ext cx="5618389" cy="4262388"/>
          </a:xfrm>
          <a:noFill/>
        </p:spPr>
      </p:pic>
      <p:pic>
        <p:nvPicPr>
          <p:cNvPr id="10" name="Picture 8" descr="Cleft lip0005">
            <a:extLst>
              <a:ext uri="{FF2B5EF4-FFF2-40B4-BE49-F238E27FC236}">
                <a16:creationId xmlns:a16="http://schemas.microsoft.com/office/drawing/2014/main" id="{1F25D8D6-C52A-47E8-8ED3-89C76DC0EF71}"/>
              </a:ext>
            </a:extLst>
          </p:cNvPr>
          <p:cNvPicPr>
            <a:picLocks noChangeAspect="1" noChangeArrowheads="1"/>
          </p:cNvPicPr>
          <p:nvPr/>
        </p:nvPicPr>
        <p:blipFill>
          <a:blip r:embed="rId3" cstate="print"/>
          <a:srcRect l="20330" r="20330"/>
          <a:stretch>
            <a:fillRect/>
          </a:stretch>
        </p:blipFill>
        <p:spPr>
          <a:xfrm>
            <a:off x="7220406" y="1223442"/>
            <a:ext cx="4002478" cy="4296297"/>
          </a:xfrm>
          <a:prstGeom prst="rect">
            <a:avLst/>
          </a:prstGeom>
          <a:noFill/>
        </p:spPr>
      </p:pic>
      <p:sp>
        <p:nvSpPr>
          <p:cNvPr id="3" name="TextBox 2">
            <a:extLst>
              <a:ext uri="{FF2B5EF4-FFF2-40B4-BE49-F238E27FC236}">
                <a16:creationId xmlns:a16="http://schemas.microsoft.com/office/drawing/2014/main" id="{65BB089C-2FE0-4810-B049-8649DD462EA7}"/>
              </a:ext>
            </a:extLst>
          </p:cNvPr>
          <p:cNvSpPr txBox="1"/>
          <p:nvPr/>
        </p:nvSpPr>
        <p:spPr>
          <a:xfrm flipH="1">
            <a:off x="1350496" y="5838825"/>
            <a:ext cx="4745503" cy="461665"/>
          </a:xfrm>
          <a:prstGeom prst="rect">
            <a:avLst/>
          </a:prstGeom>
          <a:noFill/>
        </p:spPr>
        <p:txBody>
          <a:bodyPr wrap="square" rtlCol="0">
            <a:spAutoFit/>
          </a:bodyPr>
          <a:lstStyle/>
          <a:p>
            <a:r>
              <a:rPr lang="en-US" sz="2400" dirty="0"/>
              <a:t>The layers of tissue are separated</a:t>
            </a:r>
          </a:p>
        </p:txBody>
      </p:sp>
      <p:sp>
        <p:nvSpPr>
          <p:cNvPr id="6" name="TextBox 5">
            <a:extLst>
              <a:ext uri="{FF2B5EF4-FFF2-40B4-BE49-F238E27FC236}">
                <a16:creationId xmlns:a16="http://schemas.microsoft.com/office/drawing/2014/main" id="{77211B29-80A6-4E61-8121-06797746251C}"/>
              </a:ext>
            </a:extLst>
          </p:cNvPr>
          <p:cNvSpPr txBox="1"/>
          <p:nvPr/>
        </p:nvSpPr>
        <p:spPr>
          <a:xfrm>
            <a:off x="7220406" y="5724006"/>
            <a:ext cx="4497982" cy="830997"/>
          </a:xfrm>
          <a:prstGeom prst="rect">
            <a:avLst/>
          </a:prstGeom>
          <a:noFill/>
        </p:spPr>
        <p:txBody>
          <a:bodyPr wrap="square" rtlCol="0">
            <a:spAutoFit/>
          </a:bodyPr>
          <a:lstStyle/>
          <a:p>
            <a:pPr algn="ctr"/>
            <a:r>
              <a:rPr lang="en-US" sz="2400" dirty="0"/>
              <a:t>The layers are then sutured together correctly</a:t>
            </a:r>
          </a:p>
        </p:txBody>
      </p:sp>
    </p:spTree>
    <p:extLst>
      <p:ext uri="{BB962C8B-B14F-4D97-AF65-F5344CB8AC3E}">
        <p14:creationId xmlns:p14="http://schemas.microsoft.com/office/powerpoint/2010/main" val="1029658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1E22-7333-40E0-B0CE-B50DA8ADC1E3}"/>
              </a:ext>
            </a:extLst>
          </p:cNvPr>
          <p:cNvSpPr>
            <a:spLocks noGrp="1"/>
          </p:cNvSpPr>
          <p:nvPr>
            <p:ph type="title"/>
          </p:nvPr>
        </p:nvSpPr>
        <p:spPr/>
        <p:txBody>
          <a:bodyPr>
            <a:normAutofit fontScale="90000"/>
          </a:bodyPr>
          <a:lstStyle/>
          <a:p>
            <a:r>
              <a:rPr lang="en-US" dirty="0"/>
              <a:t>Post-Operative Results</a:t>
            </a:r>
          </a:p>
        </p:txBody>
      </p:sp>
      <p:pic>
        <p:nvPicPr>
          <p:cNvPr id="6" name="Picture 7" descr="Cleft lip0008">
            <a:extLst>
              <a:ext uri="{FF2B5EF4-FFF2-40B4-BE49-F238E27FC236}">
                <a16:creationId xmlns:a16="http://schemas.microsoft.com/office/drawing/2014/main" id="{DA5EE239-B960-4F8D-9C93-8D4CE7316192}"/>
              </a:ext>
            </a:extLst>
          </p:cNvPr>
          <p:cNvPicPr>
            <a:picLocks noGrp="1" noChangeAspect="1" noChangeArrowheads="1"/>
          </p:cNvPicPr>
          <p:nvPr>
            <p:ph sz="half" idx="1"/>
          </p:nvPr>
        </p:nvPicPr>
        <p:blipFill>
          <a:blip r:embed="rId2" cstate="print"/>
          <a:srcRect/>
          <a:stretch>
            <a:fillRect/>
          </a:stretch>
        </p:blipFill>
        <p:spPr>
          <a:xfrm>
            <a:off x="472547" y="1745127"/>
            <a:ext cx="5568404" cy="3706719"/>
          </a:xfrm>
          <a:noFill/>
        </p:spPr>
      </p:pic>
      <p:pic>
        <p:nvPicPr>
          <p:cNvPr id="7" name="Picture 8" descr="suture removal 5 days0001">
            <a:extLst>
              <a:ext uri="{FF2B5EF4-FFF2-40B4-BE49-F238E27FC236}">
                <a16:creationId xmlns:a16="http://schemas.microsoft.com/office/drawing/2014/main" id="{5241920F-C61B-4566-8D9B-1D9E2427C0DF}"/>
              </a:ext>
            </a:extLst>
          </p:cNvPr>
          <p:cNvPicPr>
            <a:picLocks noChangeAspect="1" noChangeArrowheads="1"/>
          </p:cNvPicPr>
          <p:nvPr/>
        </p:nvPicPr>
        <p:blipFill>
          <a:blip r:embed="rId3" cstate="print">
            <a:lum bright="30000" contrast="40000"/>
          </a:blip>
          <a:srcRect l="20256" r="20256"/>
          <a:stretch>
            <a:fillRect/>
          </a:stretch>
        </p:blipFill>
        <p:spPr>
          <a:xfrm>
            <a:off x="7210206" y="1406152"/>
            <a:ext cx="3610048" cy="4045695"/>
          </a:xfrm>
          <a:prstGeom prst="rect">
            <a:avLst/>
          </a:prstGeom>
          <a:noFill/>
        </p:spPr>
      </p:pic>
      <p:sp>
        <p:nvSpPr>
          <p:cNvPr id="3" name="TextBox 2">
            <a:extLst>
              <a:ext uri="{FF2B5EF4-FFF2-40B4-BE49-F238E27FC236}">
                <a16:creationId xmlns:a16="http://schemas.microsoft.com/office/drawing/2014/main" id="{CB132F4A-96E4-4A68-B311-7D23F67BC935}"/>
              </a:ext>
            </a:extLst>
          </p:cNvPr>
          <p:cNvSpPr txBox="1"/>
          <p:nvPr/>
        </p:nvSpPr>
        <p:spPr>
          <a:xfrm>
            <a:off x="1294227" y="5641145"/>
            <a:ext cx="4318781" cy="461665"/>
          </a:xfrm>
          <a:prstGeom prst="rect">
            <a:avLst/>
          </a:prstGeom>
          <a:noFill/>
        </p:spPr>
        <p:txBody>
          <a:bodyPr wrap="square" rtlCol="0">
            <a:spAutoFit/>
          </a:bodyPr>
          <a:lstStyle/>
          <a:p>
            <a:r>
              <a:rPr lang="en-US" sz="2400" dirty="0"/>
              <a:t>Immediately after surgery</a:t>
            </a:r>
          </a:p>
        </p:txBody>
      </p:sp>
      <p:sp>
        <p:nvSpPr>
          <p:cNvPr id="5" name="TextBox 4">
            <a:extLst>
              <a:ext uri="{FF2B5EF4-FFF2-40B4-BE49-F238E27FC236}">
                <a16:creationId xmlns:a16="http://schemas.microsoft.com/office/drawing/2014/main" id="{4BC4415F-F870-420D-95F9-7A57F7F62E19}"/>
              </a:ext>
            </a:extLst>
          </p:cNvPr>
          <p:cNvSpPr txBox="1"/>
          <p:nvPr/>
        </p:nvSpPr>
        <p:spPr>
          <a:xfrm>
            <a:off x="7371471" y="5641145"/>
            <a:ext cx="3863267" cy="461665"/>
          </a:xfrm>
          <a:prstGeom prst="rect">
            <a:avLst/>
          </a:prstGeom>
          <a:noFill/>
        </p:spPr>
        <p:txBody>
          <a:bodyPr wrap="square" rtlCol="0">
            <a:spAutoFit/>
          </a:bodyPr>
          <a:lstStyle/>
          <a:p>
            <a:r>
              <a:rPr lang="en-US" sz="2400" dirty="0"/>
              <a:t>One week after surgery</a:t>
            </a:r>
          </a:p>
        </p:txBody>
      </p:sp>
      <p:sp>
        <p:nvSpPr>
          <p:cNvPr id="8" name="Slide Number Placeholder 7">
            <a:extLst>
              <a:ext uri="{FF2B5EF4-FFF2-40B4-BE49-F238E27FC236}">
                <a16:creationId xmlns:a16="http://schemas.microsoft.com/office/drawing/2014/main" id="{92881B56-C2B7-80C7-A287-EA9DCE174243}"/>
              </a:ext>
            </a:extLst>
          </p:cNvPr>
          <p:cNvSpPr>
            <a:spLocks noGrp="1"/>
          </p:cNvSpPr>
          <p:nvPr>
            <p:ph type="sldNum" sz="quarter" idx="12"/>
          </p:nvPr>
        </p:nvSpPr>
        <p:spPr/>
        <p:txBody>
          <a:bodyPr/>
          <a:lstStyle/>
          <a:p>
            <a:fld id="{4904E3FC-11C7-423E-9938-3F007D066D89}" type="slidenum">
              <a:rPr lang="en-US" smtClean="0"/>
              <a:t>26</a:t>
            </a:fld>
            <a:endParaRPr lang="en-US" dirty="0"/>
          </a:p>
        </p:txBody>
      </p:sp>
    </p:spTree>
    <p:extLst>
      <p:ext uri="{BB962C8B-B14F-4D97-AF65-F5344CB8AC3E}">
        <p14:creationId xmlns:p14="http://schemas.microsoft.com/office/powerpoint/2010/main" val="1930379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CBFE4-56A4-4080-9A08-423CE4330CE4}"/>
              </a:ext>
            </a:extLst>
          </p:cNvPr>
          <p:cNvSpPr>
            <a:spLocks noGrp="1"/>
          </p:cNvSpPr>
          <p:nvPr>
            <p:ph type="title"/>
          </p:nvPr>
        </p:nvSpPr>
        <p:spPr/>
        <p:txBody>
          <a:bodyPr>
            <a:normAutofit/>
          </a:bodyPr>
          <a:lstStyle/>
          <a:p>
            <a:r>
              <a:rPr lang="en-US" sz="4000" dirty="0"/>
              <a:t>Bilateral Cleft Lip Repair</a:t>
            </a:r>
          </a:p>
        </p:txBody>
      </p:sp>
      <p:sp>
        <p:nvSpPr>
          <p:cNvPr id="5" name="Slide Number Placeholder 4">
            <a:extLst>
              <a:ext uri="{FF2B5EF4-FFF2-40B4-BE49-F238E27FC236}">
                <a16:creationId xmlns:a16="http://schemas.microsoft.com/office/drawing/2014/main" id="{A7C37A6F-F04C-4381-89BD-24FA7D668A1B}"/>
              </a:ext>
            </a:extLst>
          </p:cNvPr>
          <p:cNvSpPr>
            <a:spLocks noGrp="1"/>
          </p:cNvSpPr>
          <p:nvPr>
            <p:ph type="sldNum" sz="quarter" idx="12"/>
          </p:nvPr>
        </p:nvSpPr>
        <p:spPr/>
        <p:txBody>
          <a:bodyPr/>
          <a:lstStyle/>
          <a:p>
            <a:fld id="{4904E3FC-11C7-423E-9938-3F007D066D89}" type="slidenum">
              <a:rPr lang="en-US" smtClean="0"/>
              <a:t>27</a:t>
            </a:fld>
            <a:endParaRPr lang="en-US"/>
          </a:p>
        </p:txBody>
      </p:sp>
      <p:pic>
        <p:nvPicPr>
          <p:cNvPr id="6" name="Content Placeholder 4" descr="IMG_2848.JPG">
            <a:extLst>
              <a:ext uri="{FF2B5EF4-FFF2-40B4-BE49-F238E27FC236}">
                <a16:creationId xmlns:a16="http://schemas.microsoft.com/office/drawing/2014/main" id="{A1DBF311-B2BA-4462-910A-4260B2061368}"/>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Lst>
          </a:blip>
          <a:srcRect t="12681" b="12681"/>
          <a:stretch>
            <a:fillRect/>
          </a:stretch>
        </p:blipFill>
        <p:spPr>
          <a:xfrm>
            <a:off x="1600539" y="1013606"/>
            <a:ext cx="3801455" cy="4260200"/>
          </a:xfrm>
        </p:spPr>
      </p:pic>
      <p:pic>
        <p:nvPicPr>
          <p:cNvPr id="7" name="Content Placeholder 5" descr="IMG_2851.JPG">
            <a:extLst>
              <a:ext uri="{FF2B5EF4-FFF2-40B4-BE49-F238E27FC236}">
                <a16:creationId xmlns:a16="http://schemas.microsoft.com/office/drawing/2014/main" id="{A7DB6E47-55DD-4A31-8178-C4D4A9622568}"/>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t="12656" b="12656"/>
          <a:stretch>
            <a:fillRect/>
          </a:stretch>
        </p:blipFill>
        <p:spPr>
          <a:xfrm>
            <a:off x="6639753" y="1013605"/>
            <a:ext cx="3801455" cy="4260200"/>
          </a:xfrm>
          <a:prstGeom prst="rect">
            <a:avLst/>
          </a:prstGeom>
        </p:spPr>
      </p:pic>
      <p:sp>
        <p:nvSpPr>
          <p:cNvPr id="3" name="TextBox 2">
            <a:extLst>
              <a:ext uri="{FF2B5EF4-FFF2-40B4-BE49-F238E27FC236}">
                <a16:creationId xmlns:a16="http://schemas.microsoft.com/office/drawing/2014/main" id="{47394ED2-0231-4948-8D3F-24BA00118C78}"/>
              </a:ext>
            </a:extLst>
          </p:cNvPr>
          <p:cNvSpPr txBox="1"/>
          <p:nvPr/>
        </p:nvSpPr>
        <p:spPr>
          <a:xfrm>
            <a:off x="1600539" y="5439281"/>
            <a:ext cx="3958167" cy="461665"/>
          </a:xfrm>
          <a:prstGeom prst="rect">
            <a:avLst/>
          </a:prstGeom>
          <a:noFill/>
        </p:spPr>
        <p:txBody>
          <a:bodyPr wrap="square" rtlCol="0">
            <a:spAutoFit/>
          </a:bodyPr>
          <a:lstStyle/>
          <a:p>
            <a:r>
              <a:rPr lang="en-US" sz="2400" dirty="0"/>
              <a:t>The breathing tube is in place</a:t>
            </a:r>
          </a:p>
        </p:txBody>
      </p:sp>
      <p:sp>
        <p:nvSpPr>
          <p:cNvPr id="9" name="TextBox 8">
            <a:extLst>
              <a:ext uri="{FF2B5EF4-FFF2-40B4-BE49-F238E27FC236}">
                <a16:creationId xmlns:a16="http://schemas.microsoft.com/office/drawing/2014/main" id="{62F9D64D-B5C3-4745-8B52-D4A921D1B5A8}"/>
              </a:ext>
            </a:extLst>
          </p:cNvPr>
          <p:cNvSpPr txBox="1"/>
          <p:nvPr/>
        </p:nvSpPr>
        <p:spPr>
          <a:xfrm>
            <a:off x="6358598" y="5439281"/>
            <a:ext cx="4600134" cy="461665"/>
          </a:xfrm>
          <a:prstGeom prst="rect">
            <a:avLst/>
          </a:prstGeom>
          <a:noFill/>
        </p:spPr>
        <p:txBody>
          <a:bodyPr wrap="square" rtlCol="0">
            <a:spAutoFit/>
          </a:bodyPr>
          <a:lstStyle/>
          <a:p>
            <a:pPr algn="ctr"/>
            <a:r>
              <a:rPr lang="en-US" sz="2400" dirty="0"/>
              <a:t>The surgeon draws incision lines</a:t>
            </a:r>
          </a:p>
        </p:txBody>
      </p:sp>
      <p:sp>
        <p:nvSpPr>
          <p:cNvPr id="10" name="TextBox 9">
            <a:extLst>
              <a:ext uri="{FF2B5EF4-FFF2-40B4-BE49-F238E27FC236}">
                <a16:creationId xmlns:a16="http://schemas.microsoft.com/office/drawing/2014/main" id="{D21FD5FC-C599-49D7-B992-6EE1D47DF291}"/>
              </a:ext>
            </a:extLst>
          </p:cNvPr>
          <p:cNvSpPr txBox="1"/>
          <p:nvPr/>
        </p:nvSpPr>
        <p:spPr>
          <a:xfrm>
            <a:off x="1600539" y="6082108"/>
            <a:ext cx="9003323" cy="461665"/>
          </a:xfrm>
          <a:prstGeom prst="rect">
            <a:avLst/>
          </a:prstGeom>
          <a:noFill/>
        </p:spPr>
        <p:txBody>
          <a:bodyPr wrap="square" rtlCol="0">
            <a:spAutoFit/>
          </a:bodyPr>
          <a:lstStyle/>
          <a:p>
            <a:r>
              <a:rPr lang="en-US" sz="2400" dirty="0">
                <a:solidFill>
                  <a:srgbClr val="822570"/>
                </a:solidFill>
              </a:rPr>
              <a:t>Does this baby have a complete or an incomplete bilateral cleft lip?</a:t>
            </a:r>
          </a:p>
        </p:txBody>
      </p:sp>
    </p:spTree>
    <p:extLst>
      <p:ext uri="{BB962C8B-B14F-4D97-AF65-F5344CB8AC3E}">
        <p14:creationId xmlns:p14="http://schemas.microsoft.com/office/powerpoint/2010/main" val="1783174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BAE1-2CA4-4AF2-95A8-AC49D489BD5F}"/>
              </a:ext>
            </a:extLst>
          </p:cNvPr>
          <p:cNvSpPr>
            <a:spLocks noGrp="1"/>
          </p:cNvSpPr>
          <p:nvPr>
            <p:ph type="title"/>
          </p:nvPr>
        </p:nvSpPr>
        <p:spPr/>
        <p:txBody>
          <a:bodyPr>
            <a:normAutofit fontScale="90000"/>
          </a:bodyPr>
          <a:lstStyle/>
          <a:p>
            <a:r>
              <a:rPr lang="en-US" dirty="0"/>
              <a:t>Intraoperative approximation</a:t>
            </a:r>
          </a:p>
        </p:txBody>
      </p:sp>
      <p:sp>
        <p:nvSpPr>
          <p:cNvPr id="4" name="Date Placeholder 3">
            <a:extLst>
              <a:ext uri="{FF2B5EF4-FFF2-40B4-BE49-F238E27FC236}">
                <a16:creationId xmlns:a16="http://schemas.microsoft.com/office/drawing/2014/main" id="{13680AD4-0AB8-4EFC-9E97-69DDA35877AB}"/>
              </a:ext>
            </a:extLst>
          </p:cNvPr>
          <p:cNvSpPr>
            <a:spLocks noGrp="1"/>
          </p:cNvSpPr>
          <p:nvPr>
            <p:ph type="dt" sz="half" idx="10"/>
          </p:nvPr>
        </p:nvSpPr>
        <p:spPr/>
        <p:txBody>
          <a:bodyPr/>
          <a:lstStyle/>
          <a:p>
            <a:r>
              <a:rPr lang="en-US"/>
              <a:t>2020-Sept</a:t>
            </a:r>
          </a:p>
        </p:txBody>
      </p:sp>
      <p:sp>
        <p:nvSpPr>
          <p:cNvPr id="5" name="Slide Number Placeholder 4">
            <a:extLst>
              <a:ext uri="{FF2B5EF4-FFF2-40B4-BE49-F238E27FC236}">
                <a16:creationId xmlns:a16="http://schemas.microsoft.com/office/drawing/2014/main" id="{611F1FEC-ECFB-468F-8ECF-CC461B42711E}"/>
              </a:ext>
            </a:extLst>
          </p:cNvPr>
          <p:cNvSpPr>
            <a:spLocks noGrp="1"/>
          </p:cNvSpPr>
          <p:nvPr>
            <p:ph type="sldNum" sz="quarter" idx="12"/>
          </p:nvPr>
        </p:nvSpPr>
        <p:spPr/>
        <p:txBody>
          <a:bodyPr/>
          <a:lstStyle/>
          <a:p>
            <a:fld id="{4904E3FC-11C7-423E-9938-3F007D066D89}" type="slidenum">
              <a:rPr lang="en-US" smtClean="0"/>
              <a:t>28</a:t>
            </a:fld>
            <a:endParaRPr lang="en-US"/>
          </a:p>
        </p:txBody>
      </p:sp>
      <p:pic>
        <p:nvPicPr>
          <p:cNvPr id="6" name="Content Placeholder 4" descr="IMG_2854.JPG">
            <a:extLst>
              <a:ext uri="{FF2B5EF4-FFF2-40B4-BE49-F238E27FC236}">
                <a16:creationId xmlns:a16="http://schemas.microsoft.com/office/drawing/2014/main" id="{56F0579E-5E63-4D87-8A94-F05BF4021C79}"/>
              </a:ext>
            </a:extLst>
          </p:cNvPr>
          <p:cNvPicPr>
            <a:picLocks noGrp="1" noChangeAspect="1"/>
          </p:cNvPicPr>
          <p:nvPr>
            <p:ph sz="quarter" idx="1"/>
          </p:nvPr>
        </p:nvPicPr>
        <p:blipFill>
          <a:blip r:embed="rId2" cstate="print"/>
          <a:srcRect t="11027" b="11027"/>
          <a:stretch>
            <a:fillRect/>
          </a:stretch>
        </p:blipFill>
        <p:spPr>
          <a:xfrm>
            <a:off x="1862137" y="1019175"/>
            <a:ext cx="4233863" cy="2176249"/>
          </a:xfrm>
        </p:spPr>
      </p:pic>
      <p:pic>
        <p:nvPicPr>
          <p:cNvPr id="7" name="Content Placeholder 5" descr="IMG_2855.JPG">
            <a:extLst>
              <a:ext uri="{FF2B5EF4-FFF2-40B4-BE49-F238E27FC236}">
                <a16:creationId xmlns:a16="http://schemas.microsoft.com/office/drawing/2014/main" id="{38CCA1A0-71BD-4BF1-AB23-AD4E50E02FE0}"/>
              </a:ext>
            </a:extLst>
          </p:cNvPr>
          <p:cNvPicPr>
            <a:picLocks noChangeAspect="1"/>
          </p:cNvPicPr>
          <p:nvPr/>
        </p:nvPicPr>
        <p:blipFill>
          <a:blip r:embed="rId3" cstate="print"/>
          <a:srcRect t="11027" b="11027"/>
          <a:stretch>
            <a:fillRect/>
          </a:stretch>
        </p:blipFill>
        <p:spPr>
          <a:xfrm>
            <a:off x="6291255" y="1019175"/>
            <a:ext cx="4233863" cy="2176249"/>
          </a:xfrm>
          <a:prstGeom prst="rect">
            <a:avLst/>
          </a:prstGeom>
        </p:spPr>
      </p:pic>
      <p:pic>
        <p:nvPicPr>
          <p:cNvPr id="8" name="Content Placeholder 9" descr="IMG_2856.JPG">
            <a:extLst>
              <a:ext uri="{FF2B5EF4-FFF2-40B4-BE49-F238E27FC236}">
                <a16:creationId xmlns:a16="http://schemas.microsoft.com/office/drawing/2014/main" id="{F9958892-F4BE-4058-919C-8529C3C0F7D9}"/>
              </a:ext>
            </a:extLst>
          </p:cNvPr>
          <p:cNvPicPr>
            <a:picLocks noChangeAspect="1"/>
          </p:cNvPicPr>
          <p:nvPr/>
        </p:nvPicPr>
        <p:blipFill>
          <a:blip r:embed="rId4" cstate="print"/>
          <a:srcRect t="11027" b="11027"/>
          <a:stretch>
            <a:fillRect/>
          </a:stretch>
        </p:blipFill>
        <p:spPr>
          <a:xfrm>
            <a:off x="1862136" y="3361122"/>
            <a:ext cx="4233863" cy="2258515"/>
          </a:xfrm>
          <a:prstGeom prst="rect">
            <a:avLst/>
          </a:prstGeom>
        </p:spPr>
      </p:pic>
      <p:pic>
        <p:nvPicPr>
          <p:cNvPr id="9" name="Content Placeholder 10" descr="IMG_2858.JPG">
            <a:extLst>
              <a:ext uri="{FF2B5EF4-FFF2-40B4-BE49-F238E27FC236}">
                <a16:creationId xmlns:a16="http://schemas.microsoft.com/office/drawing/2014/main" id="{835FE1FB-BC6C-4FDF-9976-AC6E4EBAD592}"/>
              </a:ext>
            </a:extLst>
          </p:cNvPr>
          <p:cNvPicPr>
            <a:picLocks noChangeAspect="1"/>
          </p:cNvPicPr>
          <p:nvPr/>
        </p:nvPicPr>
        <p:blipFill>
          <a:blip r:embed="rId5" cstate="print"/>
          <a:srcRect t="11027" b="11027"/>
          <a:stretch>
            <a:fillRect/>
          </a:stretch>
        </p:blipFill>
        <p:spPr>
          <a:xfrm>
            <a:off x="6291255" y="3361122"/>
            <a:ext cx="4233863" cy="2258515"/>
          </a:xfrm>
          <a:prstGeom prst="rect">
            <a:avLst/>
          </a:prstGeom>
        </p:spPr>
      </p:pic>
      <p:sp>
        <p:nvSpPr>
          <p:cNvPr id="3" name="TextBox 2">
            <a:extLst>
              <a:ext uri="{FF2B5EF4-FFF2-40B4-BE49-F238E27FC236}">
                <a16:creationId xmlns:a16="http://schemas.microsoft.com/office/drawing/2014/main" id="{5A9829B1-AD39-4F66-8BA7-B06D138A8965}"/>
              </a:ext>
            </a:extLst>
          </p:cNvPr>
          <p:cNvSpPr txBox="1"/>
          <p:nvPr/>
        </p:nvSpPr>
        <p:spPr>
          <a:xfrm>
            <a:off x="1674055" y="5836615"/>
            <a:ext cx="8851063" cy="461665"/>
          </a:xfrm>
          <a:prstGeom prst="rect">
            <a:avLst/>
          </a:prstGeom>
          <a:noFill/>
        </p:spPr>
        <p:txBody>
          <a:bodyPr wrap="square" rtlCol="0">
            <a:spAutoFit/>
          </a:bodyPr>
          <a:lstStyle/>
          <a:p>
            <a:pPr algn="ctr"/>
            <a:r>
              <a:rPr lang="en-US" sz="2400" dirty="0"/>
              <a:t>All the layers from both sides of the cleft lip need to be separated</a:t>
            </a:r>
          </a:p>
        </p:txBody>
      </p:sp>
    </p:spTree>
    <p:extLst>
      <p:ext uri="{BB962C8B-B14F-4D97-AF65-F5344CB8AC3E}">
        <p14:creationId xmlns:p14="http://schemas.microsoft.com/office/powerpoint/2010/main" val="467423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1322C-A762-4FA5-95C6-D1DD0F3DA280}"/>
              </a:ext>
            </a:extLst>
          </p:cNvPr>
          <p:cNvSpPr>
            <a:spLocks noGrp="1"/>
          </p:cNvSpPr>
          <p:nvPr>
            <p:ph type="title"/>
          </p:nvPr>
        </p:nvSpPr>
        <p:spPr>
          <a:xfrm>
            <a:off x="309563" y="271240"/>
            <a:ext cx="11658600" cy="986111"/>
          </a:xfrm>
        </p:spPr>
        <p:txBody>
          <a:bodyPr>
            <a:normAutofit/>
          </a:bodyPr>
          <a:lstStyle/>
          <a:p>
            <a:r>
              <a:rPr lang="en-US" dirty="0"/>
              <a:t>Bilateral cleft lip repair when surgery is completed</a:t>
            </a:r>
          </a:p>
        </p:txBody>
      </p:sp>
      <p:sp>
        <p:nvSpPr>
          <p:cNvPr id="5" name="Slide Number Placeholder 4">
            <a:extLst>
              <a:ext uri="{FF2B5EF4-FFF2-40B4-BE49-F238E27FC236}">
                <a16:creationId xmlns:a16="http://schemas.microsoft.com/office/drawing/2014/main" id="{094DDB82-9650-445D-8B3D-5516FAD9C59E}"/>
              </a:ext>
            </a:extLst>
          </p:cNvPr>
          <p:cNvSpPr>
            <a:spLocks noGrp="1"/>
          </p:cNvSpPr>
          <p:nvPr>
            <p:ph type="sldNum" sz="quarter" idx="12"/>
          </p:nvPr>
        </p:nvSpPr>
        <p:spPr/>
        <p:txBody>
          <a:bodyPr/>
          <a:lstStyle/>
          <a:p>
            <a:fld id="{4904E3FC-11C7-423E-9938-3F007D066D89}" type="slidenum">
              <a:rPr lang="en-US" smtClean="0"/>
              <a:t>29</a:t>
            </a:fld>
            <a:endParaRPr lang="en-US"/>
          </a:p>
        </p:txBody>
      </p:sp>
      <p:pic>
        <p:nvPicPr>
          <p:cNvPr id="6" name="Content Placeholder 6" descr="IMG_2859.JPG">
            <a:extLst>
              <a:ext uri="{FF2B5EF4-FFF2-40B4-BE49-F238E27FC236}">
                <a16:creationId xmlns:a16="http://schemas.microsoft.com/office/drawing/2014/main" id="{C780D198-FAD5-4AF6-848A-FF407D5C38FF}"/>
              </a:ext>
            </a:extLst>
          </p:cNvPr>
          <p:cNvPicPr>
            <a:picLocks noGrp="1" noChangeAspect="1"/>
          </p:cNvPicPr>
          <p:nvPr>
            <p:ph sz="half" idx="1"/>
          </p:nvPr>
        </p:nvPicPr>
        <p:blipFill>
          <a:blip r:embed="rId2" cstate="print"/>
          <a:srcRect/>
          <a:stretch>
            <a:fillRect/>
          </a:stretch>
        </p:blipFill>
        <p:spPr>
          <a:xfrm>
            <a:off x="914401" y="1818768"/>
            <a:ext cx="5598940" cy="3818622"/>
          </a:xfrm>
        </p:spPr>
      </p:pic>
      <p:sp>
        <p:nvSpPr>
          <p:cNvPr id="3" name="TextBox 2">
            <a:extLst>
              <a:ext uri="{FF2B5EF4-FFF2-40B4-BE49-F238E27FC236}">
                <a16:creationId xmlns:a16="http://schemas.microsoft.com/office/drawing/2014/main" id="{9D7DAD5F-C0A8-4821-8B9F-5DF734592A49}"/>
              </a:ext>
            </a:extLst>
          </p:cNvPr>
          <p:cNvSpPr txBox="1"/>
          <p:nvPr/>
        </p:nvSpPr>
        <p:spPr>
          <a:xfrm>
            <a:off x="6668086" y="2574388"/>
            <a:ext cx="5296759" cy="2616101"/>
          </a:xfrm>
          <a:prstGeom prst="rect">
            <a:avLst/>
          </a:prstGeom>
          <a:noFill/>
        </p:spPr>
        <p:txBody>
          <a:bodyPr wrap="square" rtlCol="0">
            <a:spAutoFit/>
          </a:bodyPr>
          <a:lstStyle/>
          <a:p>
            <a:r>
              <a:rPr lang="en-US" sz="2800" dirty="0"/>
              <a:t>After this operation the nostrils look flat and flared out. You can reassure the family that the nostrils will look more normal after about a month.</a:t>
            </a:r>
          </a:p>
          <a:p>
            <a:endParaRPr lang="en-US" sz="2400" dirty="0"/>
          </a:p>
        </p:txBody>
      </p:sp>
    </p:spTree>
    <p:extLst>
      <p:ext uri="{BB962C8B-B14F-4D97-AF65-F5344CB8AC3E}">
        <p14:creationId xmlns:p14="http://schemas.microsoft.com/office/powerpoint/2010/main" val="2959181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2E62-8C58-4647-AAB9-EABDBCE7B4DC}"/>
              </a:ext>
            </a:extLst>
          </p:cNvPr>
          <p:cNvSpPr>
            <a:spLocks noGrp="1"/>
          </p:cNvSpPr>
          <p:nvPr>
            <p:ph type="title"/>
          </p:nvPr>
        </p:nvSpPr>
        <p:spPr>
          <a:xfrm>
            <a:off x="852138" y="442694"/>
            <a:ext cx="10515600" cy="747935"/>
          </a:xfrm>
        </p:spPr>
        <p:txBody>
          <a:bodyPr>
            <a:normAutofit fontScale="90000"/>
          </a:bodyPr>
          <a:lstStyle/>
          <a:p>
            <a:pPr algn="ctr"/>
            <a:r>
              <a:rPr lang="en-US" sz="4800" dirty="0">
                <a:solidFill>
                  <a:srgbClr val="822570"/>
                </a:solidFill>
              </a:rPr>
              <a:t>Classification of Cleft Lip Deformities</a:t>
            </a:r>
          </a:p>
        </p:txBody>
      </p:sp>
      <p:sp>
        <p:nvSpPr>
          <p:cNvPr id="3" name="Content Placeholder 2">
            <a:extLst>
              <a:ext uri="{FF2B5EF4-FFF2-40B4-BE49-F238E27FC236}">
                <a16:creationId xmlns:a16="http://schemas.microsoft.com/office/drawing/2014/main" id="{AB90E0BD-3707-44BA-9055-69669C3D7279}"/>
              </a:ext>
            </a:extLst>
          </p:cNvPr>
          <p:cNvSpPr>
            <a:spLocks noGrp="1"/>
          </p:cNvSpPr>
          <p:nvPr>
            <p:ph idx="1"/>
          </p:nvPr>
        </p:nvSpPr>
        <p:spPr>
          <a:xfrm>
            <a:off x="838200" y="1617785"/>
            <a:ext cx="10401886" cy="4559178"/>
          </a:xfrm>
        </p:spPr>
        <p:txBody>
          <a:bodyPr>
            <a:normAutofit lnSpcReduction="10000"/>
          </a:bodyPr>
          <a:lstStyle/>
          <a:p>
            <a:pPr algn="ctr"/>
            <a:r>
              <a:rPr lang="en-US" sz="3600" u="sng" dirty="0">
                <a:effectLst/>
                <a:latin typeface="Calibri" panose="020F0502020204030204" pitchFamily="34" charset="0"/>
              </a:rPr>
              <a:t>Classified by location: </a:t>
            </a:r>
          </a:p>
          <a:p>
            <a:pPr algn="ctr"/>
            <a:r>
              <a:rPr lang="en-US" sz="3600" dirty="0">
                <a:effectLst/>
                <a:latin typeface="Calibri" panose="020F0502020204030204" pitchFamily="34" charset="0"/>
              </a:rPr>
              <a:t>Unilateral = Left or right side only Bilateral = Both sides </a:t>
            </a:r>
            <a:endParaRPr lang="en-US" sz="3600" dirty="0">
              <a:effectLst/>
            </a:endParaRPr>
          </a:p>
          <a:p>
            <a:pPr algn="ctr"/>
            <a:endParaRPr lang="en-US" sz="3600" dirty="0">
              <a:effectLst/>
              <a:latin typeface="Calibri" panose="020F0502020204030204" pitchFamily="34" charset="0"/>
            </a:endParaRPr>
          </a:p>
          <a:p>
            <a:pPr algn="ctr"/>
            <a:r>
              <a:rPr lang="en-US" sz="3600" u="sng" dirty="0">
                <a:effectLst/>
                <a:latin typeface="Calibri" panose="020F0502020204030204" pitchFamily="34" charset="0"/>
              </a:rPr>
              <a:t>And extent (where it goes): </a:t>
            </a:r>
            <a:endParaRPr lang="en-US" sz="3600" u="sng" dirty="0">
              <a:effectLst/>
            </a:endParaRPr>
          </a:p>
          <a:p>
            <a:pPr algn="ctr"/>
            <a:r>
              <a:rPr lang="en-US" sz="3600" dirty="0">
                <a:effectLst/>
                <a:latin typeface="Calibri" panose="020F0502020204030204" pitchFamily="34" charset="0"/>
              </a:rPr>
              <a:t>Complete = the opening extends from the mouth into the nose. </a:t>
            </a:r>
            <a:endParaRPr lang="en-US" sz="3600" dirty="0">
              <a:effectLst/>
            </a:endParaRPr>
          </a:p>
          <a:p>
            <a:pPr algn="ctr"/>
            <a:r>
              <a:rPr lang="en-US" sz="3600" dirty="0">
                <a:effectLst/>
                <a:latin typeface="Calibri" panose="020F0502020204030204" pitchFamily="34" charset="0"/>
              </a:rPr>
              <a:t>Incomplete = the opening does not reach the nose </a:t>
            </a:r>
            <a:endParaRPr lang="en-US" sz="3600" dirty="0">
              <a:effectLst/>
            </a:endParaRPr>
          </a:p>
          <a:p>
            <a:pPr algn="ctr"/>
            <a:endParaRPr lang="en-US" sz="3600" dirty="0"/>
          </a:p>
        </p:txBody>
      </p:sp>
      <p:sp>
        <p:nvSpPr>
          <p:cNvPr id="5" name="Slide Number Placeholder 4">
            <a:extLst>
              <a:ext uri="{FF2B5EF4-FFF2-40B4-BE49-F238E27FC236}">
                <a16:creationId xmlns:a16="http://schemas.microsoft.com/office/drawing/2014/main" id="{A1285A9A-8D0A-4396-B956-1E031942872D}"/>
              </a:ext>
            </a:extLst>
          </p:cNvPr>
          <p:cNvSpPr>
            <a:spLocks noGrp="1"/>
          </p:cNvSpPr>
          <p:nvPr>
            <p:ph type="sldNum" sz="quarter" idx="12"/>
          </p:nvPr>
        </p:nvSpPr>
        <p:spPr/>
        <p:txBody>
          <a:bodyPr/>
          <a:lstStyle/>
          <a:p>
            <a:fld id="{4904E3FC-11C7-423E-9938-3F007D066D89}" type="slidenum">
              <a:rPr lang="en-US" smtClean="0"/>
              <a:t>3</a:t>
            </a:fld>
            <a:endParaRPr lang="en-US"/>
          </a:p>
        </p:txBody>
      </p:sp>
    </p:spTree>
    <p:extLst>
      <p:ext uri="{BB962C8B-B14F-4D97-AF65-F5344CB8AC3E}">
        <p14:creationId xmlns:p14="http://schemas.microsoft.com/office/powerpoint/2010/main" val="3032145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AB82-0C6E-4DDC-A39C-2112B3F3FB8F}"/>
              </a:ext>
            </a:extLst>
          </p:cNvPr>
          <p:cNvSpPr>
            <a:spLocks noGrp="1"/>
          </p:cNvSpPr>
          <p:nvPr>
            <p:ph type="title"/>
          </p:nvPr>
        </p:nvSpPr>
        <p:spPr/>
        <p:txBody>
          <a:bodyPr>
            <a:normAutofit fontScale="90000"/>
          </a:bodyPr>
          <a:lstStyle/>
          <a:p>
            <a:r>
              <a:rPr lang="en-US" dirty="0"/>
              <a:t>One-week after surgery </a:t>
            </a:r>
          </a:p>
        </p:txBody>
      </p:sp>
      <p:sp>
        <p:nvSpPr>
          <p:cNvPr id="5" name="Slide Number Placeholder 4">
            <a:extLst>
              <a:ext uri="{FF2B5EF4-FFF2-40B4-BE49-F238E27FC236}">
                <a16:creationId xmlns:a16="http://schemas.microsoft.com/office/drawing/2014/main" id="{34F5BE27-5BE6-4983-8B02-C2D2A1F9D5D4}"/>
              </a:ext>
            </a:extLst>
          </p:cNvPr>
          <p:cNvSpPr>
            <a:spLocks noGrp="1"/>
          </p:cNvSpPr>
          <p:nvPr>
            <p:ph type="sldNum" sz="quarter" idx="12"/>
          </p:nvPr>
        </p:nvSpPr>
        <p:spPr/>
        <p:txBody>
          <a:bodyPr/>
          <a:lstStyle/>
          <a:p>
            <a:fld id="{4904E3FC-11C7-423E-9938-3F007D066D89}" type="slidenum">
              <a:rPr lang="en-US" smtClean="0"/>
              <a:t>30</a:t>
            </a:fld>
            <a:endParaRPr lang="en-US"/>
          </a:p>
        </p:txBody>
      </p:sp>
      <p:pic>
        <p:nvPicPr>
          <p:cNvPr id="6" name="Content Placeholder 3" descr="IMG_7010.JPG">
            <a:extLst>
              <a:ext uri="{FF2B5EF4-FFF2-40B4-BE49-F238E27FC236}">
                <a16:creationId xmlns:a16="http://schemas.microsoft.com/office/drawing/2014/main" id="{F974A7C6-11FA-4B30-B462-663163DFA0F3}"/>
              </a:ext>
            </a:extLst>
          </p:cNvPr>
          <p:cNvPicPr>
            <a:picLocks noGrp="1" noChangeAspect="1"/>
          </p:cNvPicPr>
          <p:nvPr>
            <p:ph idx="1"/>
          </p:nvPr>
        </p:nvPicPr>
        <p:blipFill rotWithShape="1">
          <a:blip r:embed="rId2" cstate="print"/>
          <a:srcRect t="8766" b="8766"/>
          <a:stretch/>
        </p:blipFill>
        <p:spPr>
          <a:xfrm>
            <a:off x="2307100" y="1309667"/>
            <a:ext cx="7805095" cy="4466249"/>
          </a:xfrm>
        </p:spPr>
      </p:pic>
    </p:spTree>
    <p:extLst>
      <p:ext uri="{BB962C8B-B14F-4D97-AF65-F5344CB8AC3E}">
        <p14:creationId xmlns:p14="http://schemas.microsoft.com/office/powerpoint/2010/main" val="659503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76AA8-35FF-4CFC-9126-C1A4B2898769}"/>
              </a:ext>
            </a:extLst>
          </p:cNvPr>
          <p:cNvSpPr>
            <a:spLocks noGrp="1"/>
          </p:cNvSpPr>
          <p:nvPr>
            <p:ph type="title"/>
          </p:nvPr>
        </p:nvSpPr>
        <p:spPr>
          <a:xfrm>
            <a:off x="852138" y="271240"/>
            <a:ext cx="10515600" cy="781273"/>
          </a:xfrm>
        </p:spPr>
        <p:txBody>
          <a:bodyPr/>
          <a:lstStyle/>
          <a:p>
            <a:r>
              <a:rPr lang="en-US" dirty="0"/>
              <a:t>Cleft Palate</a:t>
            </a:r>
          </a:p>
        </p:txBody>
      </p:sp>
      <p:sp>
        <p:nvSpPr>
          <p:cNvPr id="3" name="Content Placeholder 2">
            <a:extLst>
              <a:ext uri="{FF2B5EF4-FFF2-40B4-BE49-F238E27FC236}">
                <a16:creationId xmlns:a16="http://schemas.microsoft.com/office/drawing/2014/main" id="{523768D3-C5AC-4BE3-B613-B9BFCA21C95C}"/>
              </a:ext>
            </a:extLst>
          </p:cNvPr>
          <p:cNvSpPr>
            <a:spLocks noGrp="1"/>
          </p:cNvSpPr>
          <p:nvPr>
            <p:ph idx="1"/>
          </p:nvPr>
        </p:nvSpPr>
        <p:spPr>
          <a:xfrm>
            <a:off x="466726" y="1676400"/>
            <a:ext cx="4833938" cy="3876674"/>
          </a:xfrm>
        </p:spPr>
        <p:txBody>
          <a:bodyPr>
            <a:normAutofit fontScale="92500" lnSpcReduction="10000"/>
          </a:bodyPr>
          <a:lstStyle/>
          <a:p>
            <a:pPr marL="0" indent="0">
              <a:buNone/>
            </a:pPr>
            <a:r>
              <a:rPr lang="en-US" dirty="0">
                <a:latin typeface="+mj-lt"/>
              </a:rPr>
              <a:t>Complete cleft palate involves the hard and soft palate. </a:t>
            </a:r>
          </a:p>
          <a:p>
            <a:pPr marL="0" indent="0">
              <a:buNone/>
            </a:pPr>
            <a:r>
              <a:rPr lang="en-US" dirty="0">
                <a:latin typeface="+mj-lt"/>
              </a:rPr>
              <a:t>Some cleft palates only involve the soft palate. </a:t>
            </a:r>
          </a:p>
          <a:p>
            <a:pPr marL="0" indent="0">
              <a:buNone/>
            </a:pPr>
            <a:r>
              <a:rPr lang="en-US" dirty="0"/>
              <a:t>The sutures will dissolve on their own.</a:t>
            </a:r>
            <a:endParaRPr lang="en-US" dirty="0">
              <a:latin typeface="+mj-lt"/>
            </a:endParaRPr>
          </a:p>
          <a:p>
            <a:endParaRPr lang="en-US" dirty="0">
              <a:latin typeface="+mj-lt"/>
            </a:endParaRPr>
          </a:p>
        </p:txBody>
      </p:sp>
      <p:sp>
        <p:nvSpPr>
          <p:cNvPr id="5" name="Slide Number Placeholder 4">
            <a:extLst>
              <a:ext uri="{FF2B5EF4-FFF2-40B4-BE49-F238E27FC236}">
                <a16:creationId xmlns:a16="http://schemas.microsoft.com/office/drawing/2014/main" id="{3DF3D014-D438-4857-AAC6-04DA2831DB61}"/>
              </a:ext>
            </a:extLst>
          </p:cNvPr>
          <p:cNvSpPr>
            <a:spLocks noGrp="1"/>
          </p:cNvSpPr>
          <p:nvPr>
            <p:ph type="sldNum" sz="quarter" idx="12"/>
          </p:nvPr>
        </p:nvSpPr>
        <p:spPr/>
        <p:txBody>
          <a:bodyPr/>
          <a:lstStyle/>
          <a:p>
            <a:fld id="{4904E3FC-11C7-423E-9938-3F007D066D89}" type="slidenum">
              <a:rPr lang="en-US" smtClean="0"/>
              <a:t>31</a:t>
            </a:fld>
            <a:endParaRPr lang="en-US"/>
          </a:p>
        </p:txBody>
      </p:sp>
      <p:pic>
        <p:nvPicPr>
          <p:cNvPr id="7" name="Picture 6">
            <a:extLst>
              <a:ext uri="{FF2B5EF4-FFF2-40B4-BE49-F238E27FC236}">
                <a16:creationId xmlns:a16="http://schemas.microsoft.com/office/drawing/2014/main" id="{91E444CB-9B51-4405-AF9B-F8B7F4E2E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662" y="1143051"/>
            <a:ext cx="6380678" cy="5129162"/>
          </a:xfrm>
          <a:prstGeom prst="rect">
            <a:avLst/>
          </a:prstGeom>
        </p:spPr>
      </p:pic>
    </p:spTree>
    <p:extLst>
      <p:ext uri="{BB962C8B-B14F-4D97-AF65-F5344CB8AC3E}">
        <p14:creationId xmlns:p14="http://schemas.microsoft.com/office/powerpoint/2010/main" val="1088563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6962D-34FE-415E-AD51-82AAE076EE9D}"/>
              </a:ext>
            </a:extLst>
          </p:cNvPr>
          <p:cNvSpPr>
            <a:spLocks noGrp="1"/>
          </p:cNvSpPr>
          <p:nvPr>
            <p:ph type="title"/>
          </p:nvPr>
        </p:nvSpPr>
        <p:spPr>
          <a:xfrm>
            <a:off x="852138" y="271240"/>
            <a:ext cx="10515600" cy="1352773"/>
          </a:xfrm>
        </p:spPr>
        <p:txBody>
          <a:bodyPr>
            <a:normAutofit/>
          </a:bodyPr>
          <a:lstStyle/>
          <a:p>
            <a:r>
              <a:rPr lang="en-US" dirty="0"/>
              <a:t> </a:t>
            </a:r>
            <a:r>
              <a:rPr lang="en-US" sz="3600" dirty="0"/>
              <a:t>Post-Operative Care:  First Things</a:t>
            </a:r>
          </a:p>
        </p:txBody>
      </p:sp>
      <p:sp>
        <p:nvSpPr>
          <p:cNvPr id="3" name="Content Placeholder 2">
            <a:extLst>
              <a:ext uri="{FF2B5EF4-FFF2-40B4-BE49-F238E27FC236}">
                <a16:creationId xmlns:a16="http://schemas.microsoft.com/office/drawing/2014/main" id="{3FB2328A-03AE-4F52-8175-34CDEEA19F1C}"/>
              </a:ext>
            </a:extLst>
          </p:cNvPr>
          <p:cNvSpPr>
            <a:spLocks noGrp="1"/>
          </p:cNvSpPr>
          <p:nvPr>
            <p:ph idx="1"/>
          </p:nvPr>
        </p:nvSpPr>
        <p:spPr>
          <a:xfrm>
            <a:off x="374492" y="1304544"/>
            <a:ext cx="11122564" cy="4986719"/>
          </a:xfrm>
        </p:spPr>
        <p:txBody>
          <a:bodyPr>
            <a:normAutofit fontScale="25000" lnSpcReduction="20000"/>
          </a:bodyPr>
          <a:lstStyle/>
          <a:p>
            <a:r>
              <a:rPr lang="en-US" sz="8000" dirty="0">
                <a:effectLst/>
                <a:latin typeface="Calibri" panose="020F0502020204030204" pitchFamily="34" charset="0"/>
              </a:rPr>
              <a:t>1. </a:t>
            </a:r>
            <a:r>
              <a:rPr lang="en-US" sz="8000" u="sng" dirty="0">
                <a:effectLst/>
                <a:latin typeface="Calibri" panose="020F0502020204030204" pitchFamily="34" charset="0"/>
              </a:rPr>
              <a:t>Position</a:t>
            </a:r>
            <a:r>
              <a:rPr lang="en-US" sz="8000" dirty="0">
                <a:effectLst/>
                <a:latin typeface="Calibri" panose="020F0502020204030204" pitchFamily="34" charset="0"/>
              </a:rPr>
              <a:t>: In bed on their side OR on their parent’s lap with the head up. </a:t>
            </a:r>
            <a:endParaRPr lang="en-US" sz="8000" dirty="0">
              <a:effectLst/>
            </a:endParaRPr>
          </a:p>
          <a:p>
            <a:r>
              <a:rPr lang="en-US" sz="8000" dirty="0">
                <a:effectLst/>
                <a:latin typeface="Calibri" panose="020F0502020204030204" pitchFamily="34" charset="0"/>
              </a:rPr>
              <a:t>	-Head up can decrease bleeding and swelling. </a:t>
            </a:r>
            <a:endParaRPr lang="en-US" sz="8000" dirty="0">
              <a:effectLst/>
            </a:endParaRPr>
          </a:p>
          <a:p>
            <a:r>
              <a:rPr lang="en-US" sz="8000" dirty="0">
                <a:effectLst/>
                <a:latin typeface="Calibri" panose="020F0502020204030204" pitchFamily="34" charset="0"/>
              </a:rPr>
              <a:t>	- Side position makes it easier to see bleeding and is better in case of vomiting. </a:t>
            </a:r>
            <a:endParaRPr lang="en-US" sz="8000" dirty="0">
              <a:effectLst/>
            </a:endParaRPr>
          </a:p>
          <a:p>
            <a:r>
              <a:rPr lang="en-US" sz="8000" dirty="0">
                <a:effectLst/>
                <a:latin typeface="Calibri" panose="020F0502020204030204" pitchFamily="34" charset="0"/>
              </a:rPr>
              <a:t>2. </a:t>
            </a:r>
            <a:r>
              <a:rPr lang="en-US" sz="8000" u="sng" dirty="0">
                <a:effectLst/>
                <a:latin typeface="Calibri" panose="020F0502020204030204" pitchFamily="34" charset="0"/>
              </a:rPr>
              <a:t>Clear liquids</a:t>
            </a:r>
            <a:r>
              <a:rPr lang="en-US" sz="8000" dirty="0">
                <a:effectLst/>
                <a:latin typeface="Calibri" panose="020F0502020204030204" pitchFamily="34" charset="0"/>
              </a:rPr>
              <a:t>: Help parents offer clear liquids or breast milk as soon as possible. </a:t>
            </a:r>
            <a:endParaRPr lang="en-US" sz="8000" dirty="0">
              <a:effectLst/>
            </a:endParaRPr>
          </a:p>
          <a:p>
            <a:r>
              <a:rPr lang="en-US" sz="8000" dirty="0">
                <a:effectLst/>
                <a:latin typeface="Calibri" panose="020F0502020204030204" pitchFamily="34" charset="0"/>
              </a:rPr>
              <a:t>	- Helps with pain control- being hungry makes everything worse! </a:t>
            </a:r>
            <a:endParaRPr lang="en-US" sz="8000" dirty="0">
              <a:effectLst/>
            </a:endParaRPr>
          </a:p>
          <a:p>
            <a:r>
              <a:rPr lang="en-US" sz="8000" dirty="0">
                <a:effectLst/>
                <a:latin typeface="Calibri" panose="020F0502020204030204" pitchFamily="34" charset="0"/>
              </a:rPr>
              <a:t>	- Hydration is important! </a:t>
            </a:r>
            <a:endParaRPr lang="en-US" sz="8000" dirty="0">
              <a:effectLst/>
            </a:endParaRPr>
          </a:p>
          <a:p>
            <a:r>
              <a:rPr lang="en-US" sz="8000" dirty="0">
                <a:effectLst/>
                <a:latin typeface="Calibri" panose="020F0502020204030204" pitchFamily="34" charset="0"/>
              </a:rPr>
              <a:t>3. </a:t>
            </a:r>
            <a:r>
              <a:rPr lang="en-US" sz="8000" u="sng" dirty="0">
                <a:effectLst/>
                <a:latin typeface="Calibri" panose="020F0502020204030204" pitchFamily="34" charset="0"/>
              </a:rPr>
              <a:t>Remind families what to call you for: </a:t>
            </a:r>
            <a:endParaRPr lang="en-US" sz="8000" u="sng" dirty="0">
              <a:effectLst/>
            </a:endParaRPr>
          </a:p>
          <a:p>
            <a:pPr marL="457200" lvl="1" indent="0">
              <a:buNone/>
            </a:pPr>
            <a:r>
              <a:rPr lang="en-US" sz="8000" dirty="0">
                <a:latin typeface="Calibri" panose="020F0502020204030204" pitchFamily="34" charset="0"/>
              </a:rPr>
              <a:t>	-</a:t>
            </a:r>
            <a:r>
              <a:rPr lang="en-US" sz="8000" dirty="0">
                <a:effectLst/>
                <a:latin typeface="Calibri" panose="020F0502020204030204" pitchFamily="34" charset="0"/>
              </a:rPr>
              <a:t>  Lots of blood: a small amount of blood coming from the nose or mouth is okay.  </a:t>
            </a:r>
          </a:p>
          <a:p>
            <a:pPr marL="457200" lvl="1" indent="0">
              <a:buNone/>
            </a:pPr>
            <a:r>
              <a:rPr lang="en-US" sz="8000" dirty="0">
                <a:effectLst/>
                <a:latin typeface="Calibri" panose="020F0502020204030204" pitchFamily="34" charset="0"/>
              </a:rPr>
              <a:t>	    Call a nurse if there is more</a:t>
            </a:r>
            <a:endParaRPr lang="en-US" sz="8000" dirty="0"/>
          </a:p>
          <a:p>
            <a:pPr marL="457200" lvl="1" indent="0">
              <a:buNone/>
            </a:pPr>
            <a:r>
              <a:rPr lang="en-US" sz="8000" dirty="0">
                <a:effectLst/>
                <a:latin typeface="Calibri" panose="020F0502020204030204" pitchFamily="34" charset="0"/>
              </a:rPr>
              <a:t>	- Vomiting: let the nurse know</a:t>
            </a:r>
          </a:p>
          <a:p>
            <a:pPr indent="-228600">
              <a:lnSpc>
                <a:spcPct val="120000"/>
              </a:lnSpc>
            </a:pPr>
            <a:r>
              <a:rPr lang="en-US" sz="8000" dirty="0">
                <a:effectLst/>
                <a:latin typeface="Calibri" panose="020F0502020204030204" pitchFamily="34" charset="0"/>
              </a:rPr>
              <a:t>4. </a:t>
            </a:r>
            <a:r>
              <a:rPr lang="en-US" sz="8000" u="sng" dirty="0">
                <a:effectLst/>
                <a:latin typeface="Calibri" panose="020F0502020204030204" pitchFamily="34" charset="0"/>
              </a:rPr>
              <a:t>IV running </a:t>
            </a:r>
            <a:r>
              <a:rPr lang="en-US" sz="8000" dirty="0">
                <a:effectLst/>
                <a:latin typeface="Calibri" panose="020F0502020204030204" pitchFamily="34" charset="0"/>
              </a:rPr>
              <a:t>if ordered.</a:t>
            </a:r>
            <a:br>
              <a:rPr lang="en-US" sz="8000" dirty="0">
                <a:effectLst/>
                <a:latin typeface="Calibri" panose="020F0502020204030204" pitchFamily="34" charset="0"/>
              </a:rPr>
            </a:br>
            <a:r>
              <a:rPr lang="en-US" sz="8000" dirty="0">
                <a:effectLst/>
                <a:latin typeface="Calibri" panose="020F0502020204030204" pitchFamily="34" charset="0"/>
              </a:rPr>
              <a:t>5. </a:t>
            </a:r>
            <a:r>
              <a:rPr lang="en-US" sz="8000" u="sng" dirty="0">
                <a:effectLst/>
                <a:latin typeface="Calibri" panose="020F0502020204030204" pitchFamily="34" charset="0"/>
              </a:rPr>
              <a:t>Pain control: </a:t>
            </a:r>
            <a:r>
              <a:rPr lang="en-US" sz="8000" dirty="0">
                <a:effectLst/>
                <a:latin typeface="Calibri" panose="020F0502020204030204" pitchFamily="34" charset="0"/>
              </a:rPr>
              <a:t>Reassure parents that some pain is normal </a:t>
            </a:r>
          </a:p>
          <a:p>
            <a:r>
              <a:rPr lang="en-US" sz="8000" dirty="0">
                <a:latin typeface="Calibri" panose="020F0502020204030204" pitchFamily="34" charset="0"/>
              </a:rPr>
              <a:t>	</a:t>
            </a:r>
            <a:r>
              <a:rPr lang="en-US" sz="8000" dirty="0">
                <a:effectLst/>
                <a:latin typeface="Calibri" panose="020F0502020204030204" pitchFamily="34" charset="0"/>
              </a:rPr>
              <a:t>- All kids get pain meds for the first 24 hours </a:t>
            </a:r>
            <a:endParaRPr lang="en-US" sz="8000" dirty="0">
              <a:effectLst/>
            </a:endParaRPr>
          </a:p>
          <a:p>
            <a:r>
              <a:rPr lang="en-US" sz="8000" dirty="0">
                <a:effectLst/>
                <a:latin typeface="Calibri" panose="020F0502020204030204" pitchFamily="34" charset="0"/>
              </a:rPr>
              <a:t>	- Positioning, soothing, distraction like massage or singing, feeding as ordered are all helpful. </a:t>
            </a:r>
            <a:endParaRPr lang="en-US" sz="8000" dirty="0">
              <a:effectLst/>
            </a:endParaRPr>
          </a:p>
          <a:p>
            <a:pPr marL="1200150" lvl="1" indent="-742950">
              <a:buFont typeface="+mj-lt"/>
              <a:buAutoNum type="arabicPeriod"/>
            </a:pPr>
            <a:endParaRPr lang="en-US" dirty="0"/>
          </a:p>
        </p:txBody>
      </p:sp>
      <p:sp>
        <p:nvSpPr>
          <p:cNvPr id="4" name="Date Placeholder 3">
            <a:extLst>
              <a:ext uri="{FF2B5EF4-FFF2-40B4-BE49-F238E27FC236}">
                <a16:creationId xmlns:a16="http://schemas.microsoft.com/office/drawing/2014/main" id="{A111A34D-CC63-4A62-A729-DD0C8CA54D48}"/>
              </a:ext>
            </a:extLst>
          </p:cNvPr>
          <p:cNvSpPr>
            <a:spLocks noGrp="1"/>
          </p:cNvSpPr>
          <p:nvPr>
            <p:ph type="dt" sz="half" idx="10"/>
          </p:nvPr>
        </p:nvSpPr>
        <p:spPr/>
        <p:txBody>
          <a:bodyPr/>
          <a:lstStyle/>
          <a:p>
            <a:r>
              <a:rPr lang="en-US"/>
              <a:t>2020-Sept</a:t>
            </a:r>
          </a:p>
        </p:txBody>
      </p:sp>
      <p:sp>
        <p:nvSpPr>
          <p:cNvPr id="5" name="Slide Number Placeholder 4">
            <a:extLst>
              <a:ext uri="{FF2B5EF4-FFF2-40B4-BE49-F238E27FC236}">
                <a16:creationId xmlns:a16="http://schemas.microsoft.com/office/drawing/2014/main" id="{BDEC0DD1-1CD2-4F62-B78D-21A3B895F934}"/>
              </a:ext>
            </a:extLst>
          </p:cNvPr>
          <p:cNvSpPr>
            <a:spLocks noGrp="1"/>
          </p:cNvSpPr>
          <p:nvPr>
            <p:ph type="sldNum" sz="quarter" idx="12"/>
          </p:nvPr>
        </p:nvSpPr>
        <p:spPr/>
        <p:txBody>
          <a:bodyPr/>
          <a:lstStyle/>
          <a:p>
            <a:fld id="{4904E3FC-11C7-423E-9938-3F007D066D89}" type="slidenum">
              <a:rPr lang="en-US" smtClean="0"/>
              <a:t>32</a:t>
            </a:fld>
            <a:endParaRPr lang="en-US"/>
          </a:p>
        </p:txBody>
      </p:sp>
    </p:spTree>
    <p:extLst>
      <p:ext uri="{BB962C8B-B14F-4D97-AF65-F5344CB8AC3E}">
        <p14:creationId xmlns:p14="http://schemas.microsoft.com/office/powerpoint/2010/main" val="886504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59ABF5-5898-46E7-AFC8-208A7A3DFE01}"/>
              </a:ext>
            </a:extLst>
          </p:cNvPr>
          <p:cNvSpPr>
            <a:spLocks noGrp="1"/>
          </p:cNvSpPr>
          <p:nvPr>
            <p:ph type="dt" sz="half" idx="10"/>
          </p:nvPr>
        </p:nvSpPr>
        <p:spPr/>
        <p:txBody>
          <a:bodyPr/>
          <a:lstStyle/>
          <a:p>
            <a:r>
              <a:rPr lang="en-US" dirty="0"/>
              <a:t>2020-Set</a:t>
            </a:r>
          </a:p>
        </p:txBody>
      </p:sp>
      <p:sp>
        <p:nvSpPr>
          <p:cNvPr id="5" name="Slide Number Placeholder 4">
            <a:extLst>
              <a:ext uri="{FF2B5EF4-FFF2-40B4-BE49-F238E27FC236}">
                <a16:creationId xmlns:a16="http://schemas.microsoft.com/office/drawing/2014/main" id="{624ACF77-D32B-4D6B-855B-A0EC091DBA6E}"/>
              </a:ext>
            </a:extLst>
          </p:cNvPr>
          <p:cNvSpPr>
            <a:spLocks noGrp="1"/>
          </p:cNvSpPr>
          <p:nvPr>
            <p:ph type="sldNum" sz="quarter" idx="12"/>
          </p:nvPr>
        </p:nvSpPr>
        <p:spPr/>
        <p:txBody>
          <a:bodyPr/>
          <a:lstStyle/>
          <a:p>
            <a:fld id="{4904E3FC-11C7-423E-9938-3F007D066D89}" type="slidenum">
              <a:rPr lang="en-US" smtClean="0"/>
              <a:t>33</a:t>
            </a:fld>
            <a:endParaRPr lang="en-US"/>
          </a:p>
        </p:txBody>
      </p:sp>
      <p:sp>
        <p:nvSpPr>
          <p:cNvPr id="6" name="Title 1">
            <a:extLst>
              <a:ext uri="{FF2B5EF4-FFF2-40B4-BE49-F238E27FC236}">
                <a16:creationId xmlns:a16="http://schemas.microsoft.com/office/drawing/2014/main" id="{CB861A5A-9803-488E-B422-D2588BA67422}"/>
              </a:ext>
            </a:extLst>
          </p:cNvPr>
          <p:cNvSpPr txBox="1">
            <a:spLocks/>
          </p:cNvSpPr>
          <p:nvPr/>
        </p:nvSpPr>
        <p:spPr>
          <a:xfrm>
            <a:off x="3400425" y="471788"/>
            <a:ext cx="6019800" cy="4932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822570"/>
                </a:solidFill>
                <a:latin typeface="Oswald" panose="02000503000000000000" pitchFamily="2" charset="0"/>
                <a:ea typeface="+mj-ea"/>
                <a:cs typeface="+mj-cs"/>
              </a:defRPr>
            </a:lvl1pPr>
          </a:lstStyle>
          <a:p>
            <a:r>
              <a:rPr lang="en-US" sz="3600" dirty="0"/>
              <a:t>Positioning</a:t>
            </a:r>
          </a:p>
        </p:txBody>
      </p:sp>
      <p:pic>
        <p:nvPicPr>
          <p:cNvPr id="7" name="Picture 6">
            <a:extLst>
              <a:ext uri="{FF2B5EF4-FFF2-40B4-BE49-F238E27FC236}">
                <a16:creationId xmlns:a16="http://schemas.microsoft.com/office/drawing/2014/main" id="{9757562C-71BB-480E-8C45-F37D6CF22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088" y="333676"/>
            <a:ext cx="2743200" cy="2844388"/>
          </a:xfrm>
          <a:prstGeom prst="rect">
            <a:avLst/>
          </a:prstGeom>
        </p:spPr>
      </p:pic>
      <p:pic>
        <p:nvPicPr>
          <p:cNvPr id="8" name="Picture 7">
            <a:extLst>
              <a:ext uri="{FF2B5EF4-FFF2-40B4-BE49-F238E27FC236}">
                <a16:creationId xmlns:a16="http://schemas.microsoft.com/office/drawing/2014/main" id="{45CE908B-326C-4F07-A3FD-AE2B34A41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117" y="179960"/>
            <a:ext cx="2286000" cy="3048000"/>
          </a:xfrm>
          <a:prstGeom prst="rect">
            <a:avLst/>
          </a:prstGeom>
        </p:spPr>
      </p:pic>
      <p:pic>
        <p:nvPicPr>
          <p:cNvPr id="10" name="Picture 9">
            <a:extLst>
              <a:ext uri="{FF2B5EF4-FFF2-40B4-BE49-F238E27FC236}">
                <a16:creationId xmlns:a16="http://schemas.microsoft.com/office/drawing/2014/main" id="{E4A9BE50-EA49-4396-B3E5-F338026A2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4870" y="3532705"/>
            <a:ext cx="3900335" cy="2599869"/>
          </a:xfrm>
          <a:prstGeom prst="rect">
            <a:avLst/>
          </a:prstGeom>
        </p:spPr>
      </p:pic>
      <p:pic>
        <p:nvPicPr>
          <p:cNvPr id="11" name="Picture 10">
            <a:extLst>
              <a:ext uri="{FF2B5EF4-FFF2-40B4-BE49-F238E27FC236}">
                <a16:creationId xmlns:a16="http://schemas.microsoft.com/office/drawing/2014/main" id="{6330AD90-EAD5-40DC-B284-C5154CDD20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81" b="11371"/>
          <a:stretch/>
        </p:blipFill>
        <p:spPr>
          <a:xfrm>
            <a:off x="4457700" y="1465513"/>
            <a:ext cx="3048491" cy="3673225"/>
          </a:xfrm>
          <a:prstGeom prst="rect">
            <a:avLst/>
          </a:prstGeom>
        </p:spPr>
      </p:pic>
      <p:pic>
        <p:nvPicPr>
          <p:cNvPr id="2" name="Picture 1" descr="A child sleeping in a hospital bed&#10;&#10;Description automatically generated">
            <a:extLst>
              <a:ext uri="{FF2B5EF4-FFF2-40B4-BE49-F238E27FC236}">
                <a16:creationId xmlns:a16="http://schemas.microsoft.com/office/drawing/2014/main" id="{71EF6E5C-D56C-D14A-927F-1C6A8C319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830" y="3442601"/>
            <a:ext cx="3251164" cy="2844388"/>
          </a:xfrm>
          <a:prstGeom prst="rect">
            <a:avLst/>
          </a:prstGeom>
        </p:spPr>
      </p:pic>
    </p:spTree>
    <p:extLst>
      <p:ext uri="{BB962C8B-B14F-4D97-AF65-F5344CB8AC3E}">
        <p14:creationId xmlns:p14="http://schemas.microsoft.com/office/powerpoint/2010/main" val="160417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2F36-AA86-4737-8E4B-EA1EA26A7391}"/>
              </a:ext>
            </a:extLst>
          </p:cNvPr>
          <p:cNvSpPr>
            <a:spLocks noGrp="1"/>
          </p:cNvSpPr>
          <p:nvPr>
            <p:ph type="title"/>
          </p:nvPr>
        </p:nvSpPr>
        <p:spPr/>
        <p:txBody>
          <a:bodyPr>
            <a:normAutofit fontScale="90000"/>
          </a:bodyPr>
          <a:lstStyle/>
          <a:p>
            <a:r>
              <a:rPr lang="en-US" dirty="0"/>
              <a:t>Orders for Ward Nurses</a:t>
            </a:r>
          </a:p>
        </p:txBody>
      </p:sp>
      <p:sp>
        <p:nvSpPr>
          <p:cNvPr id="3" name="Content Placeholder 2">
            <a:extLst>
              <a:ext uri="{FF2B5EF4-FFF2-40B4-BE49-F238E27FC236}">
                <a16:creationId xmlns:a16="http://schemas.microsoft.com/office/drawing/2014/main" id="{4C9B983B-82C4-4F65-BA29-6C0A4B41C540}"/>
              </a:ext>
            </a:extLst>
          </p:cNvPr>
          <p:cNvSpPr>
            <a:spLocks noGrp="1"/>
          </p:cNvSpPr>
          <p:nvPr>
            <p:ph idx="1"/>
          </p:nvPr>
        </p:nvSpPr>
        <p:spPr>
          <a:xfrm>
            <a:off x="385763" y="1257351"/>
            <a:ext cx="5543549" cy="4919612"/>
          </a:xfrm>
        </p:spPr>
        <p:txBody>
          <a:bodyPr>
            <a:normAutofit fontScale="92500" lnSpcReduction="20000"/>
          </a:bodyPr>
          <a:lstStyle/>
          <a:p>
            <a:pPr marL="0" indent="0">
              <a:buNone/>
            </a:pPr>
            <a:r>
              <a:rPr lang="en-US" dirty="0"/>
              <a:t>Patients will return  to the  ward with an order sheet regarding the following:</a:t>
            </a:r>
          </a:p>
          <a:p>
            <a:endParaRPr lang="en-US" dirty="0"/>
          </a:p>
          <a:p>
            <a:pPr marL="971550" lvl="1" indent="-514350">
              <a:buFont typeface="+mj-lt"/>
              <a:buAutoNum type="arabicPeriod"/>
            </a:pPr>
            <a:r>
              <a:rPr lang="en-US" dirty="0"/>
              <a:t>Wound care</a:t>
            </a:r>
          </a:p>
          <a:p>
            <a:pPr marL="971550" lvl="1" indent="-514350">
              <a:buFont typeface="+mj-lt"/>
              <a:buAutoNum type="arabicPeriod"/>
            </a:pPr>
            <a:r>
              <a:rPr lang="en-US" dirty="0"/>
              <a:t>IV fluids</a:t>
            </a:r>
          </a:p>
          <a:p>
            <a:pPr marL="971550" lvl="1" indent="-514350">
              <a:buFont typeface="+mj-lt"/>
              <a:buAutoNum type="arabicPeriod"/>
            </a:pPr>
            <a:r>
              <a:rPr lang="en-US" dirty="0"/>
              <a:t>Diet</a:t>
            </a:r>
          </a:p>
          <a:p>
            <a:pPr marL="971550" lvl="1" indent="-514350">
              <a:buFont typeface="+mj-lt"/>
              <a:buAutoNum type="arabicPeriod"/>
            </a:pPr>
            <a:r>
              <a:rPr lang="en-US" dirty="0"/>
              <a:t>Pain medications</a:t>
            </a:r>
          </a:p>
          <a:p>
            <a:pPr marL="971550" lvl="1" indent="-514350">
              <a:buFont typeface="+mj-lt"/>
              <a:buAutoNum type="arabicPeriod"/>
            </a:pPr>
            <a:r>
              <a:rPr lang="en-US" dirty="0"/>
              <a:t>Vital signs</a:t>
            </a:r>
          </a:p>
          <a:p>
            <a:pPr marL="971550" lvl="1" indent="-514350">
              <a:buFont typeface="+mj-lt"/>
              <a:buAutoNum type="arabicPeriod"/>
            </a:pPr>
            <a:r>
              <a:rPr lang="en-US" dirty="0"/>
              <a:t>Emergency care</a:t>
            </a:r>
          </a:p>
        </p:txBody>
      </p:sp>
      <p:sp>
        <p:nvSpPr>
          <p:cNvPr id="5" name="Slide Number Placeholder 4">
            <a:extLst>
              <a:ext uri="{FF2B5EF4-FFF2-40B4-BE49-F238E27FC236}">
                <a16:creationId xmlns:a16="http://schemas.microsoft.com/office/drawing/2014/main" id="{9B7CC905-0FBF-4DF8-9EDB-6E135E9504AF}"/>
              </a:ext>
            </a:extLst>
          </p:cNvPr>
          <p:cNvSpPr>
            <a:spLocks noGrp="1"/>
          </p:cNvSpPr>
          <p:nvPr>
            <p:ph type="sldNum" sz="quarter" idx="12"/>
          </p:nvPr>
        </p:nvSpPr>
        <p:spPr/>
        <p:txBody>
          <a:bodyPr/>
          <a:lstStyle/>
          <a:p>
            <a:fld id="{4904E3FC-11C7-423E-9938-3F007D066D89}" type="slidenum">
              <a:rPr lang="en-US" smtClean="0"/>
              <a:t>34</a:t>
            </a:fld>
            <a:endParaRPr lang="en-US"/>
          </a:p>
        </p:txBody>
      </p:sp>
      <p:pic>
        <p:nvPicPr>
          <p:cNvPr id="9" name="Picture 8">
            <a:extLst>
              <a:ext uri="{FF2B5EF4-FFF2-40B4-BE49-F238E27FC236}">
                <a16:creationId xmlns:a16="http://schemas.microsoft.com/office/drawing/2014/main" id="{2F12E8A0-BEAF-4CF5-8930-03D21C375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7513" y="1181099"/>
            <a:ext cx="4867275" cy="5041105"/>
          </a:xfrm>
          <a:prstGeom prst="rect">
            <a:avLst/>
          </a:prstGeom>
          <a:ln w="38100">
            <a:solidFill>
              <a:schemeClr val="tx2">
                <a:lumMod val="25000"/>
              </a:schemeClr>
            </a:solidFill>
          </a:ln>
        </p:spPr>
      </p:pic>
      <p:sp>
        <p:nvSpPr>
          <p:cNvPr id="11" name="TextBox 10">
            <a:extLst>
              <a:ext uri="{FF2B5EF4-FFF2-40B4-BE49-F238E27FC236}">
                <a16:creationId xmlns:a16="http://schemas.microsoft.com/office/drawing/2014/main" id="{BCBCC510-70E8-43EF-A9B9-8B6BA923B324}"/>
              </a:ext>
            </a:extLst>
          </p:cNvPr>
          <p:cNvSpPr txBox="1"/>
          <p:nvPr/>
        </p:nvSpPr>
        <p:spPr>
          <a:xfrm>
            <a:off x="6700839" y="5857875"/>
            <a:ext cx="4933949" cy="415498"/>
          </a:xfrm>
          <a:prstGeom prst="rect">
            <a:avLst/>
          </a:prstGeom>
          <a:solidFill>
            <a:schemeClr val="tx1">
              <a:alpha val="20000"/>
            </a:schemeClr>
          </a:solidFill>
        </p:spPr>
        <p:txBody>
          <a:bodyPr wrap="square" rtlCol="0">
            <a:spAutoFit/>
          </a:bodyPr>
          <a:lstStyle/>
          <a:p>
            <a:pPr algn="ctr"/>
            <a:r>
              <a:rPr lang="en-US" sz="2100" b="1" dirty="0">
                <a:solidFill>
                  <a:schemeClr val="bg1"/>
                </a:solidFill>
              </a:rPr>
              <a:t>Nurse reading and recording orders</a:t>
            </a:r>
          </a:p>
        </p:txBody>
      </p:sp>
    </p:spTree>
    <p:extLst>
      <p:ext uri="{BB962C8B-B14F-4D97-AF65-F5344CB8AC3E}">
        <p14:creationId xmlns:p14="http://schemas.microsoft.com/office/powerpoint/2010/main" val="3646336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D417F-78D8-45BB-9B61-EC7489B27670}"/>
              </a:ext>
            </a:extLst>
          </p:cNvPr>
          <p:cNvSpPr>
            <a:spLocks noGrp="1"/>
          </p:cNvSpPr>
          <p:nvPr>
            <p:ph type="title"/>
          </p:nvPr>
        </p:nvSpPr>
        <p:spPr/>
        <p:txBody>
          <a:bodyPr>
            <a:normAutofit fontScale="90000"/>
          </a:bodyPr>
          <a:lstStyle/>
          <a:p>
            <a:r>
              <a:rPr lang="en-US" dirty="0"/>
              <a:t>Wound Care</a:t>
            </a:r>
          </a:p>
        </p:txBody>
      </p:sp>
      <p:sp>
        <p:nvSpPr>
          <p:cNvPr id="3" name="Content Placeholder 2">
            <a:extLst>
              <a:ext uri="{FF2B5EF4-FFF2-40B4-BE49-F238E27FC236}">
                <a16:creationId xmlns:a16="http://schemas.microsoft.com/office/drawing/2014/main" id="{C188C909-D162-4924-AEEC-D4E1011B68C7}"/>
              </a:ext>
            </a:extLst>
          </p:cNvPr>
          <p:cNvSpPr>
            <a:spLocks noGrp="1"/>
          </p:cNvSpPr>
          <p:nvPr>
            <p:ph idx="1"/>
          </p:nvPr>
        </p:nvSpPr>
        <p:spPr>
          <a:xfrm>
            <a:off x="433774" y="1383957"/>
            <a:ext cx="5629275" cy="5345789"/>
          </a:xfrm>
        </p:spPr>
        <p:txBody>
          <a:bodyPr>
            <a:normAutofit/>
          </a:bodyPr>
          <a:lstStyle/>
          <a:p>
            <a:r>
              <a:rPr lang="en-US" sz="2400" dirty="0">
                <a:effectLst/>
                <a:latin typeface="Calibri" panose="020F0502020204030204" pitchFamily="34" charset="0"/>
              </a:rPr>
              <a:t>All patients should keep their hands away from their faces. </a:t>
            </a:r>
            <a:endParaRPr lang="en-US" sz="2400" dirty="0">
              <a:effectLst/>
            </a:endParaRPr>
          </a:p>
          <a:p>
            <a:r>
              <a:rPr lang="en-US" sz="2400" dirty="0">
                <a:effectLst/>
                <a:latin typeface="Calibri" panose="020F0502020204030204" pitchFamily="34" charset="0"/>
              </a:rPr>
              <a:t>Children under 5 should use arm restraints (“No-Nos”) which should be removed 4 times a day for bathing and comfort.</a:t>
            </a:r>
            <a:endParaRPr lang="en-US" sz="2400" dirty="0">
              <a:effectLst/>
            </a:endParaRPr>
          </a:p>
          <a:p>
            <a:pPr marL="0" indent="0">
              <a:lnSpc>
                <a:spcPct val="120000"/>
              </a:lnSpc>
              <a:buNone/>
            </a:pPr>
            <a:endParaRPr lang="en-US" dirty="0">
              <a:latin typeface="+mj-lt"/>
            </a:endParaRPr>
          </a:p>
          <a:p>
            <a:pPr>
              <a:lnSpc>
                <a:spcPct val="120000"/>
              </a:lnSpc>
            </a:pPr>
            <a:endParaRPr lang="en-US" dirty="0">
              <a:latin typeface="+mj-lt"/>
            </a:endParaRPr>
          </a:p>
          <a:p>
            <a:pPr>
              <a:lnSpc>
                <a:spcPct val="120000"/>
              </a:lnSpc>
            </a:pPr>
            <a:endParaRPr lang="en-US" dirty="0">
              <a:latin typeface="+mj-lt"/>
            </a:endParaRPr>
          </a:p>
        </p:txBody>
      </p:sp>
      <p:sp>
        <p:nvSpPr>
          <p:cNvPr id="5" name="Slide Number Placeholder 4">
            <a:extLst>
              <a:ext uri="{FF2B5EF4-FFF2-40B4-BE49-F238E27FC236}">
                <a16:creationId xmlns:a16="http://schemas.microsoft.com/office/drawing/2014/main" id="{8E73A97D-7AB4-4044-8DF2-D43EA801FE3C}"/>
              </a:ext>
            </a:extLst>
          </p:cNvPr>
          <p:cNvSpPr>
            <a:spLocks noGrp="1"/>
          </p:cNvSpPr>
          <p:nvPr>
            <p:ph type="sldNum" sz="quarter" idx="12"/>
          </p:nvPr>
        </p:nvSpPr>
        <p:spPr>
          <a:xfrm>
            <a:off x="9339241" y="6513006"/>
            <a:ext cx="2743200" cy="315911"/>
          </a:xfrm>
        </p:spPr>
        <p:txBody>
          <a:bodyPr/>
          <a:lstStyle/>
          <a:p>
            <a:fld id="{4904E3FC-11C7-423E-9938-3F007D066D89}" type="slidenum">
              <a:rPr lang="en-US" smtClean="0"/>
              <a:t>35</a:t>
            </a:fld>
            <a:endParaRPr lang="en-US"/>
          </a:p>
        </p:txBody>
      </p:sp>
      <p:pic>
        <p:nvPicPr>
          <p:cNvPr id="4" name="Picture 3">
            <a:extLst>
              <a:ext uri="{FF2B5EF4-FFF2-40B4-BE49-F238E27FC236}">
                <a16:creationId xmlns:a16="http://schemas.microsoft.com/office/drawing/2014/main" id="{E338E6FB-B527-0921-985D-B799E7447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8173" y="3578827"/>
            <a:ext cx="3800475" cy="2934179"/>
          </a:xfrm>
          <a:prstGeom prst="rect">
            <a:avLst/>
          </a:prstGeom>
        </p:spPr>
      </p:pic>
      <p:sp>
        <p:nvSpPr>
          <p:cNvPr id="7" name="TextBox 6">
            <a:extLst>
              <a:ext uri="{FF2B5EF4-FFF2-40B4-BE49-F238E27FC236}">
                <a16:creationId xmlns:a16="http://schemas.microsoft.com/office/drawing/2014/main" id="{E0B459CD-EAB8-D311-7B83-2E861DA97CB3}"/>
              </a:ext>
            </a:extLst>
          </p:cNvPr>
          <p:cNvSpPr txBox="1"/>
          <p:nvPr/>
        </p:nvSpPr>
        <p:spPr>
          <a:xfrm>
            <a:off x="6128954" y="1383957"/>
            <a:ext cx="5486398" cy="4801314"/>
          </a:xfrm>
          <a:prstGeom prst="rect">
            <a:avLst/>
          </a:prstGeom>
          <a:noFill/>
        </p:spPr>
        <p:txBody>
          <a:bodyPr wrap="square" rtlCol="0">
            <a:spAutoFit/>
          </a:bodyPr>
          <a:lstStyle/>
          <a:p>
            <a:r>
              <a:rPr lang="en-US" sz="2400" u="sng" dirty="0">
                <a:effectLst/>
                <a:latin typeface="Calibri" panose="020F0502020204030204" pitchFamily="34" charset="0"/>
              </a:rPr>
              <a:t>Cleft lip repairs </a:t>
            </a:r>
            <a:r>
              <a:rPr lang="en-US" sz="2400" dirty="0">
                <a:effectLst/>
                <a:latin typeface="Calibri" panose="020F0502020204030204" pitchFamily="34" charset="0"/>
              </a:rPr>
              <a:t>should be kept clean and dry. If dirty the wound can be washed with a soft cloth and mild soap twice a day. </a:t>
            </a:r>
          </a:p>
          <a:p>
            <a:endParaRPr lang="en-US" sz="2400" dirty="0">
              <a:effectLst/>
            </a:endParaRPr>
          </a:p>
          <a:p>
            <a:r>
              <a:rPr lang="en-US" sz="2400" dirty="0">
                <a:effectLst/>
                <a:latin typeface="Calibri" panose="020F0502020204030204" pitchFamily="34" charset="0"/>
              </a:rPr>
              <a:t>It is important that patients </a:t>
            </a:r>
            <a:r>
              <a:rPr lang="en-US" sz="2400" u="sng" dirty="0">
                <a:effectLst/>
                <a:latin typeface="Calibri" panose="020F0502020204030204" pitchFamily="34" charset="0"/>
              </a:rPr>
              <a:t>with cleft palate repairs</a:t>
            </a:r>
            <a:r>
              <a:rPr lang="en-US" sz="2400" dirty="0">
                <a:effectLst/>
                <a:latin typeface="Calibri" panose="020F0502020204030204" pitchFamily="34" charset="0"/>
              </a:rPr>
              <a:t> drink water after drinking or eating anything to keep their palate clean. </a:t>
            </a:r>
          </a:p>
          <a:p>
            <a:pPr lvl="1"/>
            <a:endParaRPr lang="en-US" sz="2400" dirty="0">
              <a:effectLst/>
              <a:latin typeface="Calibri" panose="020F0502020204030204" pitchFamily="34" charset="0"/>
            </a:endParaRPr>
          </a:p>
          <a:p>
            <a:pPr lvl="1"/>
            <a:r>
              <a:rPr lang="en-US" sz="2400" i="1" dirty="0">
                <a:effectLst/>
                <a:latin typeface="Calibri" panose="020F0502020204030204" pitchFamily="34" charset="0"/>
              </a:rPr>
              <a:t>The purpose of the tongue stitch taped to the cheek is to hold the tongue in place in case of an emergency. It will be removed the morning after surgery. </a:t>
            </a:r>
            <a:endParaRPr lang="en-US" sz="2400" i="1" dirty="0">
              <a:effectLst/>
            </a:endParaRPr>
          </a:p>
          <a:p>
            <a:endParaRPr lang="en-US" dirty="0"/>
          </a:p>
        </p:txBody>
      </p:sp>
    </p:spTree>
    <p:extLst>
      <p:ext uri="{BB962C8B-B14F-4D97-AF65-F5344CB8AC3E}">
        <p14:creationId xmlns:p14="http://schemas.microsoft.com/office/powerpoint/2010/main" val="843897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7D51-6860-40CE-87C3-5CF716B5FFAF}"/>
              </a:ext>
            </a:extLst>
          </p:cNvPr>
          <p:cNvSpPr>
            <a:spLocks noGrp="1"/>
          </p:cNvSpPr>
          <p:nvPr>
            <p:ph type="title"/>
          </p:nvPr>
        </p:nvSpPr>
        <p:spPr/>
        <p:txBody>
          <a:bodyPr>
            <a:normAutofit fontScale="90000"/>
          </a:bodyPr>
          <a:lstStyle/>
          <a:p>
            <a:r>
              <a:rPr lang="en-US" dirty="0"/>
              <a:t>IV Fluids</a:t>
            </a:r>
          </a:p>
        </p:txBody>
      </p:sp>
      <p:sp>
        <p:nvSpPr>
          <p:cNvPr id="3" name="Content Placeholder 2">
            <a:extLst>
              <a:ext uri="{FF2B5EF4-FFF2-40B4-BE49-F238E27FC236}">
                <a16:creationId xmlns:a16="http://schemas.microsoft.com/office/drawing/2014/main" id="{75F7B56C-503F-480E-99E0-635FEFEBCB87}"/>
              </a:ext>
            </a:extLst>
          </p:cNvPr>
          <p:cNvSpPr>
            <a:spLocks noGrp="1"/>
          </p:cNvSpPr>
          <p:nvPr>
            <p:ph idx="1"/>
          </p:nvPr>
        </p:nvSpPr>
        <p:spPr>
          <a:xfrm>
            <a:off x="824262" y="973670"/>
            <a:ext cx="7209395" cy="5613090"/>
          </a:xfrm>
        </p:spPr>
        <p:txBody>
          <a:bodyPr>
            <a:normAutofit/>
          </a:bodyPr>
          <a:lstStyle/>
          <a:p>
            <a:r>
              <a:rPr lang="en-US" sz="2800" dirty="0">
                <a:effectLst/>
                <a:latin typeface="+mn-lt"/>
              </a:rPr>
              <a:t>Everyone gets IV fluids during surgery. </a:t>
            </a:r>
          </a:p>
          <a:p>
            <a:r>
              <a:rPr lang="en-US" sz="2800" u="sng" dirty="0">
                <a:effectLst/>
                <a:latin typeface="+mn-lt"/>
              </a:rPr>
              <a:t>Cleft lip repair</a:t>
            </a:r>
            <a:r>
              <a:rPr lang="en-US" sz="2800" dirty="0">
                <a:effectLst/>
                <a:latin typeface="+mn-lt"/>
              </a:rPr>
              <a:t>: the IV can be removed as soon as they are taking fluids, this could be in the recovery room. </a:t>
            </a:r>
          </a:p>
          <a:p>
            <a:r>
              <a:rPr lang="en-US" sz="2800" u="sng" dirty="0">
                <a:effectLst/>
                <a:latin typeface="+mn-lt"/>
              </a:rPr>
              <a:t>Cleft palate and fistula repairs</a:t>
            </a:r>
            <a:r>
              <a:rPr lang="en-US" sz="2800" dirty="0">
                <a:effectLst/>
                <a:latin typeface="+mn-lt"/>
              </a:rPr>
              <a:t>: IV running at least until the next day. </a:t>
            </a:r>
          </a:p>
          <a:p>
            <a:pPr lvl="1"/>
            <a:r>
              <a:rPr lang="en-US" sz="2500" dirty="0">
                <a:effectLst/>
                <a:latin typeface="+mn-lt"/>
              </a:rPr>
              <a:t>Always monitor the rate of the IV and change the bag if needed so it does not run out if needed overnight. </a:t>
            </a:r>
          </a:p>
          <a:p>
            <a:pPr lvl="1"/>
            <a:r>
              <a:rPr lang="en-US" sz="2500" dirty="0">
                <a:effectLst/>
                <a:latin typeface="+mn-lt"/>
              </a:rPr>
              <a:t>Mark the IV bottle with the ordered ml/hour or per your protocol </a:t>
            </a:r>
          </a:p>
          <a:p>
            <a:pPr>
              <a:lnSpc>
                <a:spcPct val="120000"/>
              </a:lnSpc>
            </a:pPr>
            <a:endParaRPr lang="en-US" dirty="0">
              <a:latin typeface="+mj-lt"/>
            </a:endParaRPr>
          </a:p>
        </p:txBody>
      </p:sp>
      <p:sp>
        <p:nvSpPr>
          <p:cNvPr id="5" name="Slide Number Placeholder 4">
            <a:extLst>
              <a:ext uri="{FF2B5EF4-FFF2-40B4-BE49-F238E27FC236}">
                <a16:creationId xmlns:a16="http://schemas.microsoft.com/office/drawing/2014/main" id="{E00EFFE3-2381-4262-B696-29E095FA3B47}"/>
              </a:ext>
            </a:extLst>
          </p:cNvPr>
          <p:cNvSpPr>
            <a:spLocks noGrp="1"/>
          </p:cNvSpPr>
          <p:nvPr>
            <p:ph type="sldNum" sz="quarter" idx="12"/>
          </p:nvPr>
        </p:nvSpPr>
        <p:spPr/>
        <p:txBody>
          <a:bodyPr/>
          <a:lstStyle/>
          <a:p>
            <a:fld id="{4904E3FC-11C7-423E-9938-3F007D066D89}" type="slidenum">
              <a:rPr lang="en-US" smtClean="0"/>
              <a:t>36</a:t>
            </a:fld>
            <a:endParaRPr lang="en-US"/>
          </a:p>
        </p:txBody>
      </p:sp>
      <p:pic>
        <p:nvPicPr>
          <p:cNvPr id="7" name="Picture 6" descr="A picture containing indoor, table, sitting, person&#10;&#10;Description automatically generated">
            <a:extLst>
              <a:ext uri="{FF2B5EF4-FFF2-40B4-BE49-F238E27FC236}">
                <a16:creationId xmlns:a16="http://schemas.microsoft.com/office/drawing/2014/main" id="{7DD2741C-9589-448C-8096-5D2458C482BB}"/>
              </a:ext>
            </a:extLst>
          </p:cNvPr>
          <p:cNvPicPr>
            <a:picLocks noChangeAspect="1"/>
          </p:cNvPicPr>
          <p:nvPr/>
        </p:nvPicPr>
        <p:blipFill rotWithShape="1">
          <a:blip r:embed="rId3">
            <a:extLst>
              <a:ext uri="{28A0092B-C50C-407E-A947-70E740481C1C}">
                <a14:useLocalDpi xmlns:a14="http://schemas.microsoft.com/office/drawing/2010/main" val="0"/>
              </a:ext>
            </a:extLst>
          </a:blip>
          <a:srcRect l="11925" t="8785" r="8736" b="13695"/>
          <a:stretch/>
        </p:blipFill>
        <p:spPr>
          <a:xfrm>
            <a:off x="8273143" y="902791"/>
            <a:ext cx="3355869" cy="4930450"/>
          </a:xfrm>
          <a:prstGeom prst="rect">
            <a:avLst/>
          </a:prstGeom>
        </p:spPr>
      </p:pic>
      <p:sp>
        <p:nvSpPr>
          <p:cNvPr id="4" name="TextBox 3">
            <a:extLst>
              <a:ext uri="{FF2B5EF4-FFF2-40B4-BE49-F238E27FC236}">
                <a16:creationId xmlns:a16="http://schemas.microsoft.com/office/drawing/2014/main" id="{B4CF7147-984A-9079-7785-9BEE6B903BED}"/>
              </a:ext>
            </a:extLst>
          </p:cNvPr>
          <p:cNvSpPr txBox="1"/>
          <p:nvPr/>
        </p:nvSpPr>
        <p:spPr>
          <a:xfrm>
            <a:off x="8608976" y="5993953"/>
            <a:ext cx="3355869" cy="369332"/>
          </a:xfrm>
          <a:prstGeom prst="rect">
            <a:avLst/>
          </a:prstGeom>
          <a:noFill/>
        </p:spPr>
        <p:txBody>
          <a:bodyPr wrap="square" rtlCol="0">
            <a:spAutoFit/>
          </a:bodyPr>
          <a:lstStyle/>
          <a:p>
            <a:r>
              <a:rPr lang="en-US" sz="1800" dirty="0">
                <a:solidFill>
                  <a:srgbClr val="82236D"/>
                </a:solidFill>
                <a:effectLst/>
                <a:latin typeface="Calibri" panose="020F0502020204030204" pitchFamily="34" charset="0"/>
              </a:rPr>
              <a:t>How fast should this IV run? </a:t>
            </a:r>
            <a:endParaRPr lang="en-US" dirty="0">
              <a:effectLst/>
            </a:endParaRPr>
          </a:p>
        </p:txBody>
      </p:sp>
    </p:spTree>
    <p:extLst>
      <p:ext uri="{BB962C8B-B14F-4D97-AF65-F5344CB8AC3E}">
        <p14:creationId xmlns:p14="http://schemas.microsoft.com/office/powerpoint/2010/main" val="3392312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1A80-FC27-42A3-B682-BBBD867B763D}"/>
              </a:ext>
            </a:extLst>
          </p:cNvPr>
          <p:cNvSpPr>
            <a:spLocks noGrp="1"/>
          </p:cNvSpPr>
          <p:nvPr>
            <p:ph type="title"/>
          </p:nvPr>
        </p:nvSpPr>
        <p:spPr>
          <a:xfrm>
            <a:off x="852138" y="168812"/>
            <a:ext cx="10556760" cy="850363"/>
          </a:xfrm>
        </p:spPr>
        <p:txBody>
          <a:bodyPr>
            <a:normAutofit/>
          </a:bodyPr>
          <a:lstStyle/>
          <a:p>
            <a:r>
              <a:rPr lang="en-US" sz="4400" dirty="0"/>
              <a:t>Post-Operative Diet</a:t>
            </a:r>
          </a:p>
        </p:txBody>
      </p:sp>
      <p:sp>
        <p:nvSpPr>
          <p:cNvPr id="3" name="Content Placeholder 2">
            <a:extLst>
              <a:ext uri="{FF2B5EF4-FFF2-40B4-BE49-F238E27FC236}">
                <a16:creationId xmlns:a16="http://schemas.microsoft.com/office/drawing/2014/main" id="{5F9489CF-7B3D-45EE-A57B-67B276177B15}"/>
              </a:ext>
            </a:extLst>
          </p:cNvPr>
          <p:cNvSpPr>
            <a:spLocks noGrp="1"/>
          </p:cNvSpPr>
          <p:nvPr>
            <p:ph idx="1"/>
          </p:nvPr>
        </p:nvSpPr>
        <p:spPr>
          <a:xfrm>
            <a:off x="1" y="895867"/>
            <a:ext cx="5416062" cy="4171018"/>
          </a:xfrm>
        </p:spPr>
        <p:txBody>
          <a:bodyPr>
            <a:normAutofit/>
          </a:bodyPr>
          <a:lstStyle/>
          <a:p>
            <a:pPr marL="0" indent="0">
              <a:buNone/>
            </a:pPr>
            <a:r>
              <a:rPr lang="en-US" dirty="0"/>
              <a:t>        </a:t>
            </a:r>
            <a:r>
              <a:rPr lang="en-US" sz="3600" dirty="0"/>
              <a:t>Cleft lip patients</a:t>
            </a:r>
            <a:r>
              <a:rPr lang="en-US" dirty="0"/>
              <a:t>:</a:t>
            </a:r>
          </a:p>
          <a:p>
            <a:pPr marL="914400" lvl="1" indent="-457200">
              <a:buFont typeface="+mj-lt"/>
              <a:buAutoNum type="arabicPeriod"/>
            </a:pPr>
            <a:r>
              <a:rPr lang="en-US" sz="2200" dirty="0">
                <a:ea typeface="Cambria" panose="02040503050406030204" pitchFamily="18" charset="0"/>
              </a:rPr>
              <a:t>Clear liquids first few hours after surgery</a:t>
            </a:r>
          </a:p>
          <a:p>
            <a:pPr marL="914400" lvl="1" indent="-457200">
              <a:buFont typeface="+mj-lt"/>
              <a:buAutoNum type="arabicPeriod"/>
            </a:pPr>
            <a:r>
              <a:rPr lang="en-US" sz="2200" dirty="0">
                <a:ea typeface="Cambria" panose="02040503050406030204" pitchFamily="18" charset="0"/>
              </a:rPr>
              <a:t>Then soft diet for age</a:t>
            </a:r>
          </a:p>
          <a:p>
            <a:pPr marL="914400" lvl="1" indent="-457200">
              <a:buFont typeface="+mj-lt"/>
              <a:buAutoNum type="arabicPeriod"/>
            </a:pPr>
            <a:r>
              <a:rPr lang="en-US" sz="2200" dirty="0">
                <a:ea typeface="Cambria" panose="02040503050406030204" pitchFamily="18" charset="0"/>
              </a:rPr>
              <a:t>Infants may breastfeed</a:t>
            </a:r>
          </a:p>
          <a:p>
            <a:pPr marL="914400" lvl="1" indent="-457200">
              <a:buFont typeface="+mj-lt"/>
              <a:buAutoNum type="arabicPeriod"/>
            </a:pPr>
            <a:r>
              <a:rPr lang="en-US" sz="2200" dirty="0">
                <a:ea typeface="Cambria" panose="02040503050406030204" pitchFamily="18" charset="0"/>
              </a:rPr>
              <a:t>Bottle fed babies can use a bottle with a very soft nipple. (Babies are usually very hungry after surgery)</a:t>
            </a:r>
          </a:p>
          <a:p>
            <a:pPr marL="914400" lvl="1" indent="-457200">
              <a:buFont typeface="+mj-lt"/>
              <a:buAutoNum type="arabicPeriod"/>
            </a:pPr>
            <a:r>
              <a:rPr lang="en-US" sz="2200" dirty="0">
                <a:ea typeface="Cambria" panose="02040503050406030204" pitchFamily="18" charset="0"/>
              </a:rPr>
              <a:t>Older patients may use a spoon and drink from a cup.  No forks</a:t>
            </a:r>
          </a:p>
          <a:p>
            <a:pPr marL="0" indent="0">
              <a:buNone/>
            </a:pPr>
            <a:endParaRPr lang="en-US" dirty="0"/>
          </a:p>
        </p:txBody>
      </p:sp>
      <p:sp>
        <p:nvSpPr>
          <p:cNvPr id="6" name="Content Placeholder 2">
            <a:extLst>
              <a:ext uri="{FF2B5EF4-FFF2-40B4-BE49-F238E27FC236}">
                <a16:creationId xmlns:a16="http://schemas.microsoft.com/office/drawing/2014/main" id="{B04E4DE9-167B-431B-A47D-87A141A629FF}"/>
              </a:ext>
            </a:extLst>
          </p:cNvPr>
          <p:cNvSpPr txBox="1">
            <a:spLocks/>
          </p:cNvSpPr>
          <p:nvPr/>
        </p:nvSpPr>
        <p:spPr>
          <a:xfrm>
            <a:off x="5322278" y="895867"/>
            <a:ext cx="6482860" cy="426228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lnSpc>
                <a:spcPct val="100000"/>
              </a:lnSpc>
              <a:spcBef>
                <a:spcPts val="1000"/>
              </a:spcBef>
              <a:buFont typeface="Arial" panose="020B0604020202020204" pitchFamily="34" charset="0"/>
              <a:buChar char="•"/>
              <a:defRPr sz="36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5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100" dirty="0"/>
              <a:t>               </a:t>
            </a:r>
            <a:r>
              <a:rPr lang="en-US" sz="5800" dirty="0">
                <a:latin typeface="+mj-lt"/>
              </a:rPr>
              <a:t>Cleft palate patients:</a:t>
            </a:r>
          </a:p>
          <a:p>
            <a:pPr marL="1085850" lvl="1" indent="-742950">
              <a:buFont typeface="+mj-lt"/>
              <a:buAutoNum type="arabicPeriod"/>
            </a:pPr>
            <a:r>
              <a:rPr lang="en-US" dirty="0"/>
              <a:t>First day: Clear liquids – small amounts at frequent intervals</a:t>
            </a:r>
          </a:p>
          <a:p>
            <a:pPr marL="1085850" lvl="1" indent="-742950">
              <a:buFont typeface="+mj-lt"/>
              <a:buAutoNum type="arabicPeriod"/>
            </a:pPr>
            <a:r>
              <a:rPr lang="en-US" dirty="0"/>
              <a:t>Next 2 days: Only liquids – clear soups and broths, milk, juices without pulp. Serve at room temperature</a:t>
            </a:r>
          </a:p>
          <a:p>
            <a:pPr marL="1085850" lvl="1" indent="-742950">
              <a:buFont typeface="+mj-lt"/>
              <a:buAutoNum type="arabicPeriod"/>
            </a:pPr>
            <a:r>
              <a:rPr lang="en-US" dirty="0"/>
              <a:t>Patients should rinse mouth or drink water after drinking milk to keep palate clean</a:t>
            </a:r>
          </a:p>
          <a:p>
            <a:pPr marL="1085850" lvl="1" indent="-742950">
              <a:buFont typeface="+mj-lt"/>
              <a:buAutoNum type="arabicPeriod"/>
            </a:pPr>
            <a:r>
              <a:rPr lang="en-US" dirty="0"/>
              <a:t>Patients should drink from a cup, although some parents like to give fluids using a syringe the first day</a:t>
            </a:r>
          </a:p>
          <a:p>
            <a:pPr marL="1085850" lvl="1" indent="-742950">
              <a:buFont typeface="+mj-lt"/>
              <a:buAutoNum type="arabicPeriod"/>
            </a:pPr>
            <a:r>
              <a:rPr lang="en-US" dirty="0"/>
              <a:t>No bottles, no breast feeding, no forks, no straws, no pacifiers, and no toothbrushes</a:t>
            </a:r>
          </a:p>
        </p:txBody>
      </p:sp>
      <p:sp>
        <p:nvSpPr>
          <p:cNvPr id="8" name="TextBox 7">
            <a:extLst>
              <a:ext uri="{FF2B5EF4-FFF2-40B4-BE49-F238E27FC236}">
                <a16:creationId xmlns:a16="http://schemas.microsoft.com/office/drawing/2014/main" id="{BF93EEAB-0807-4F9B-9BD9-D0CFC0110FAB}"/>
              </a:ext>
            </a:extLst>
          </p:cNvPr>
          <p:cNvSpPr txBox="1"/>
          <p:nvPr/>
        </p:nvSpPr>
        <p:spPr>
          <a:xfrm>
            <a:off x="852138" y="5304193"/>
            <a:ext cx="10249616" cy="1384995"/>
          </a:xfrm>
          <a:prstGeom prst="rect">
            <a:avLst/>
          </a:prstGeom>
          <a:noFill/>
        </p:spPr>
        <p:txBody>
          <a:bodyPr wrap="square" rtlCol="0">
            <a:spAutoFit/>
          </a:bodyPr>
          <a:lstStyle/>
          <a:p>
            <a:pPr algn="ctr"/>
            <a:r>
              <a:rPr lang="en-US" sz="2400" dirty="0">
                <a:effectLst/>
                <a:latin typeface="Calibri" panose="020F0502020204030204" pitchFamily="34" charset="0"/>
              </a:rPr>
              <a:t>It would be helpful to place this information on the wall of the nurse’s station</a:t>
            </a:r>
            <a:r>
              <a:rPr lang="en-US" sz="1800" dirty="0">
                <a:effectLst/>
                <a:latin typeface="Calibri" panose="020F0502020204030204" pitchFamily="34" charset="0"/>
              </a:rPr>
              <a:t>.</a:t>
            </a:r>
          </a:p>
          <a:p>
            <a:pPr algn="ctr"/>
            <a:r>
              <a:rPr lang="en-US" sz="2400" dirty="0">
                <a:solidFill>
                  <a:srgbClr val="822570"/>
                </a:solidFill>
              </a:rPr>
              <a:t>Why is the diet so restrictive for the cleft palate patient?</a:t>
            </a:r>
          </a:p>
          <a:p>
            <a:pPr algn="ctr"/>
            <a:endParaRPr lang="en-US" sz="1800" dirty="0">
              <a:effectLst/>
              <a:latin typeface="Calibri" panose="020F0502020204030204" pitchFamily="34" charset="0"/>
            </a:endParaRPr>
          </a:p>
          <a:p>
            <a:pPr algn="ctr"/>
            <a:r>
              <a:rPr lang="en-US" sz="1800" dirty="0">
                <a:effectLst/>
                <a:latin typeface="Calibri" panose="020F0502020204030204" pitchFamily="34" charset="0"/>
              </a:rPr>
              <a:t> </a:t>
            </a:r>
            <a:endParaRPr lang="en-US" sz="2400" dirty="0">
              <a:effectLst/>
            </a:endParaRPr>
          </a:p>
        </p:txBody>
      </p:sp>
      <p:sp>
        <p:nvSpPr>
          <p:cNvPr id="5" name="Slide Number Placeholder 4">
            <a:extLst>
              <a:ext uri="{FF2B5EF4-FFF2-40B4-BE49-F238E27FC236}">
                <a16:creationId xmlns:a16="http://schemas.microsoft.com/office/drawing/2014/main" id="{D56A63FB-71FB-9229-2315-6FF4A6C5DB5C}"/>
              </a:ext>
            </a:extLst>
          </p:cNvPr>
          <p:cNvSpPr>
            <a:spLocks noGrp="1"/>
          </p:cNvSpPr>
          <p:nvPr>
            <p:ph type="sldNum" sz="quarter" idx="12"/>
          </p:nvPr>
        </p:nvSpPr>
        <p:spPr>
          <a:xfrm>
            <a:off x="10037298" y="7503712"/>
            <a:ext cx="2743200" cy="315911"/>
          </a:xfrm>
        </p:spPr>
        <p:txBody>
          <a:bodyPr/>
          <a:lstStyle/>
          <a:p>
            <a:fld id="{4904E3FC-11C7-423E-9938-3F007D066D89}" type="slidenum">
              <a:rPr lang="en-US" smtClean="0"/>
              <a:t>37</a:t>
            </a:fld>
            <a:endParaRPr lang="en-US" dirty="0"/>
          </a:p>
        </p:txBody>
      </p:sp>
    </p:spTree>
    <p:extLst>
      <p:ext uri="{BB962C8B-B14F-4D97-AF65-F5344CB8AC3E}">
        <p14:creationId xmlns:p14="http://schemas.microsoft.com/office/powerpoint/2010/main" val="524043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7AFB-D3EF-43E2-AB94-4C00C094EF32}"/>
              </a:ext>
            </a:extLst>
          </p:cNvPr>
          <p:cNvSpPr>
            <a:spLocks noGrp="1"/>
          </p:cNvSpPr>
          <p:nvPr>
            <p:ph type="title"/>
          </p:nvPr>
        </p:nvSpPr>
        <p:spPr>
          <a:xfrm>
            <a:off x="840658" y="196948"/>
            <a:ext cx="10680782" cy="822227"/>
          </a:xfrm>
        </p:spPr>
        <p:txBody>
          <a:bodyPr>
            <a:normAutofit/>
          </a:bodyPr>
          <a:lstStyle/>
          <a:p>
            <a:r>
              <a:rPr lang="en-US" sz="4400" dirty="0"/>
              <a:t>Medications</a:t>
            </a:r>
          </a:p>
        </p:txBody>
      </p:sp>
      <p:sp>
        <p:nvSpPr>
          <p:cNvPr id="3" name="Content Placeholder 2">
            <a:extLst>
              <a:ext uri="{FF2B5EF4-FFF2-40B4-BE49-F238E27FC236}">
                <a16:creationId xmlns:a16="http://schemas.microsoft.com/office/drawing/2014/main" id="{22307580-07EB-4960-BD15-F9FB1175A9D4}"/>
              </a:ext>
            </a:extLst>
          </p:cNvPr>
          <p:cNvSpPr>
            <a:spLocks noGrp="1"/>
          </p:cNvSpPr>
          <p:nvPr>
            <p:ph idx="1"/>
          </p:nvPr>
        </p:nvSpPr>
        <p:spPr>
          <a:xfrm>
            <a:off x="464234" y="1294227"/>
            <a:ext cx="11366695" cy="4642339"/>
          </a:xfrm>
        </p:spPr>
        <p:txBody>
          <a:bodyPr>
            <a:normAutofit fontScale="25000" lnSpcReduction="20000"/>
          </a:bodyPr>
          <a:lstStyle/>
          <a:p>
            <a:r>
              <a:rPr lang="en-US" sz="9600" dirty="0">
                <a:effectLst/>
                <a:latin typeface="+mn-lt"/>
              </a:rPr>
              <a:t>PAIN CONTROL:</a:t>
            </a:r>
          </a:p>
          <a:p>
            <a:pPr marL="571500" indent="-571500">
              <a:buFont typeface="Arial" panose="020B0604020202020204" pitchFamily="34" charset="0"/>
              <a:buChar char="•"/>
            </a:pPr>
            <a:r>
              <a:rPr lang="en-US" sz="9600" dirty="0">
                <a:latin typeface="+mn-lt"/>
              </a:rPr>
              <a:t>All patients will have orders for pain medications every 6 hours for the first 24 hours. --Remember to help parents use soothing methods and feeding to help with pain. </a:t>
            </a:r>
          </a:p>
          <a:p>
            <a:pPr marL="571500" indent="-571500">
              <a:buFont typeface="Arial" panose="020B0604020202020204" pitchFamily="34" charset="0"/>
              <a:buChar char="•"/>
            </a:pPr>
            <a:r>
              <a:rPr lang="en-US" sz="9600" dirty="0">
                <a:effectLst/>
                <a:latin typeface="+mn-lt"/>
              </a:rPr>
              <a:t>Cleft lip repair: Acetaminophen (Paracetamol) every 6 hours for the first 24 hours. They may also get ibuprofen as needed if they are still in pain. </a:t>
            </a:r>
          </a:p>
          <a:p>
            <a:pPr marL="571500" indent="-571500">
              <a:buFont typeface="Arial" panose="020B0604020202020204" pitchFamily="34" charset="0"/>
              <a:buChar char="•"/>
            </a:pPr>
            <a:r>
              <a:rPr lang="en-US" sz="9600" dirty="0">
                <a:effectLst/>
                <a:latin typeface="+mn-lt"/>
              </a:rPr>
              <a:t>Cleft palate /fistula repair: Acetaminophen (Paracetamol) together with Ibuprofen every 6 hours for the first 24 hours . Notify a doctor if the patient seems to continue to have pain after receiving the medication. </a:t>
            </a:r>
          </a:p>
          <a:p>
            <a:r>
              <a:rPr lang="en-US" sz="9600" dirty="0">
                <a:effectLst/>
                <a:latin typeface="+mn-lt"/>
              </a:rPr>
              <a:t>ANTIBIOTICS: </a:t>
            </a:r>
            <a:endParaRPr lang="en-US" sz="9600" dirty="0">
              <a:latin typeface="+mn-lt"/>
            </a:endParaRPr>
          </a:p>
          <a:p>
            <a:pPr marL="571500" indent="-571500">
              <a:buFont typeface="Arial" panose="020B0604020202020204" pitchFamily="34" charset="0"/>
              <a:buChar char="•"/>
            </a:pPr>
            <a:r>
              <a:rPr lang="en-US" sz="9600" dirty="0">
                <a:effectLst/>
                <a:latin typeface="+mn-lt"/>
              </a:rPr>
              <a:t>Palate/Fistula repair patients get antibiotics in the OR. Some will get a few doses on the ward. Check the orders and give if needed. </a:t>
            </a:r>
          </a:p>
          <a:p>
            <a:pPr marL="342900" indent="-342900">
              <a:buFont typeface="Arial" panose="020B0604020202020204" pitchFamily="34" charset="0"/>
              <a:buChar char="•"/>
            </a:pPr>
            <a:endParaRPr lang="en-US" sz="2400" dirty="0">
              <a:effectLst/>
              <a:latin typeface="Calibri" panose="020F0502020204030204" pitchFamily="34" charset="0"/>
            </a:endParaRPr>
          </a:p>
          <a:p>
            <a:pPr algn="ctr"/>
            <a:r>
              <a:rPr lang="en-US" sz="8000" i="1" dirty="0">
                <a:effectLst/>
                <a:latin typeface="Calibri" panose="020F0502020204030204" pitchFamily="34" charset="0"/>
              </a:rPr>
              <a:t>**Please notify a doctor immediately if there is any unusual reaction to either the pain medication or the antibiotic. </a:t>
            </a:r>
            <a:endParaRPr lang="en-US" sz="8000" i="1" dirty="0">
              <a:effectLst/>
            </a:endParaRPr>
          </a:p>
          <a:p>
            <a:pPr marL="0" indent="0">
              <a:buNone/>
            </a:pPr>
            <a:endParaRPr lang="en-US" sz="7200" dirty="0"/>
          </a:p>
        </p:txBody>
      </p:sp>
      <p:sp>
        <p:nvSpPr>
          <p:cNvPr id="5" name="Slide Number Placeholder 4">
            <a:extLst>
              <a:ext uri="{FF2B5EF4-FFF2-40B4-BE49-F238E27FC236}">
                <a16:creationId xmlns:a16="http://schemas.microsoft.com/office/drawing/2014/main" id="{1D19821D-216F-4685-93F5-D05B54837A82}"/>
              </a:ext>
            </a:extLst>
          </p:cNvPr>
          <p:cNvSpPr>
            <a:spLocks noGrp="1"/>
          </p:cNvSpPr>
          <p:nvPr>
            <p:ph type="sldNum" sz="quarter" idx="12"/>
          </p:nvPr>
        </p:nvSpPr>
        <p:spPr/>
        <p:txBody>
          <a:bodyPr/>
          <a:lstStyle/>
          <a:p>
            <a:fld id="{4904E3FC-11C7-423E-9938-3F007D066D89}" type="slidenum">
              <a:rPr lang="en-US" smtClean="0"/>
              <a:t>38</a:t>
            </a:fld>
            <a:endParaRPr lang="en-US"/>
          </a:p>
        </p:txBody>
      </p:sp>
    </p:spTree>
    <p:extLst>
      <p:ext uri="{BB962C8B-B14F-4D97-AF65-F5344CB8AC3E}">
        <p14:creationId xmlns:p14="http://schemas.microsoft.com/office/powerpoint/2010/main" val="3453789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CBC8-2921-4E86-AB5F-436415677063}"/>
              </a:ext>
            </a:extLst>
          </p:cNvPr>
          <p:cNvSpPr>
            <a:spLocks noGrp="1"/>
          </p:cNvSpPr>
          <p:nvPr>
            <p:ph type="title"/>
          </p:nvPr>
        </p:nvSpPr>
        <p:spPr/>
        <p:txBody>
          <a:bodyPr>
            <a:normAutofit fontScale="90000"/>
          </a:bodyPr>
          <a:lstStyle/>
          <a:p>
            <a:r>
              <a:rPr lang="en-US" dirty="0"/>
              <a:t>More about pain and parenting</a:t>
            </a:r>
          </a:p>
        </p:txBody>
      </p:sp>
      <p:sp>
        <p:nvSpPr>
          <p:cNvPr id="3" name="Content Placeholder 2">
            <a:extLst>
              <a:ext uri="{FF2B5EF4-FFF2-40B4-BE49-F238E27FC236}">
                <a16:creationId xmlns:a16="http://schemas.microsoft.com/office/drawing/2014/main" id="{1252F3C9-2E77-43B3-A039-14F10638A6C3}"/>
              </a:ext>
            </a:extLst>
          </p:cNvPr>
          <p:cNvSpPr>
            <a:spLocks noGrp="1"/>
          </p:cNvSpPr>
          <p:nvPr>
            <p:ph idx="1"/>
          </p:nvPr>
        </p:nvSpPr>
        <p:spPr>
          <a:xfrm>
            <a:off x="434323" y="1200784"/>
            <a:ext cx="5661677" cy="4032397"/>
          </a:xfrm>
        </p:spPr>
        <p:txBody>
          <a:bodyPr>
            <a:noAutofit/>
          </a:bodyPr>
          <a:lstStyle/>
          <a:p>
            <a:pPr marL="457200" indent="-457200">
              <a:lnSpc>
                <a:spcPct val="120000"/>
              </a:lnSpc>
              <a:buFont typeface="Arial" panose="020B0604020202020204" pitchFamily="34" charset="0"/>
              <a:buChar char="•"/>
            </a:pPr>
            <a:r>
              <a:rPr lang="en-US" sz="2600" dirty="0">
                <a:effectLst/>
                <a:latin typeface="Calibri" panose="020F0502020204030204" pitchFamily="34" charset="0"/>
              </a:rPr>
              <a:t>Many parents are not used to seeing their child in pain and feel helpless in trying to make them stop crying. </a:t>
            </a:r>
          </a:p>
          <a:p>
            <a:pPr marL="457200" indent="-457200">
              <a:lnSpc>
                <a:spcPct val="120000"/>
              </a:lnSpc>
              <a:buFont typeface="Arial" panose="020B0604020202020204" pitchFamily="34" charset="0"/>
              <a:buChar char="•"/>
            </a:pPr>
            <a:r>
              <a:rPr lang="en-US" sz="2600" dirty="0">
                <a:effectLst/>
                <a:latin typeface="Calibri" panose="020F0502020204030204" pitchFamily="34" charset="0"/>
              </a:rPr>
              <a:t>As nurses you can teach the parents different ways to comfort their child before and sometimes after they have their pain medication. </a:t>
            </a:r>
            <a:endParaRPr lang="en-US" sz="2600" dirty="0">
              <a:effectLst/>
            </a:endParaRPr>
          </a:p>
          <a:p>
            <a:pPr marL="457200" indent="-457200">
              <a:lnSpc>
                <a:spcPct val="120000"/>
              </a:lnSpc>
              <a:buFont typeface="Arial" panose="020B0604020202020204" pitchFamily="34" charset="0"/>
              <a:buChar char="•"/>
            </a:pPr>
            <a:endParaRPr lang="en-US" sz="2800" dirty="0">
              <a:solidFill>
                <a:srgbClr val="822570"/>
              </a:solidFill>
              <a:latin typeface="+mj-lt"/>
            </a:endParaRPr>
          </a:p>
        </p:txBody>
      </p:sp>
      <p:sp>
        <p:nvSpPr>
          <p:cNvPr id="5" name="Slide Number Placeholder 4">
            <a:extLst>
              <a:ext uri="{FF2B5EF4-FFF2-40B4-BE49-F238E27FC236}">
                <a16:creationId xmlns:a16="http://schemas.microsoft.com/office/drawing/2014/main" id="{701EC2C5-143A-430E-9FB2-B301FD0C04EF}"/>
              </a:ext>
            </a:extLst>
          </p:cNvPr>
          <p:cNvSpPr>
            <a:spLocks noGrp="1"/>
          </p:cNvSpPr>
          <p:nvPr>
            <p:ph type="sldNum" sz="quarter" idx="12"/>
          </p:nvPr>
        </p:nvSpPr>
        <p:spPr/>
        <p:txBody>
          <a:bodyPr/>
          <a:lstStyle/>
          <a:p>
            <a:fld id="{4904E3FC-11C7-423E-9938-3F007D066D89}" type="slidenum">
              <a:rPr lang="en-US" smtClean="0"/>
              <a:t>39</a:t>
            </a:fld>
            <a:endParaRPr lang="en-US"/>
          </a:p>
        </p:txBody>
      </p:sp>
      <p:pic>
        <p:nvPicPr>
          <p:cNvPr id="7" name="Picture 6">
            <a:extLst>
              <a:ext uri="{FF2B5EF4-FFF2-40B4-BE49-F238E27FC236}">
                <a16:creationId xmlns:a16="http://schemas.microsoft.com/office/drawing/2014/main" id="{25EC8626-A977-4B11-B9F0-0FEB1317AE8E}"/>
              </a:ext>
            </a:extLst>
          </p:cNvPr>
          <p:cNvPicPr>
            <a:picLocks noChangeAspect="1"/>
          </p:cNvPicPr>
          <p:nvPr/>
        </p:nvPicPr>
        <p:blipFill rotWithShape="1">
          <a:blip r:embed="rId2">
            <a:extLst>
              <a:ext uri="{28A0092B-C50C-407E-A947-70E740481C1C}">
                <a14:useLocalDpi xmlns:a14="http://schemas.microsoft.com/office/drawing/2010/main" val="0"/>
              </a:ext>
            </a:extLst>
          </a:blip>
          <a:srcRect t="8670"/>
          <a:stretch/>
        </p:blipFill>
        <p:spPr>
          <a:xfrm>
            <a:off x="6685613" y="1200785"/>
            <a:ext cx="5072064" cy="3445176"/>
          </a:xfrm>
          <a:prstGeom prst="rect">
            <a:avLst/>
          </a:prstGeom>
          <a:ln w="28575">
            <a:solidFill>
              <a:schemeClr val="tx2">
                <a:lumMod val="25000"/>
              </a:schemeClr>
            </a:solidFill>
          </a:ln>
        </p:spPr>
      </p:pic>
      <p:sp>
        <p:nvSpPr>
          <p:cNvPr id="6" name="TextBox 5">
            <a:extLst>
              <a:ext uri="{FF2B5EF4-FFF2-40B4-BE49-F238E27FC236}">
                <a16:creationId xmlns:a16="http://schemas.microsoft.com/office/drawing/2014/main" id="{9438D0CF-D1A3-47C2-8368-4DA3C4CA98FD}"/>
              </a:ext>
            </a:extLst>
          </p:cNvPr>
          <p:cNvSpPr txBox="1"/>
          <p:nvPr/>
        </p:nvSpPr>
        <p:spPr>
          <a:xfrm>
            <a:off x="675249" y="5657215"/>
            <a:ext cx="11082427" cy="830997"/>
          </a:xfrm>
          <a:prstGeom prst="rect">
            <a:avLst/>
          </a:prstGeom>
          <a:noFill/>
        </p:spPr>
        <p:txBody>
          <a:bodyPr wrap="square" rtlCol="0">
            <a:spAutoFit/>
          </a:bodyPr>
          <a:lstStyle/>
          <a:p>
            <a:r>
              <a:rPr lang="en-US" sz="2400" dirty="0">
                <a:solidFill>
                  <a:srgbClr val="822570"/>
                </a:solidFill>
              </a:rPr>
              <a:t>What could you encourage the parents to do to help their child?</a:t>
            </a:r>
          </a:p>
          <a:p>
            <a:r>
              <a:rPr lang="en-US" sz="2400" dirty="0">
                <a:solidFill>
                  <a:srgbClr val="822570"/>
                </a:solidFill>
              </a:rPr>
              <a:t>What would  you do if your child or a child in your family hurt themself and was crying?</a:t>
            </a:r>
          </a:p>
        </p:txBody>
      </p:sp>
    </p:spTree>
    <p:extLst>
      <p:ext uri="{BB962C8B-B14F-4D97-AF65-F5344CB8AC3E}">
        <p14:creationId xmlns:p14="http://schemas.microsoft.com/office/powerpoint/2010/main" val="690706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0E8A7-DD82-41B7-B895-7AE9B8830B02}"/>
              </a:ext>
            </a:extLst>
          </p:cNvPr>
          <p:cNvSpPr>
            <a:spLocks noGrp="1"/>
          </p:cNvSpPr>
          <p:nvPr>
            <p:ph type="title"/>
          </p:nvPr>
        </p:nvSpPr>
        <p:spPr>
          <a:xfrm>
            <a:off x="838200" y="268561"/>
            <a:ext cx="10515600" cy="1015902"/>
          </a:xfrm>
        </p:spPr>
        <p:txBody>
          <a:bodyPr/>
          <a:lstStyle/>
          <a:p>
            <a:pPr algn="ctr"/>
            <a:r>
              <a:rPr lang="en-US" dirty="0"/>
              <a:t>Unilateral Incomplete Cleft Lip</a:t>
            </a:r>
          </a:p>
        </p:txBody>
      </p:sp>
      <p:sp>
        <p:nvSpPr>
          <p:cNvPr id="5" name="Slide Number Placeholder 4">
            <a:extLst>
              <a:ext uri="{FF2B5EF4-FFF2-40B4-BE49-F238E27FC236}">
                <a16:creationId xmlns:a16="http://schemas.microsoft.com/office/drawing/2014/main" id="{F5A7021D-BCD6-44FF-8986-D6B80E0148D7}"/>
              </a:ext>
            </a:extLst>
          </p:cNvPr>
          <p:cNvSpPr>
            <a:spLocks noGrp="1"/>
          </p:cNvSpPr>
          <p:nvPr>
            <p:ph type="sldNum" sz="quarter" idx="12"/>
          </p:nvPr>
        </p:nvSpPr>
        <p:spPr/>
        <p:txBody>
          <a:bodyPr/>
          <a:lstStyle/>
          <a:p>
            <a:fld id="{4904E3FC-11C7-423E-9938-3F007D066D89}" type="slidenum">
              <a:rPr lang="en-US" smtClean="0"/>
              <a:t>4</a:t>
            </a:fld>
            <a:endParaRPr lang="en-US"/>
          </a:p>
        </p:txBody>
      </p:sp>
      <p:pic>
        <p:nvPicPr>
          <p:cNvPr id="7" name="Picture 5" descr="msoAC57D">
            <a:extLst>
              <a:ext uri="{FF2B5EF4-FFF2-40B4-BE49-F238E27FC236}">
                <a16:creationId xmlns:a16="http://schemas.microsoft.com/office/drawing/2014/main" id="{84F446BD-A934-4A46-8F89-3746F75FB4B6}"/>
              </a:ext>
            </a:extLst>
          </p:cNvPr>
          <p:cNvPicPr>
            <a:picLocks noChangeAspect="1" noChangeArrowheads="1"/>
          </p:cNvPicPr>
          <p:nvPr/>
        </p:nvPicPr>
        <p:blipFill rotWithShape="1">
          <a:blip r:embed="rId2">
            <a:lum contrast="18000"/>
            <a:extLst>
              <a:ext uri="{28A0092B-C50C-407E-A947-70E740481C1C}">
                <a14:useLocalDpi xmlns:a14="http://schemas.microsoft.com/office/drawing/2010/main" val="0"/>
              </a:ext>
            </a:extLst>
          </a:blip>
          <a:srcRect l="13342" t="24954" r="56329" b="17744"/>
          <a:stretch/>
        </p:blipFill>
        <p:spPr bwMode="auto">
          <a:xfrm>
            <a:off x="6561482" y="1445877"/>
            <a:ext cx="3437687" cy="475488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mso6B0EF">
            <a:extLst>
              <a:ext uri="{FF2B5EF4-FFF2-40B4-BE49-F238E27FC236}">
                <a16:creationId xmlns:a16="http://schemas.microsoft.com/office/drawing/2014/main" id="{1D2DA7A2-A272-4B5D-8097-DBA036434C0A}"/>
              </a:ext>
            </a:extLst>
          </p:cNvPr>
          <p:cNvPicPr>
            <a:picLocks noChangeAspect="1" noChangeArrowheads="1"/>
          </p:cNvPicPr>
          <p:nvPr/>
        </p:nvPicPr>
        <p:blipFill rotWithShape="1">
          <a:blip r:embed="rId3" cstate="print">
            <a:lum contrast="18000"/>
            <a:extLst>
              <a:ext uri="{28A0092B-C50C-407E-A947-70E740481C1C}">
                <a14:useLocalDpi xmlns:a14="http://schemas.microsoft.com/office/drawing/2010/main" val="0"/>
              </a:ext>
            </a:extLst>
          </a:blip>
          <a:srcRect l="12022" t="19092" r="10407" b="6676"/>
          <a:stretch/>
        </p:blipFill>
        <p:spPr bwMode="auto">
          <a:xfrm>
            <a:off x="2290528" y="1445877"/>
            <a:ext cx="3378030" cy="475488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4F4E52F-1BF2-42B6-89F2-D001A133E51F}"/>
              </a:ext>
            </a:extLst>
          </p:cNvPr>
          <p:cNvSpPr txBox="1"/>
          <p:nvPr/>
        </p:nvSpPr>
        <p:spPr>
          <a:xfrm>
            <a:off x="2290520" y="5742630"/>
            <a:ext cx="3373714" cy="477054"/>
          </a:xfrm>
          <a:prstGeom prst="rect">
            <a:avLst/>
          </a:prstGeom>
          <a:solidFill>
            <a:schemeClr val="tx1">
              <a:alpha val="40000"/>
            </a:schemeClr>
          </a:solidFill>
        </p:spPr>
        <p:txBody>
          <a:bodyPr wrap="square" rtlCol="0">
            <a:spAutoFit/>
          </a:bodyPr>
          <a:lstStyle/>
          <a:p>
            <a:pPr algn="ctr"/>
            <a:r>
              <a:rPr lang="en-US" sz="2500" b="1" dirty="0">
                <a:solidFill>
                  <a:schemeClr val="bg1"/>
                </a:solidFill>
              </a:rPr>
              <a:t>Before</a:t>
            </a:r>
          </a:p>
        </p:txBody>
      </p:sp>
      <p:sp>
        <p:nvSpPr>
          <p:cNvPr id="17" name="TextBox 16">
            <a:extLst>
              <a:ext uri="{FF2B5EF4-FFF2-40B4-BE49-F238E27FC236}">
                <a16:creationId xmlns:a16="http://schemas.microsoft.com/office/drawing/2014/main" id="{6445AFB2-E00E-4181-ADD7-45A942A919E3}"/>
              </a:ext>
            </a:extLst>
          </p:cNvPr>
          <p:cNvSpPr txBox="1"/>
          <p:nvPr/>
        </p:nvSpPr>
        <p:spPr>
          <a:xfrm>
            <a:off x="6561481" y="5742630"/>
            <a:ext cx="3450910" cy="477054"/>
          </a:xfrm>
          <a:prstGeom prst="rect">
            <a:avLst/>
          </a:prstGeom>
          <a:solidFill>
            <a:schemeClr val="tx1">
              <a:alpha val="40000"/>
            </a:schemeClr>
          </a:solidFill>
        </p:spPr>
        <p:txBody>
          <a:bodyPr wrap="square" rtlCol="0">
            <a:spAutoFit/>
          </a:bodyPr>
          <a:lstStyle/>
          <a:p>
            <a:pPr algn="ctr"/>
            <a:r>
              <a:rPr lang="en-US" sz="2500" b="1" dirty="0">
                <a:solidFill>
                  <a:schemeClr val="bg1"/>
                </a:solidFill>
              </a:rPr>
              <a:t>After</a:t>
            </a:r>
          </a:p>
        </p:txBody>
      </p:sp>
    </p:spTree>
    <p:extLst>
      <p:ext uri="{BB962C8B-B14F-4D97-AF65-F5344CB8AC3E}">
        <p14:creationId xmlns:p14="http://schemas.microsoft.com/office/powerpoint/2010/main" val="53393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8D47-2690-4C44-939B-8A2C821E9BA9}"/>
              </a:ext>
            </a:extLst>
          </p:cNvPr>
          <p:cNvSpPr>
            <a:spLocks noGrp="1"/>
          </p:cNvSpPr>
          <p:nvPr>
            <p:ph type="title"/>
          </p:nvPr>
        </p:nvSpPr>
        <p:spPr/>
        <p:txBody>
          <a:bodyPr>
            <a:normAutofit fontScale="90000"/>
          </a:bodyPr>
          <a:lstStyle/>
          <a:p>
            <a:r>
              <a:rPr lang="en-US" dirty="0"/>
              <a:t>Post-Operative Care </a:t>
            </a:r>
          </a:p>
        </p:txBody>
      </p:sp>
      <p:sp>
        <p:nvSpPr>
          <p:cNvPr id="3" name="Content Placeholder 2">
            <a:extLst>
              <a:ext uri="{FF2B5EF4-FFF2-40B4-BE49-F238E27FC236}">
                <a16:creationId xmlns:a16="http://schemas.microsoft.com/office/drawing/2014/main" id="{13A91B5B-1781-4406-B2C5-D26A3E6088E5}"/>
              </a:ext>
            </a:extLst>
          </p:cNvPr>
          <p:cNvSpPr>
            <a:spLocks noGrp="1"/>
          </p:cNvSpPr>
          <p:nvPr>
            <p:ph idx="1"/>
          </p:nvPr>
        </p:nvSpPr>
        <p:spPr>
          <a:xfrm>
            <a:off x="633046" y="1406769"/>
            <a:ext cx="10734692" cy="4275574"/>
          </a:xfrm>
        </p:spPr>
        <p:txBody>
          <a:bodyPr>
            <a:noAutofit/>
          </a:bodyPr>
          <a:lstStyle/>
          <a:p>
            <a:pPr>
              <a:buFont typeface="Arial" panose="020B0604020202020204" pitchFamily="34" charset="0"/>
              <a:buChar char="•"/>
            </a:pPr>
            <a:r>
              <a:rPr lang="en-US" sz="3200" dirty="0">
                <a:effectLst/>
                <a:latin typeface="Calibri" panose="020F0502020204030204" pitchFamily="34" charset="0"/>
              </a:rPr>
              <a:t>Parents are the main caregivers for their children. </a:t>
            </a:r>
            <a:endParaRPr lang="en-US" sz="3200" dirty="0">
              <a:effectLst/>
              <a:latin typeface="ArialMT"/>
            </a:endParaRPr>
          </a:p>
          <a:p>
            <a:pPr>
              <a:buFont typeface="Arial" panose="020B0604020202020204" pitchFamily="34" charset="0"/>
              <a:buChar char="•"/>
            </a:pPr>
            <a:r>
              <a:rPr lang="en-US" sz="3200" dirty="0">
                <a:effectLst/>
                <a:latin typeface="Calibri" panose="020F0502020204030204" pitchFamily="34" charset="0"/>
              </a:rPr>
              <a:t>Nurses must supervise and advise as needed to support 	parents. </a:t>
            </a:r>
            <a:endParaRPr lang="en-US" sz="3200" dirty="0">
              <a:effectLst/>
              <a:latin typeface="ArialMT"/>
            </a:endParaRPr>
          </a:p>
          <a:p>
            <a:pPr>
              <a:buFont typeface="Arial" panose="020B0604020202020204" pitchFamily="34" charset="0"/>
              <a:buChar char="•"/>
            </a:pPr>
            <a:r>
              <a:rPr lang="en-US" sz="3200" dirty="0">
                <a:effectLst/>
                <a:latin typeface="Calibri" panose="020F0502020204030204" pitchFamily="34" charset="0"/>
              </a:rPr>
              <a:t>Vital signs every 4 hours for first 24 hours at least. </a:t>
            </a:r>
            <a:endParaRPr lang="en-US" sz="3200" dirty="0">
              <a:effectLst/>
              <a:latin typeface="ArialMT"/>
            </a:endParaRPr>
          </a:p>
          <a:p>
            <a:pPr>
              <a:buFont typeface="Arial" panose="020B0604020202020204" pitchFamily="34" charset="0"/>
              <a:buChar char="•"/>
            </a:pPr>
            <a:r>
              <a:rPr lang="en-US" sz="3200" dirty="0">
                <a:effectLst/>
                <a:latin typeface="Calibri" panose="020F0502020204030204" pitchFamily="34" charset="0"/>
              </a:rPr>
              <a:t>Frequent beside rounds for the first night- use a flashlight to 	see the child’s face well. Tired parents will fall asleep. </a:t>
            </a:r>
            <a:endParaRPr lang="en-US" sz="3200" dirty="0">
              <a:effectLst/>
              <a:latin typeface="ArialMT"/>
            </a:endParaRPr>
          </a:p>
          <a:p>
            <a:pPr>
              <a:buFont typeface="Arial" panose="020B0604020202020204" pitchFamily="34" charset="0"/>
              <a:buChar char="•"/>
            </a:pPr>
            <a:r>
              <a:rPr lang="en-US" sz="3200" dirty="0">
                <a:effectLst/>
                <a:latin typeface="Calibri" panose="020F0502020204030204" pitchFamily="34" charset="0"/>
              </a:rPr>
              <a:t>Call MD for: bleeding, repeated vomiting, temp &gt; 38.5, 	trouble breathing or any other concern. </a:t>
            </a:r>
            <a:endParaRPr lang="en-US" sz="3200" dirty="0">
              <a:effectLst/>
              <a:latin typeface="ArialMT"/>
            </a:endParaRPr>
          </a:p>
          <a:p>
            <a:pPr marL="0" indent="0">
              <a:lnSpc>
                <a:spcPct val="120000"/>
              </a:lnSpc>
              <a:buNone/>
            </a:pPr>
            <a:endParaRPr lang="en-US" sz="2400" dirty="0">
              <a:latin typeface="+mj-lt"/>
            </a:endParaRPr>
          </a:p>
        </p:txBody>
      </p:sp>
      <p:sp>
        <p:nvSpPr>
          <p:cNvPr id="5" name="Slide Number Placeholder 4">
            <a:extLst>
              <a:ext uri="{FF2B5EF4-FFF2-40B4-BE49-F238E27FC236}">
                <a16:creationId xmlns:a16="http://schemas.microsoft.com/office/drawing/2014/main" id="{288C0C8F-AE35-466A-AFD9-AF924137D07D}"/>
              </a:ext>
            </a:extLst>
          </p:cNvPr>
          <p:cNvSpPr>
            <a:spLocks noGrp="1"/>
          </p:cNvSpPr>
          <p:nvPr>
            <p:ph type="sldNum" sz="quarter" idx="12"/>
          </p:nvPr>
        </p:nvSpPr>
        <p:spPr/>
        <p:txBody>
          <a:bodyPr/>
          <a:lstStyle/>
          <a:p>
            <a:fld id="{4904E3FC-11C7-423E-9938-3F007D066D89}" type="slidenum">
              <a:rPr lang="en-US" smtClean="0"/>
              <a:t>40</a:t>
            </a:fld>
            <a:endParaRPr lang="en-US"/>
          </a:p>
        </p:txBody>
      </p:sp>
    </p:spTree>
    <p:extLst>
      <p:ext uri="{BB962C8B-B14F-4D97-AF65-F5344CB8AC3E}">
        <p14:creationId xmlns:p14="http://schemas.microsoft.com/office/powerpoint/2010/main" val="1931716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671B-A769-41EC-8220-8FD35CA13210}"/>
              </a:ext>
            </a:extLst>
          </p:cNvPr>
          <p:cNvSpPr>
            <a:spLocks noGrp="1"/>
          </p:cNvSpPr>
          <p:nvPr>
            <p:ph type="title"/>
          </p:nvPr>
        </p:nvSpPr>
        <p:spPr/>
        <p:txBody>
          <a:bodyPr>
            <a:normAutofit fontScale="90000"/>
          </a:bodyPr>
          <a:lstStyle/>
          <a:p>
            <a:r>
              <a:rPr lang="en-US" dirty="0"/>
              <a:t>Post-Operative Care, </a:t>
            </a:r>
            <a:r>
              <a:rPr lang="en-US" sz="3600" dirty="0"/>
              <a:t>continued</a:t>
            </a:r>
          </a:p>
        </p:txBody>
      </p:sp>
      <p:sp>
        <p:nvSpPr>
          <p:cNvPr id="3" name="Content Placeholder 2">
            <a:extLst>
              <a:ext uri="{FF2B5EF4-FFF2-40B4-BE49-F238E27FC236}">
                <a16:creationId xmlns:a16="http://schemas.microsoft.com/office/drawing/2014/main" id="{01872564-400D-44FC-9501-3492A796EADE}"/>
              </a:ext>
            </a:extLst>
          </p:cNvPr>
          <p:cNvSpPr>
            <a:spLocks noGrp="1"/>
          </p:cNvSpPr>
          <p:nvPr>
            <p:ph idx="1"/>
          </p:nvPr>
        </p:nvSpPr>
        <p:spPr>
          <a:xfrm>
            <a:off x="703385" y="1533378"/>
            <a:ext cx="10650415" cy="4434041"/>
          </a:xfrm>
        </p:spPr>
        <p:txBody>
          <a:bodyPr>
            <a:normAutofit fontScale="92500" lnSpcReduction="20000"/>
          </a:bodyPr>
          <a:lstStyle/>
          <a:p>
            <a:r>
              <a:rPr lang="en-US" sz="3500" dirty="0">
                <a:effectLst/>
                <a:latin typeface="ArialMT"/>
              </a:rPr>
              <a:t>• </a:t>
            </a:r>
            <a:r>
              <a:rPr lang="en-US" sz="3500" dirty="0">
                <a:effectLst/>
                <a:latin typeface="Calibri" panose="020F0502020204030204" pitchFamily="34" charset="0"/>
              </a:rPr>
              <a:t>Positioning: Head elevated.</a:t>
            </a:r>
            <a:br>
              <a:rPr lang="en-US" sz="3500" dirty="0">
                <a:effectLst/>
                <a:latin typeface="Calibri" panose="020F0502020204030204" pitchFamily="34" charset="0"/>
              </a:rPr>
            </a:br>
            <a:r>
              <a:rPr lang="en-US" sz="3500" dirty="0">
                <a:effectLst/>
                <a:latin typeface="Calibri" panose="020F0502020204030204" pitchFamily="34" charset="0"/>
              </a:rPr>
              <a:t>	Side lying on the day of the surgery. </a:t>
            </a:r>
            <a:endParaRPr lang="en-US" sz="3500" dirty="0">
              <a:effectLst/>
            </a:endParaRPr>
          </a:p>
          <a:p>
            <a:r>
              <a:rPr lang="en-US" sz="3500" dirty="0">
                <a:effectLst/>
                <a:latin typeface="ArialMT"/>
              </a:rPr>
              <a:t>• </a:t>
            </a:r>
            <a:r>
              <a:rPr lang="en-US" sz="3500" dirty="0">
                <a:effectLst/>
                <a:latin typeface="Calibri" panose="020F0502020204030204" pitchFamily="34" charset="0"/>
              </a:rPr>
              <a:t>Feeding: No food other than what is ordered. </a:t>
            </a:r>
            <a:endParaRPr lang="en-US" sz="3500" dirty="0">
              <a:effectLst/>
            </a:endParaRPr>
          </a:p>
          <a:p>
            <a:r>
              <a:rPr lang="en-US" sz="3500" dirty="0">
                <a:effectLst/>
                <a:latin typeface="Calibri" panose="020F0502020204030204" pitchFamily="34" charset="0"/>
              </a:rPr>
              <a:t>	Encourage frequent fluids- dry mouth hurts more. </a:t>
            </a:r>
            <a:endParaRPr lang="en-US" sz="3500" dirty="0">
              <a:effectLst/>
            </a:endParaRPr>
          </a:p>
          <a:p>
            <a:r>
              <a:rPr lang="en-US" sz="3500" dirty="0">
                <a:effectLst/>
                <a:latin typeface="ArialMT"/>
              </a:rPr>
              <a:t>• </a:t>
            </a:r>
            <a:r>
              <a:rPr lang="en-US" sz="3500" dirty="0">
                <a:effectLst/>
                <a:latin typeface="Calibri" panose="020F0502020204030204" pitchFamily="34" charset="0"/>
              </a:rPr>
              <a:t>Activity: No hands or any other object in the mouth No-no’s 	used correctly if ordered.</a:t>
            </a:r>
            <a:endParaRPr lang="en-US" sz="3500" dirty="0">
              <a:effectLst/>
            </a:endParaRPr>
          </a:p>
          <a:p>
            <a:r>
              <a:rPr lang="en-US" sz="3500" dirty="0">
                <a:effectLst/>
                <a:latin typeface="ArialMT"/>
              </a:rPr>
              <a:t>• </a:t>
            </a:r>
            <a:r>
              <a:rPr lang="en-US" sz="3500" dirty="0">
                <a:effectLst/>
                <a:latin typeface="Calibri" panose="020F0502020204030204" pitchFamily="34" charset="0"/>
              </a:rPr>
              <a:t>IV is running at the correct rate</a:t>
            </a:r>
            <a:r>
              <a:rPr lang="en-US" sz="3500" dirty="0">
                <a:latin typeface="Calibri" panose="020F0502020204030204" pitchFamily="34" charset="0"/>
              </a:rPr>
              <a:t> </a:t>
            </a:r>
            <a:r>
              <a:rPr lang="en-US" sz="3500" dirty="0">
                <a:effectLst/>
                <a:latin typeface="Calibri" panose="020F0502020204030204" pitchFamily="34" charset="0"/>
              </a:rPr>
              <a:t>and is not infiltrated. </a:t>
            </a:r>
            <a:endParaRPr lang="en-US" sz="3500" dirty="0">
              <a:effectLst/>
            </a:endParaRPr>
          </a:p>
          <a:p>
            <a:r>
              <a:rPr lang="en-US" sz="3500" dirty="0">
                <a:effectLst/>
                <a:latin typeface="ArialMT"/>
              </a:rPr>
              <a:t>• </a:t>
            </a:r>
            <a:r>
              <a:rPr lang="en-US" sz="3500" dirty="0">
                <a:effectLst/>
                <a:latin typeface="Calibri" panose="020F0502020204030204" pitchFamily="34" charset="0"/>
              </a:rPr>
              <a:t>Call MD for: bleeding, repeated vomiting, temp &gt; 38.5, 	trouble breathing or any other concern. </a:t>
            </a:r>
            <a:endParaRPr lang="en-US" sz="3500" dirty="0">
              <a:effectLst/>
            </a:endParaRPr>
          </a:p>
          <a:p>
            <a:pPr lvl="1"/>
            <a:endParaRPr lang="en-US" dirty="0"/>
          </a:p>
        </p:txBody>
      </p:sp>
      <p:sp>
        <p:nvSpPr>
          <p:cNvPr id="5" name="Slide Number Placeholder 4">
            <a:extLst>
              <a:ext uri="{FF2B5EF4-FFF2-40B4-BE49-F238E27FC236}">
                <a16:creationId xmlns:a16="http://schemas.microsoft.com/office/drawing/2014/main" id="{24F7BF4F-7D25-46AE-A57C-BEF0ABE0F928}"/>
              </a:ext>
            </a:extLst>
          </p:cNvPr>
          <p:cNvSpPr>
            <a:spLocks noGrp="1"/>
          </p:cNvSpPr>
          <p:nvPr>
            <p:ph type="sldNum" sz="quarter" idx="12"/>
          </p:nvPr>
        </p:nvSpPr>
        <p:spPr/>
        <p:txBody>
          <a:bodyPr/>
          <a:lstStyle/>
          <a:p>
            <a:fld id="{4904E3FC-11C7-423E-9938-3F007D066D89}" type="slidenum">
              <a:rPr lang="en-US" smtClean="0"/>
              <a:t>41</a:t>
            </a:fld>
            <a:endParaRPr lang="en-US"/>
          </a:p>
        </p:txBody>
      </p:sp>
    </p:spTree>
    <p:extLst>
      <p:ext uri="{BB962C8B-B14F-4D97-AF65-F5344CB8AC3E}">
        <p14:creationId xmlns:p14="http://schemas.microsoft.com/office/powerpoint/2010/main" val="1796469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A291-D2EF-47FE-B754-6230692383FC}"/>
              </a:ext>
            </a:extLst>
          </p:cNvPr>
          <p:cNvSpPr>
            <a:spLocks noGrp="1"/>
          </p:cNvSpPr>
          <p:nvPr>
            <p:ph type="title"/>
          </p:nvPr>
        </p:nvSpPr>
        <p:spPr/>
        <p:txBody>
          <a:bodyPr>
            <a:normAutofit fontScale="90000"/>
          </a:bodyPr>
          <a:lstStyle/>
          <a:p>
            <a:r>
              <a:rPr lang="en-US" dirty="0"/>
              <a:t>Discharging Patients	</a:t>
            </a:r>
          </a:p>
        </p:txBody>
      </p:sp>
      <p:sp>
        <p:nvSpPr>
          <p:cNvPr id="3" name="Content Placeholder 2">
            <a:extLst>
              <a:ext uri="{FF2B5EF4-FFF2-40B4-BE49-F238E27FC236}">
                <a16:creationId xmlns:a16="http://schemas.microsoft.com/office/drawing/2014/main" id="{A507119D-E6C3-480E-9FC9-FC4148DB7787}"/>
              </a:ext>
            </a:extLst>
          </p:cNvPr>
          <p:cNvSpPr>
            <a:spLocks noGrp="1"/>
          </p:cNvSpPr>
          <p:nvPr>
            <p:ph idx="1"/>
          </p:nvPr>
        </p:nvSpPr>
        <p:spPr>
          <a:xfrm>
            <a:off x="528638" y="1077539"/>
            <a:ext cx="11077208" cy="2017354"/>
          </a:xfrm>
        </p:spPr>
        <p:txBody>
          <a:bodyPr>
            <a:normAutofit fontScale="92500"/>
          </a:bodyPr>
          <a:lstStyle/>
          <a:p>
            <a:pPr marL="342900" indent="-342900">
              <a:buFont typeface="Arial" panose="020B0604020202020204" pitchFamily="34" charset="0"/>
              <a:buChar char="•"/>
            </a:pPr>
            <a:r>
              <a:rPr lang="en-US" sz="2400" dirty="0">
                <a:effectLst/>
                <a:latin typeface="Calibri" panose="020F0502020204030204" pitchFamily="34" charset="0"/>
              </a:rPr>
              <a:t>Cleft lip patients who are drinking well usually go home the morning after their surgery . Cleft palate and fistula patients usually stay in the hospital two nights after surgery. </a:t>
            </a:r>
            <a:endParaRPr lang="en-US" sz="2400" dirty="0">
              <a:effectLst/>
            </a:endParaRPr>
          </a:p>
          <a:p>
            <a:pPr marL="342900" indent="-342900">
              <a:buFont typeface="Arial" panose="020B0604020202020204" pitchFamily="34" charset="0"/>
              <a:buChar char="•"/>
            </a:pPr>
            <a:r>
              <a:rPr lang="en-US" sz="2400" dirty="0">
                <a:effectLst/>
                <a:latin typeface="Calibri" panose="020F0502020204030204" pitchFamily="34" charset="0"/>
              </a:rPr>
              <a:t>Discharge only after patients are seen by surgeons and pediatrician, and orders are written. </a:t>
            </a:r>
            <a:endParaRPr lang="en-US" sz="2400" dirty="0">
              <a:effectLst/>
            </a:endParaRPr>
          </a:p>
          <a:p>
            <a:pPr marL="342900" indent="-342900">
              <a:buFont typeface="Arial" panose="020B0604020202020204" pitchFamily="34" charset="0"/>
              <a:buChar char="•"/>
            </a:pPr>
            <a:r>
              <a:rPr lang="en-US" sz="2400" dirty="0">
                <a:effectLst/>
                <a:latin typeface="Calibri" panose="020F0502020204030204" pitchFamily="34" charset="0"/>
              </a:rPr>
              <a:t>Discharge teaching can be done in groups according to surgical procedure. </a:t>
            </a:r>
            <a:endParaRPr lang="en-US" sz="2400" dirty="0">
              <a:effectLs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058C45F4-2EBF-4F8B-9E19-AF737E3DE8DB}"/>
              </a:ext>
            </a:extLst>
          </p:cNvPr>
          <p:cNvSpPr>
            <a:spLocks noGrp="1"/>
          </p:cNvSpPr>
          <p:nvPr>
            <p:ph type="sldNum" sz="quarter" idx="12"/>
          </p:nvPr>
        </p:nvSpPr>
        <p:spPr/>
        <p:txBody>
          <a:bodyPr/>
          <a:lstStyle/>
          <a:p>
            <a:fld id="{4904E3FC-11C7-423E-9938-3F007D066D89}" type="slidenum">
              <a:rPr lang="en-US" smtClean="0"/>
              <a:t>42</a:t>
            </a:fld>
            <a:endParaRPr lang="en-US"/>
          </a:p>
        </p:txBody>
      </p:sp>
      <p:pic>
        <p:nvPicPr>
          <p:cNvPr id="7" name="Picture 6">
            <a:extLst>
              <a:ext uri="{FF2B5EF4-FFF2-40B4-BE49-F238E27FC236}">
                <a16:creationId xmlns:a16="http://schemas.microsoft.com/office/drawing/2014/main" id="{E68FDE8B-EC81-45E3-A96C-78EB0C23A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25" y="3224455"/>
            <a:ext cx="6553200" cy="3068388"/>
          </a:xfrm>
          <a:prstGeom prst="rect">
            <a:avLst/>
          </a:prstGeom>
          <a:ln w="19050">
            <a:solidFill>
              <a:schemeClr val="tx2">
                <a:lumMod val="25000"/>
              </a:schemeClr>
            </a:solidFill>
          </a:ln>
        </p:spPr>
      </p:pic>
    </p:spTree>
    <p:extLst>
      <p:ext uri="{BB962C8B-B14F-4D97-AF65-F5344CB8AC3E}">
        <p14:creationId xmlns:p14="http://schemas.microsoft.com/office/powerpoint/2010/main" val="2592943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A303D-E9B8-4B4F-BD0A-1FF7151C2A6E}"/>
              </a:ext>
            </a:extLst>
          </p:cNvPr>
          <p:cNvSpPr>
            <a:spLocks noGrp="1"/>
          </p:cNvSpPr>
          <p:nvPr>
            <p:ph type="title"/>
          </p:nvPr>
        </p:nvSpPr>
        <p:spPr>
          <a:xfrm>
            <a:off x="852138" y="361732"/>
            <a:ext cx="10782814" cy="747935"/>
          </a:xfrm>
        </p:spPr>
        <p:txBody>
          <a:bodyPr>
            <a:noAutofit/>
          </a:bodyPr>
          <a:lstStyle/>
          <a:p>
            <a:r>
              <a:rPr lang="en-US" sz="4000" dirty="0"/>
              <a:t>Discharge Instructions</a:t>
            </a:r>
          </a:p>
        </p:txBody>
      </p:sp>
      <p:sp>
        <p:nvSpPr>
          <p:cNvPr id="3" name="Content Placeholder 2">
            <a:extLst>
              <a:ext uri="{FF2B5EF4-FFF2-40B4-BE49-F238E27FC236}">
                <a16:creationId xmlns:a16="http://schemas.microsoft.com/office/drawing/2014/main" id="{04A74ED7-99B4-41BE-92E9-D069E49605A8}"/>
              </a:ext>
            </a:extLst>
          </p:cNvPr>
          <p:cNvSpPr>
            <a:spLocks noGrp="1"/>
          </p:cNvSpPr>
          <p:nvPr>
            <p:ph idx="1"/>
          </p:nvPr>
        </p:nvSpPr>
        <p:spPr>
          <a:xfrm>
            <a:off x="476663" y="2153397"/>
            <a:ext cx="3874290" cy="4136920"/>
          </a:xfrm>
        </p:spPr>
        <p:txBody>
          <a:bodyPr>
            <a:noAutofit/>
          </a:bodyPr>
          <a:lstStyle/>
          <a:p>
            <a:pPr marL="285750" indent="-285750">
              <a:buFont typeface="Arial" panose="020B0604020202020204" pitchFamily="34" charset="0"/>
              <a:buChar char="•"/>
            </a:pPr>
            <a:r>
              <a:rPr lang="en-US" sz="2000" dirty="0">
                <a:effectLst/>
                <a:latin typeface="Calibri" panose="020F0502020204030204" pitchFamily="34" charset="0"/>
              </a:rPr>
              <a:t>Patient information </a:t>
            </a:r>
            <a:endParaRPr lang="en-US" sz="2000" dirty="0">
              <a:effectLst/>
            </a:endParaRPr>
          </a:p>
          <a:p>
            <a:pPr marL="285750" indent="-285750">
              <a:buFont typeface="Arial" panose="020B0604020202020204" pitchFamily="34" charset="0"/>
              <a:buChar char="•"/>
            </a:pPr>
            <a:r>
              <a:rPr lang="en-US" sz="2000" dirty="0">
                <a:effectLst/>
                <a:latin typeface="Calibri" panose="020F0502020204030204" pitchFamily="34" charset="0"/>
              </a:rPr>
              <a:t>General Information </a:t>
            </a:r>
            <a:endParaRPr lang="en-US" sz="2000" dirty="0"/>
          </a:p>
          <a:p>
            <a:pPr marL="285750" indent="-285750">
              <a:buFont typeface="Arial" panose="020B0604020202020204" pitchFamily="34" charset="0"/>
              <a:buChar char="•"/>
            </a:pPr>
            <a:r>
              <a:rPr lang="en-US" sz="2000" dirty="0">
                <a:effectLst/>
                <a:latin typeface="Calibri" panose="020F0502020204030204" pitchFamily="34" charset="0"/>
              </a:rPr>
              <a:t>Feedings </a:t>
            </a:r>
            <a:endParaRPr lang="en-US" sz="2000" dirty="0">
              <a:effectLst/>
              <a:latin typeface="ArialMT"/>
            </a:endParaRPr>
          </a:p>
          <a:p>
            <a:pPr marL="285750" indent="-285750">
              <a:buFont typeface="Arial" panose="020B0604020202020204" pitchFamily="34" charset="0"/>
              <a:buChar char="•"/>
            </a:pPr>
            <a:r>
              <a:rPr lang="en-US" sz="2000" dirty="0">
                <a:effectLst/>
                <a:latin typeface="Calibri" panose="020F0502020204030204" pitchFamily="34" charset="0"/>
              </a:rPr>
              <a:t>Wound care </a:t>
            </a:r>
            <a:endParaRPr lang="en-US" sz="2000" dirty="0">
              <a:effectLst/>
              <a:latin typeface="ArialMT"/>
            </a:endParaRPr>
          </a:p>
          <a:p>
            <a:pPr marL="285750" indent="-285750">
              <a:buFont typeface="Arial" panose="020B0604020202020204" pitchFamily="34" charset="0"/>
              <a:buChar char="•"/>
            </a:pPr>
            <a:r>
              <a:rPr lang="en-US" sz="2000" dirty="0">
                <a:effectLst/>
                <a:latin typeface="Calibri" panose="020F0502020204030204" pitchFamily="34" charset="0"/>
              </a:rPr>
              <a:t>Diet </a:t>
            </a:r>
            <a:endParaRPr lang="en-US" sz="2000" dirty="0">
              <a:effectLst/>
              <a:latin typeface="ArialMT"/>
            </a:endParaRPr>
          </a:p>
          <a:p>
            <a:pPr marL="285750" indent="-285750">
              <a:buFont typeface="Arial" panose="020B0604020202020204" pitchFamily="34" charset="0"/>
              <a:buChar char="•"/>
            </a:pPr>
            <a:r>
              <a:rPr lang="en-US" sz="2000" dirty="0">
                <a:effectLst/>
                <a:latin typeface="Calibri" panose="020F0502020204030204" pitchFamily="34" charset="0"/>
              </a:rPr>
              <a:t>Medications </a:t>
            </a:r>
            <a:endParaRPr lang="en-US" sz="2000" dirty="0">
              <a:effectLst/>
              <a:latin typeface="ArialMT"/>
            </a:endParaRPr>
          </a:p>
          <a:p>
            <a:pPr marL="285750" indent="-285750">
              <a:buFont typeface="Arial" panose="020B0604020202020204" pitchFamily="34" charset="0"/>
              <a:buChar char="•"/>
            </a:pPr>
            <a:r>
              <a:rPr lang="en-US" sz="2000" dirty="0">
                <a:effectLst/>
                <a:latin typeface="Calibri" panose="020F0502020204030204" pitchFamily="34" charset="0"/>
              </a:rPr>
              <a:t>Other recommendations </a:t>
            </a:r>
            <a:endParaRPr lang="en-US" sz="2000" dirty="0">
              <a:effectLst/>
              <a:latin typeface="ArialMT"/>
            </a:endParaRPr>
          </a:p>
          <a:p>
            <a:pPr marL="285750" indent="-285750">
              <a:buFont typeface="Arial" panose="020B0604020202020204" pitchFamily="34" charset="0"/>
              <a:buChar char="•"/>
            </a:pPr>
            <a:r>
              <a:rPr lang="en-US" sz="2000" dirty="0">
                <a:effectLst/>
                <a:latin typeface="Calibri" panose="020F0502020204030204" pitchFamily="34" charset="0"/>
              </a:rPr>
              <a:t>Return to hospital for problems </a:t>
            </a:r>
            <a:endParaRPr lang="en-US" sz="2000" dirty="0">
              <a:effectLst/>
              <a:latin typeface="ArialMT"/>
            </a:endParaRPr>
          </a:p>
          <a:p>
            <a:pPr marL="285750" indent="-285750">
              <a:buFont typeface="Arial" panose="020B0604020202020204" pitchFamily="34" charset="0"/>
              <a:buChar char="•"/>
            </a:pPr>
            <a:r>
              <a:rPr lang="en-US" sz="2000" dirty="0">
                <a:effectLst/>
                <a:latin typeface="Calibri" panose="020F0502020204030204" pitchFamily="34" charset="0"/>
              </a:rPr>
              <a:t>Activity restrictions </a:t>
            </a:r>
            <a:endParaRPr lang="en-US" sz="2000" dirty="0">
              <a:effectLst/>
              <a:latin typeface="ArialMT"/>
            </a:endParaRPr>
          </a:p>
          <a:p>
            <a:pPr marL="285750" indent="-285750">
              <a:buFont typeface="Arial" panose="020B0604020202020204" pitchFamily="34" charset="0"/>
              <a:buChar char="•"/>
            </a:pPr>
            <a:r>
              <a:rPr lang="en-US" sz="2000" dirty="0">
                <a:effectLst/>
                <a:latin typeface="Calibri" panose="020F0502020204030204" pitchFamily="34" charset="0"/>
              </a:rPr>
              <a:t>Return to final clinic on ______ </a:t>
            </a:r>
            <a:endParaRPr lang="en-US" sz="2000" dirty="0">
              <a:effectLst/>
              <a:latin typeface="ArialMT"/>
            </a:endParaRPr>
          </a:p>
          <a:p>
            <a:pPr marL="342900" indent="-342900">
              <a:buFont typeface="Arial" panose="020B0604020202020204" pitchFamily="34" charset="0"/>
              <a:buChar char="•"/>
            </a:pPr>
            <a:endParaRPr lang="en-US" sz="2800" dirty="0"/>
          </a:p>
        </p:txBody>
      </p:sp>
      <p:sp>
        <p:nvSpPr>
          <p:cNvPr id="5" name="Slide Number Placeholder 4">
            <a:extLst>
              <a:ext uri="{FF2B5EF4-FFF2-40B4-BE49-F238E27FC236}">
                <a16:creationId xmlns:a16="http://schemas.microsoft.com/office/drawing/2014/main" id="{FD4C97D4-2081-49F2-9D9D-689B9460FFCC}"/>
              </a:ext>
            </a:extLst>
          </p:cNvPr>
          <p:cNvSpPr>
            <a:spLocks noGrp="1"/>
          </p:cNvSpPr>
          <p:nvPr>
            <p:ph type="sldNum" sz="quarter" idx="12"/>
          </p:nvPr>
        </p:nvSpPr>
        <p:spPr/>
        <p:txBody>
          <a:bodyPr/>
          <a:lstStyle/>
          <a:p>
            <a:fld id="{4904E3FC-11C7-423E-9938-3F007D066D89}" type="slidenum">
              <a:rPr lang="en-US" smtClean="0"/>
              <a:t>43</a:t>
            </a:fld>
            <a:endParaRPr lang="en-US"/>
          </a:p>
        </p:txBody>
      </p:sp>
      <p:pic>
        <p:nvPicPr>
          <p:cNvPr id="7" name="Picture 6">
            <a:extLst>
              <a:ext uri="{FF2B5EF4-FFF2-40B4-BE49-F238E27FC236}">
                <a16:creationId xmlns:a16="http://schemas.microsoft.com/office/drawing/2014/main" id="{772052EF-5777-403E-BAEE-F007425C692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73549" y="2390531"/>
            <a:ext cx="2269996" cy="3184059"/>
          </a:xfrm>
          <a:prstGeom prst="rect">
            <a:avLst/>
          </a:prstGeom>
        </p:spPr>
      </p:pic>
      <p:sp>
        <p:nvSpPr>
          <p:cNvPr id="8" name="TextBox 7">
            <a:extLst>
              <a:ext uri="{FF2B5EF4-FFF2-40B4-BE49-F238E27FC236}">
                <a16:creationId xmlns:a16="http://schemas.microsoft.com/office/drawing/2014/main" id="{D0485E6A-D00B-4414-996A-6DE6C717BB91}"/>
              </a:ext>
            </a:extLst>
          </p:cNvPr>
          <p:cNvSpPr txBox="1"/>
          <p:nvPr/>
        </p:nvSpPr>
        <p:spPr>
          <a:xfrm>
            <a:off x="316523" y="1076178"/>
            <a:ext cx="5462954" cy="1077218"/>
          </a:xfrm>
          <a:prstGeom prst="rect">
            <a:avLst/>
          </a:prstGeom>
          <a:noFill/>
        </p:spPr>
        <p:txBody>
          <a:bodyPr wrap="square" rtlCol="0">
            <a:spAutoFit/>
          </a:bodyPr>
          <a:lstStyle/>
          <a:p>
            <a:r>
              <a:rPr lang="en-US" sz="3200" dirty="0"/>
              <a:t>Discharge form is sent home with family and includes:</a:t>
            </a:r>
          </a:p>
        </p:txBody>
      </p:sp>
      <p:sp>
        <p:nvSpPr>
          <p:cNvPr id="11" name="TextBox 10">
            <a:extLst>
              <a:ext uri="{FF2B5EF4-FFF2-40B4-BE49-F238E27FC236}">
                <a16:creationId xmlns:a16="http://schemas.microsoft.com/office/drawing/2014/main" id="{A8D5FCAC-116A-488D-B46F-54CB311ACCBD}"/>
              </a:ext>
            </a:extLst>
          </p:cNvPr>
          <p:cNvSpPr txBox="1"/>
          <p:nvPr/>
        </p:nvSpPr>
        <p:spPr>
          <a:xfrm>
            <a:off x="6893169" y="5131803"/>
            <a:ext cx="4741783" cy="1200329"/>
          </a:xfrm>
          <a:prstGeom prst="rect">
            <a:avLst/>
          </a:prstGeom>
          <a:noFill/>
        </p:spPr>
        <p:txBody>
          <a:bodyPr wrap="square" rtlCol="0">
            <a:spAutoFit/>
          </a:bodyPr>
          <a:lstStyle/>
          <a:p>
            <a:pPr algn="ctr"/>
            <a:r>
              <a:rPr lang="en-US" sz="2400" dirty="0">
                <a:solidFill>
                  <a:srgbClr val="822570"/>
                </a:solidFill>
              </a:rPr>
              <a:t>Why is it important for the family to be given written instructions </a:t>
            </a:r>
          </a:p>
          <a:p>
            <a:pPr algn="ctr"/>
            <a:r>
              <a:rPr lang="en-US" sz="2400" dirty="0">
                <a:solidFill>
                  <a:srgbClr val="822570"/>
                </a:solidFill>
              </a:rPr>
              <a:t>when the child is discharged?</a:t>
            </a:r>
          </a:p>
        </p:txBody>
      </p:sp>
      <p:sp>
        <p:nvSpPr>
          <p:cNvPr id="6" name="TextBox 5">
            <a:extLst>
              <a:ext uri="{FF2B5EF4-FFF2-40B4-BE49-F238E27FC236}">
                <a16:creationId xmlns:a16="http://schemas.microsoft.com/office/drawing/2014/main" id="{01D9C49D-6447-87F8-E9BF-A56F2AA9EA4E}"/>
              </a:ext>
            </a:extLst>
          </p:cNvPr>
          <p:cNvSpPr txBox="1"/>
          <p:nvPr/>
        </p:nvSpPr>
        <p:spPr>
          <a:xfrm>
            <a:off x="7054145" y="1301533"/>
            <a:ext cx="4164840" cy="3724096"/>
          </a:xfrm>
          <a:prstGeom prst="rect">
            <a:avLst/>
          </a:prstGeom>
          <a:noFill/>
        </p:spPr>
        <p:txBody>
          <a:bodyPr wrap="square" rtlCol="0">
            <a:spAutoFit/>
          </a:bodyPr>
          <a:lstStyle/>
          <a:p>
            <a:r>
              <a:rPr lang="en-US" sz="2400" dirty="0">
                <a:effectLst/>
                <a:latin typeface="Calibri" panose="020F0502020204030204" pitchFamily="34" charset="0"/>
              </a:rPr>
              <a:t>There are 3 forms depending on the surgery</a:t>
            </a:r>
            <a:r>
              <a:rPr lang="en-US" sz="2400" dirty="0">
                <a:latin typeface="Calibri" panose="020F0502020204030204" pitchFamily="34" charset="0"/>
              </a:rPr>
              <a:t>:</a:t>
            </a:r>
          </a:p>
          <a:p>
            <a:br>
              <a:rPr lang="en-US" sz="2400" dirty="0">
                <a:effectLst/>
                <a:latin typeface="Calibri" panose="020F0502020204030204" pitchFamily="34" charset="0"/>
              </a:rPr>
            </a:br>
            <a:r>
              <a:rPr lang="en-US" sz="2400" dirty="0">
                <a:effectLst/>
                <a:latin typeface="Calibri" panose="020F0502020204030204" pitchFamily="34" charset="0"/>
              </a:rPr>
              <a:t>-Cleft lip repair</a:t>
            </a:r>
          </a:p>
          <a:p>
            <a:pPr algn="ctr"/>
            <a:r>
              <a:rPr lang="en-US" sz="2400" i="1" dirty="0">
                <a:effectLst/>
                <a:latin typeface="Calibri" panose="020F0502020204030204" pitchFamily="34" charset="0"/>
              </a:rPr>
              <a:t> or</a:t>
            </a:r>
            <a:endParaRPr lang="en-US" sz="2400" i="1" dirty="0">
              <a:latin typeface="Calibri" panose="020F0502020204030204" pitchFamily="34" charset="0"/>
            </a:endParaRPr>
          </a:p>
          <a:p>
            <a:r>
              <a:rPr lang="en-US" sz="2400" dirty="0">
                <a:effectLst/>
                <a:latin typeface="Calibri" panose="020F0502020204030204" pitchFamily="34" charset="0"/>
              </a:rPr>
              <a:t>-Cleft palate/fistula repair</a:t>
            </a:r>
          </a:p>
          <a:p>
            <a:pPr algn="ctr"/>
            <a:r>
              <a:rPr lang="en-US" sz="2400" i="1" dirty="0">
                <a:effectLst/>
                <a:latin typeface="Calibri" panose="020F0502020204030204" pitchFamily="34" charset="0"/>
              </a:rPr>
              <a:t> or </a:t>
            </a:r>
            <a:endParaRPr lang="en-US" sz="2400" i="1" dirty="0">
              <a:effectLst/>
            </a:endParaRPr>
          </a:p>
          <a:p>
            <a:r>
              <a:rPr lang="en-US" sz="2400" dirty="0">
                <a:effectLst/>
                <a:latin typeface="Calibri" panose="020F0502020204030204" pitchFamily="34" charset="0"/>
              </a:rPr>
              <a:t>-Cleft lip and palate repair. </a:t>
            </a:r>
          </a:p>
          <a:p>
            <a:endParaRPr lang="en-US" sz="2400" dirty="0">
              <a:latin typeface="Calibri" panose="020F0502020204030204" pitchFamily="34" charset="0"/>
            </a:endParaRPr>
          </a:p>
          <a:p>
            <a:pPr algn="ctr"/>
            <a:r>
              <a:rPr lang="en-US" sz="2000" i="1" dirty="0">
                <a:effectLst/>
                <a:latin typeface="Calibri" panose="020F0502020204030204" pitchFamily="34" charset="0"/>
              </a:rPr>
              <a:t>Samples available in your language</a:t>
            </a:r>
            <a:endParaRPr lang="en-US" sz="2000" i="1" dirty="0">
              <a:effectLst/>
            </a:endParaRPr>
          </a:p>
        </p:txBody>
      </p:sp>
    </p:spTree>
    <p:extLst>
      <p:ext uri="{BB962C8B-B14F-4D97-AF65-F5344CB8AC3E}">
        <p14:creationId xmlns:p14="http://schemas.microsoft.com/office/powerpoint/2010/main" val="2254979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CBEEE-3A3A-43DE-AB19-3602AB5649BE}"/>
              </a:ext>
            </a:extLst>
          </p:cNvPr>
          <p:cNvSpPr>
            <a:spLocks noGrp="1"/>
          </p:cNvSpPr>
          <p:nvPr>
            <p:ph type="title"/>
          </p:nvPr>
        </p:nvSpPr>
        <p:spPr/>
        <p:txBody>
          <a:bodyPr>
            <a:normAutofit fontScale="90000"/>
          </a:bodyPr>
          <a:lstStyle/>
          <a:p>
            <a:r>
              <a:rPr lang="en-US" dirty="0"/>
              <a:t>Equipment and Supplies Needed on Ward </a:t>
            </a:r>
          </a:p>
        </p:txBody>
      </p:sp>
      <p:sp>
        <p:nvSpPr>
          <p:cNvPr id="3" name="Content Placeholder 2">
            <a:extLst>
              <a:ext uri="{FF2B5EF4-FFF2-40B4-BE49-F238E27FC236}">
                <a16:creationId xmlns:a16="http://schemas.microsoft.com/office/drawing/2014/main" id="{C1971466-5618-4161-964F-0973A94332AC}"/>
              </a:ext>
            </a:extLst>
          </p:cNvPr>
          <p:cNvSpPr>
            <a:spLocks noGrp="1"/>
          </p:cNvSpPr>
          <p:nvPr>
            <p:ph idx="1"/>
          </p:nvPr>
        </p:nvSpPr>
        <p:spPr>
          <a:xfrm>
            <a:off x="1257304" y="1386347"/>
            <a:ext cx="4538812" cy="4454013"/>
          </a:xfrm>
        </p:spPr>
        <p:txBody>
          <a:bodyPr>
            <a:normAutofit fontScale="62500" lnSpcReduction="20000"/>
          </a:bodyPr>
          <a:lstStyle/>
          <a:p>
            <a:r>
              <a:rPr lang="en-US" dirty="0"/>
              <a:t>Oxygen</a:t>
            </a:r>
          </a:p>
          <a:p>
            <a:r>
              <a:rPr lang="en-US" dirty="0"/>
              <a:t>Suction</a:t>
            </a:r>
          </a:p>
          <a:p>
            <a:r>
              <a:rPr lang="en-US" dirty="0"/>
              <a:t>IV Solutions (Saline or Ringer’s Lactate)</a:t>
            </a:r>
          </a:p>
          <a:p>
            <a:r>
              <a:rPr lang="en-US" dirty="0"/>
              <a:t>IV poles</a:t>
            </a:r>
          </a:p>
          <a:p>
            <a:r>
              <a:rPr lang="en-US" dirty="0"/>
              <a:t>Chairs (at least one for each family)</a:t>
            </a:r>
          </a:p>
          <a:p>
            <a:r>
              <a:rPr lang="en-US" dirty="0"/>
              <a:t>Bedside tables</a:t>
            </a:r>
          </a:p>
          <a:p>
            <a:r>
              <a:rPr lang="en-US" dirty="0"/>
              <a:t>Cups for patients</a:t>
            </a:r>
          </a:p>
          <a:p>
            <a:r>
              <a:rPr lang="en-US" dirty="0"/>
              <a:t>Juice and water for patients</a:t>
            </a:r>
          </a:p>
          <a:p>
            <a:r>
              <a:rPr lang="en-US" dirty="0"/>
              <a:t>Non-acidic juice for patients after surgery</a:t>
            </a:r>
          </a:p>
          <a:p>
            <a:endParaRPr lang="en-US" dirty="0"/>
          </a:p>
        </p:txBody>
      </p:sp>
      <p:sp>
        <p:nvSpPr>
          <p:cNvPr id="5" name="Slide Number Placeholder 4">
            <a:extLst>
              <a:ext uri="{FF2B5EF4-FFF2-40B4-BE49-F238E27FC236}">
                <a16:creationId xmlns:a16="http://schemas.microsoft.com/office/drawing/2014/main" id="{C801A4F9-D42C-44CF-B523-C538F7905337}"/>
              </a:ext>
            </a:extLst>
          </p:cNvPr>
          <p:cNvSpPr>
            <a:spLocks noGrp="1"/>
          </p:cNvSpPr>
          <p:nvPr>
            <p:ph type="sldNum" sz="quarter" idx="12"/>
          </p:nvPr>
        </p:nvSpPr>
        <p:spPr/>
        <p:txBody>
          <a:bodyPr/>
          <a:lstStyle/>
          <a:p>
            <a:fld id="{4904E3FC-11C7-423E-9938-3F007D066D89}" type="slidenum">
              <a:rPr lang="en-US" smtClean="0"/>
              <a:t>44</a:t>
            </a:fld>
            <a:endParaRPr lang="en-US"/>
          </a:p>
        </p:txBody>
      </p:sp>
      <p:sp>
        <p:nvSpPr>
          <p:cNvPr id="9" name="TextBox 8">
            <a:extLst>
              <a:ext uri="{FF2B5EF4-FFF2-40B4-BE49-F238E27FC236}">
                <a16:creationId xmlns:a16="http://schemas.microsoft.com/office/drawing/2014/main" id="{EB703D6F-A10B-4DB2-AE49-65EE6C9676C3}"/>
              </a:ext>
            </a:extLst>
          </p:cNvPr>
          <p:cNvSpPr txBox="1"/>
          <p:nvPr/>
        </p:nvSpPr>
        <p:spPr>
          <a:xfrm>
            <a:off x="6695768" y="1163241"/>
            <a:ext cx="4238928" cy="4893647"/>
          </a:xfrm>
          <a:prstGeom prst="rect">
            <a:avLst/>
          </a:prstGeom>
          <a:noFill/>
        </p:spPr>
        <p:txBody>
          <a:bodyPr wrap="square">
            <a:spAutoFit/>
          </a:bodyPr>
          <a:lstStyle/>
          <a:p>
            <a:r>
              <a:rPr lang="en-US" sz="2400" dirty="0">
                <a:latin typeface="+mj-lt"/>
              </a:rPr>
              <a:t>10ml syringes (no needles)</a:t>
            </a:r>
          </a:p>
          <a:p>
            <a:r>
              <a:rPr lang="en-US" sz="2400" dirty="0">
                <a:latin typeface="+mj-lt"/>
              </a:rPr>
              <a:t>Hand sanitizer</a:t>
            </a:r>
          </a:p>
          <a:p>
            <a:r>
              <a:rPr lang="en-US" sz="2400" dirty="0">
                <a:latin typeface="+mj-lt"/>
              </a:rPr>
              <a:t>Thermometers</a:t>
            </a:r>
          </a:p>
          <a:p>
            <a:r>
              <a:rPr lang="en-US" sz="2400" dirty="0">
                <a:latin typeface="+mj-lt"/>
              </a:rPr>
              <a:t> Alcohol</a:t>
            </a:r>
          </a:p>
          <a:p>
            <a:r>
              <a:rPr lang="en-US" sz="2400" dirty="0">
                <a:latin typeface="+mj-lt"/>
              </a:rPr>
              <a:t>Gauze (2x2 &amp; 4x4)</a:t>
            </a:r>
          </a:p>
          <a:p>
            <a:r>
              <a:rPr lang="en-US" sz="2400" dirty="0">
                <a:latin typeface="+mj-lt"/>
              </a:rPr>
              <a:t>Paper tape</a:t>
            </a:r>
          </a:p>
          <a:p>
            <a:r>
              <a:rPr lang="en-US" sz="2400" dirty="0">
                <a:latin typeface="+mj-lt"/>
              </a:rPr>
              <a:t>Scissors</a:t>
            </a:r>
          </a:p>
          <a:p>
            <a:r>
              <a:rPr lang="en-US" sz="2400" dirty="0">
                <a:latin typeface="+mj-lt"/>
              </a:rPr>
              <a:t>Tongue blades</a:t>
            </a:r>
          </a:p>
          <a:p>
            <a:r>
              <a:rPr lang="en-US" sz="2400" dirty="0">
                <a:latin typeface="+mj-lt"/>
              </a:rPr>
              <a:t>Cotton applicators</a:t>
            </a:r>
          </a:p>
          <a:p>
            <a:r>
              <a:rPr lang="en-US" sz="2400" dirty="0">
                <a:latin typeface="+mj-lt"/>
              </a:rPr>
              <a:t>Gloves </a:t>
            </a:r>
          </a:p>
          <a:p>
            <a:r>
              <a:rPr lang="en-US" sz="2400" dirty="0">
                <a:latin typeface="+mj-lt"/>
              </a:rPr>
              <a:t>Bed pillows</a:t>
            </a:r>
          </a:p>
          <a:p>
            <a:r>
              <a:rPr lang="en-US" sz="2400" dirty="0">
                <a:latin typeface="+mj-lt"/>
              </a:rPr>
              <a:t>Emesis basins</a:t>
            </a:r>
          </a:p>
          <a:p>
            <a:r>
              <a:rPr lang="en-US" sz="2400" dirty="0">
                <a:latin typeface="+mj-lt"/>
              </a:rPr>
              <a:t>Towels</a:t>
            </a:r>
          </a:p>
        </p:txBody>
      </p:sp>
    </p:spTree>
    <p:extLst>
      <p:ext uri="{BB962C8B-B14F-4D97-AF65-F5344CB8AC3E}">
        <p14:creationId xmlns:p14="http://schemas.microsoft.com/office/powerpoint/2010/main" val="2342113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D1237-45C8-44DA-A9A5-C4C4209567A9}"/>
              </a:ext>
            </a:extLst>
          </p:cNvPr>
          <p:cNvSpPr>
            <a:spLocks noGrp="1"/>
          </p:cNvSpPr>
          <p:nvPr>
            <p:ph type="title"/>
          </p:nvPr>
        </p:nvSpPr>
        <p:spPr>
          <a:xfrm>
            <a:off x="852138" y="271240"/>
            <a:ext cx="10515600" cy="1729010"/>
          </a:xfrm>
        </p:spPr>
        <p:txBody>
          <a:bodyPr>
            <a:normAutofit/>
          </a:bodyPr>
          <a:lstStyle/>
          <a:p>
            <a:r>
              <a:rPr lang="en-US" dirty="0"/>
              <a:t>Thank you for your attention. </a:t>
            </a:r>
          </a:p>
        </p:txBody>
      </p:sp>
      <p:sp>
        <p:nvSpPr>
          <p:cNvPr id="5" name="Slide Number Placeholder 4">
            <a:extLst>
              <a:ext uri="{FF2B5EF4-FFF2-40B4-BE49-F238E27FC236}">
                <a16:creationId xmlns:a16="http://schemas.microsoft.com/office/drawing/2014/main" id="{148C4300-3CF3-4A4F-A390-62BCB8E6D6BE}"/>
              </a:ext>
            </a:extLst>
          </p:cNvPr>
          <p:cNvSpPr>
            <a:spLocks noGrp="1"/>
          </p:cNvSpPr>
          <p:nvPr>
            <p:ph type="sldNum" sz="quarter" idx="12"/>
          </p:nvPr>
        </p:nvSpPr>
        <p:spPr/>
        <p:txBody>
          <a:bodyPr/>
          <a:lstStyle/>
          <a:p>
            <a:fld id="{4904E3FC-11C7-423E-9938-3F007D066D89}" type="slidenum">
              <a:rPr lang="en-US" smtClean="0"/>
              <a:t>45</a:t>
            </a:fld>
            <a:endParaRPr lang="en-US"/>
          </a:p>
        </p:txBody>
      </p:sp>
      <p:pic>
        <p:nvPicPr>
          <p:cNvPr id="7" name="Picture 6">
            <a:extLst>
              <a:ext uri="{FF2B5EF4-FFF2-40B4-BE49-F238E27FC236}">
                <a16:creationId xmlns:a16="http://schemas.microsoft.com/office/drawing/2014/main" id="{FFFC8956-54D5-422B-9418-96B7027C7F6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66738" y="1601096"/>
            <a:ext cx="5486400" cy="4114800"/>
          </a:xfrm>
          <a:prstGeom prst="rect">
            <a:avLst/>
          </a:prstGeom>
          <a:ln w="57150">
            <a:solidFill>
              <a:schemeClr val="tx2">
                <a:lumMod val="25000"/>
              </a:schemeClr>
            </a:solidFill>
          </a:ln>
        </p:spPr>
      </p:pic>
      <p:sp>
        <p:nvSpPr>
          <p:cNvPr id="8" name="TextBox 7">
            <a:extLst>
              <a:ext uri="{FF2B5EF4-FFF2-40B4-BE49-F238E27FC236}">
                <a16:creationId xmlns:a16="http://schemas.microsoft.com/office/drawing/2014/main" id="{76C517EC-5E59-4FC5-8F8D-052F75A143E2}"/>
              </a:ext>
            </a:extLst>
          </p:cNvPr>
          <p:cNvSpPr txBox="1"/>
          <p:nvPr/>
        </p:nvSpPr>
        <p:spPr>
          <a:xfrm>
            <a:off x="782320" y="6031024"/>
            <a:ext cx="11182525" cy="276999"/>
          </a:xfrm>
          <a:prstGeom prst="rect">
            <a:avLst/>
          </a:prstGeom>
          <a:noFill/>
        </p:spPr>
        <p:txBody>
          <a:bodyPr wrap="square">
            <a:spAutoFit/>
          </a:bodyPr>
          <a:lstStyle/>
          <a:p>
            <a:pPr algn="ctr"/>
            <a:r>
              <a:rPr lang="en-US" sz="1200" i="1" dirty="0">
                <a:effectLst/>
                <a:latin typeface="Times New Roman" panose="02020603050405020304" pitchFamily="18" charset="0"/>
                <a:ea typeface="Times New Roman" panose="02020603050405020304" pitchFamily="18" charset="0"/>
              </a:rPr>
              <a:t>A special thanks to Christopher </a:t>
            </a:r>
            <a:r>
              <a:rPr lang="en-US" sz="1200" i="1" dirty="0" err="1">
                <a:effectLst/>
                <a:latin typeface="Times New Roman" panose="02020603050405020304" pitchFamily="18" charset="0"/>
                <a:ea typeface="Times New Roman" panose="02020603050405020304" pitchFamily="18" charset="0"/>
              </a:rPr>
              <a:t>Olynic</a:t>
            </a:r>
            <a:r>
              <a:rPr lang="en-US" sz="1200" i="1" dirty="0">
                <a:effectLst/>
                <a:latin typeface="Times New Roman" panose="02020603050405020304" pitchFamily="18" charset="0"/>
                <a:ea typeface="Times New Roman" panose="02020603050405020304" pitchFamily="18" charset="0"/>
              </a:rPr>
              <a:t>, DMD for his permission to use his photography of the surgical procedures</a:t>
            </a:r>
            <a:endParaRPr lang="en-US" sz="1200" i="1" dirty="0"/>
          </a:p>
        </p:txBody>
      </p:sp>
    </p:spTree>
    <p:extLst>
      <p:ext uri="{BB962C8B-B14F-4D97-AF65-F5344CB8AC3E}">
        <p14:creationId xmlns:p14="http://schemas.microsoft.com/office/powerpoint/2010/main" val="831043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0E8A7-DD82-41B7-B895-7AE9B8830B02}"/>
              </a:ext>
            </a:extLst>
          </p:cNvPr>
          <p:cNvSpPr>
            <a:spLocks noGrp="1"/>
          </p:cNvSpPr>
          <p:nvPr>
            <p:ph type="title"/>
          </p:nvPr>
        </p:nvSpPr>
        <p:spPr>
          <a:xfrm>
            <a:off x="838200" y="268561"/>
            <a:ext cx="10515600" cy="1015902"/>
          </a:xfrm>
        </p:spPr>
        <p:txBody>
          <a:bodyPr/>
          <a:lstStyle/>
          <a:p>
            <a:pPr algn="ctr"/>
            <a:r>
              <a:rPr lang="en-US" dirty="0"/>
              <a:t>Unilateral Complete Cleft Lip</a:t>
            </a:r>
          </a:p>
        </p:txBody>
      </p:sp>
      <p:sp>
        <p:nvSpPr>
          <p:cNvPr id="5" name="Slide Number Placeholder 4">
            <a:extLst>
              <a:ext uri="{FF2B5EF4-FFF2-40B4-BE49-F238E27FC236}">
                <a16:creationId xmlns:a16="http://schemas.microsoft.com/office/drawing/2014/main" id="{F5A7021D-BCD6-44FF-8986-D6B80E0148D7}"/>
              </a:ext>
            </a:extLst>
          </p:cNvPr>
          <p:cNvSpPr>
            <a:spLocks noGrp="1"/>
          </p:cNvSpPr>
          <p:nvPr>
            <p:ph type="sldNum" sz="quarter" idx="12"/>
          </p:nvPr>
        </p:nvSpPr>
        <p:spPr/>
        <p:txBody>
          <a:bodyPr/>
          <a:lstStyle/>
          <a:p>
            <a:fld id="{4904E3FC-11C7-423E-9938-3F007D066D89}" type="slidenum">
              <a:rPr lang="en-US" smtClean="0"/>
              <a:t>5</a:t>
            </a:fld>
            <a:endParaRPr lang="en-US"/>
          </a:p>
        </p:txBody>
      </p:sp>
      <p:pic>
        <p:nvPicPr>
          <p:cNvPr id="7" name="Picture 5">
            <a:extLst>
              <a:ext uri="{FF2B5EF4-FFF2-40B4-BE49-F238E27FC236}">
                <a16:creationId xmlns:a16="http://schemas.microsoft.com/office/drawing/2014/main" id="{84F446BD-A934-4A46-8F89-3746F75FB4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65" r="1880"/>
          <a:stretch/>
        </p:blipFill>
        <p:spPr bwMode="auto">
          <a:xfrm>
            <a:off x="6704154" y="1445877"/>
            <a:ext cx="3185233" cy="475488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1D2DA7A2-A272-4B5D-8097-DBA036434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407966" y="1445877"/>
            <a:ext cx="3143153" cy="475488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4F4E52F-1BF2-42B6-89F2-D001A133E51F}"/>
              </a:ext>
            </a:extLst>
          </p:cNvPr>
          <p:cNvSpPr txBox="1"/>
          <p:nvPr/>
        </p:nvSpPr>
        <p:spPr>
          <a:xfrm>
            <a:off x="2462212" y="5742630"/>
            <a:ext cx="3043237" cy="477054"/>
          </a:xfrm>
          <a:prstGeom prst="rect">
            <a:avLst/>
          </a:prstGeom>
          <a:solidFill>
            <a:schemeClr val="tx1">
              <a:alpha val="40000"/>
            </a:schemeClr>
          </a:solidFill>
        </p:spPr>
        <p:txBody>
          <a:bodyPr wrap="square" rtlCol="0">
            <a:spAutoFit/>
          </a:bodyPr>
          <a:lstStyle/>
          <a:p>
            <a:pPr algn="ctr"/>
            <a:r>
              <a:rPr lang="en-US" sz="2500" b="1" dirty="0">
                <a:solidFill>
                  <a:schemeClr val="bg1"/>
                </a:solidFill>
              </a:rPr>
              <a:t>Before</a:t>
            </a:r>
          </a:p>
        </p:txBody>
      </p:sp>
      <p:sp>
        <p:nvSpPr>
          <p:cNvPr id="17" name="TextBox 16">
            <a:extLst>
              <a:ext uri="{FF2B5EF4-FFF2-40B4-BE49-F238E27FC236}">
                <a16:creationId xmlns:a16="http://schemas.microsoft.com/office/drawing/2014/main" id="{6445AFB2-E00E-4181-ADD7-45A942A919E3}"/>
              </a:ext>
            </a:extLst>
          </p:cNvPr>
          <p:cNvSpPr txBox="1"/>
          <p:nvPr/>
        </p:nvSpPr>
        <p:spPr>
          <a:xfrm>
            <a:off x="6704154" y="5742630"/>
            <a:ext cx="3185233" cy="477054"/>
          </a:xfrm>
          <a:prstGeom prst="rect">
            <a:avLst/>
          </a:prstGeom>
          <a:solidFill>
            <a:schemeClr val="tx1">
              <a:alpha val="40000"/>
            </a:schemeClr>
          </a:solidFill>
        </p:spPr>
        <p:txBody>
          <a:bodyPr wrap="square" rtlCol="0">
            <a:spAutoFit/>
          </a:bodyPr>
          <a:lstStyle/>
          <a:p>
            <a:pPr algn="ctr"/>
            <a:r>
              <a:rPr lang="en-US" sz="2500" b="1" dirty="0">
                <a:solidFill>
                  <a:schemeClr val="bg1"/>
                </a:solidFill>
              </a:rPr>
              <a:t>After</a:t>
            </a:r>
          </a:p>
        </p:txBody>
      </p:sp>
    </p:spTree>
    <p:extLst>
      <p:ext uri="{BB962C8B-B14F-4D97-AF65-F5344CB8AC3E}">
        <p14:creationId xmlns:p14="http://schemas.microsoft.com/office/powerpoint/2010/main" val="3000866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so5E761">
            <a:extLst>
              <a:ext uri="{FF2B5EF4-FFF2-40B4-BE49-F238E27FC236}">
                <a16:creationId xmlns:a16="http://schemas.microsoft.com/office/drawing/2014/main" id="{BA9663B2-D0E4-46E9-A550-03821F871D4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1563"/>
          <a:stretch>
            <a:fillRect/>
          </a:stretch>
        </p:blipFill>
        <p:spPr bwMode="auto">
          <a:xfrm>
            <a:off x="2142228" y="1382434"/>
            <a:ext cx="3530215" cy="4837249"/>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msoD8C1F">
            <a:extLst>
              <a:ext uri="{FF2B5EF4-FFF2-40B4-BE49-F238E27FC236}">
                <a16:creationId xmlns:a16="http://schemas.microsoft.com/office/drawing/2014/main" id="{E23C9620-0AAE-4B68-B4E6-2F85CEE0308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9746" t="13318" r="7411"/>
          <a:stretch>
            <a:fillRect/>
          </a:stretch>
        </p:blipFill>
        <p:spPr bwMode="auto">
          <a:xfrm>
            <a:off x="6410133" y="1382434"/>
            <a:ext cx="3610341" cy="4837249"/>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B0E8A7-DD82-41B7-B895-7AE9B8830B02}"/>
              </a:ext>
            </a:extLst>
          </p:cNvPr>
          <p:cNvSpPr>
            <a:spLocks noGrp="1"/>
          </p:cNvSpPr>
          <p:nvPr>
            <p:ph type="title"/>
          </p:nvPr>
        </p:nvSpPr>
        <p:spPr>
          <a:xfrm>
            <a:off x="838200" y="268561"/>
            <a:ext cx="10515600" cy="1015902"/>
          </a:xfrm>
        </p:spPr>
        <p:txBody>
          <a:bodyPr/>
          <a:lstStyle/>
          <a:p>
            <a:pPr algn="ctr"/>
            <a:r>
              <a:rPr lang="en-US" dirty="0"/>
              <a:t>Bilateral Incomplete Cleft Lip</a:t>
            </a:r>
          </a:p>
        </p:txBody>
      </p:sp>
      <p:sp>
        <p:nvSpPr>
          <p:cNvPr id="5" name="Slide Number Placeholder 4">
            <a:extLst>
              <a:ext uri="{FF2B5EF4-FFF2-40B4-BE49-F238E27FC236}">
                <a16:creationId xmlns:a16="http://schemas.microsoft.com/office/drawing/2014/main" id="{F5A7021D-BCD6-44FF-8986-D6B80E0148D7}"/>
              </a:ext>
            </a:extLst>
          </p:cNvPr>
          <p:cNvSpPr>
            <a:spLocks noGrp="1"/>
          </p:cNvSpPr>
          <p:nvPr>
            <p:ph type="sldNum" sz="quarter" idx="12"/>
          </p:nvPr>
        </p:nvSpPr>
        <p:spPr/>
        <p:txBody>
          <a:bodyPr/>
          <a:lstStyle/>
          <a:p>
            <a:fld id="{4904E3FC-11C7-423E-9938-3F007D066D89}" type="slidenum">
              <a:rPr lang="en-US" smtClean="0"/>
              <a:t>6</a:t>
            </a:fld>
            <a:endParaRPr lang="en-US"/>
          </a:p>
        </p:txBody>
      </p:sp>
      <p:sp>
        <p:nvSpPr>
          <p:cNvPr id="15" name="TextBox 14">
            <a:extLst>
              <a:ext uri="{FF2B5EF4-FFF2-40B4-BE49-F238E27FC236}">
                <a16:creationId xmlns:a16="http://schemas.microsoft.com/office/drawing/2014/main" id="{94F4E52F-1BF2-42B6-89F2-D001A133E51F}"/>
              </a:ext>
            </a:extLst>
          </p:cNvPr>
          <p:cNvSpPr txBox="1"/>
          <p:nvPr/>
        </p:nvSpPr>
        <p:spPr>
          <a:xfrm>
            <a:off x="2142227" y="5742630"/>
            <a:ext cx="3530215" cy="477054"/>
          </a:xfrm>
          <a:prstGeom prst="rect">
            <a:avLst/>
          </a:prstGeom>
          <a:solidFill>
            <a:schemeClr val="tx1">
              <a:alpha val="40000"/>
            </a:schemeClr>
          </a:solidFill>
        </p:spPr>
        <p:txBody>
          <a:bodyPr wrap="square" rtlCol="0">
            <a:spAutoFit/>
          </a:bodyPr>
          <a:lstStyle/>
          <a:p>
            <a:pPr algn="ctr"/>
            <a:r>
              <a:rPr lang="en-US" sz="2500" b="1" dirty="0">
                <a:solidFill>
                  <a:schemeClr val="bg1"/>
                </a:solidFill>
              </a:rPr>
              <a:t>Before</a:t>
            </a:r>
          </a:p>
        </p:txBody>
      </p:sp>
      <p:sp>
        <p:nvSpPr>
          <p:cNvPr id="17" name="TextBox 16">
            <a:extLst>
              <a:ext uri="{FF2B5EF4-FFF2-40B4-BE49-F238E27FC236}">
                <a16:creationId xmlns:a16="http://schemas.microsoft.com/office/drawing/2014/main" id="{6445AFB2-E00E-4181-ADD7-45A942A919E3}"/>
              </a:ext>
            </a:extLst>
          </p:cNvPr>
          <p:cNvSpPr txBox="1"/>
          <p:nvPr/>
        </p:nvSpPr>
        <p:spPr>
          <a:xfrm>
            <a:off x="6410133" y="5742630"/>
            <a:ext cx="3610342" cy="477054"/>
          </a:xfrm>
          <a:prstGeom prst="rect">
            <a:avLst/>
          </a:prstGeom>
          <a:solidFill>
            <a:schemeClr val="tx1">
              <a:alpha val="40000"/>
            </a:schemeClr>
          </a:solidFill>
        </p:spPr>
        <p:txBody>
          <a:bodyPr wrap="square" rtlCol="0">
            <a:spAutoFit/>
          </a:bodyPr>
          <a:lstStyle/>
          <a:p>
            <a:pPr algn="ctr"/>
            <a:r>
              <a:rPr lang="en-US" sz="2500" b="1" dirty="0">
                <a:solidFill>
                  <a:schemeClr val="bg1"/>
                </a:solidFill>
              </a:rPr>
              <a:t>After</a:t>
            </a:r>
          </a:p>
        </p:txBody>
      </p:sp>
    </p:spTree>
    <p:extLst>
      <p:ext uri="{BB962C8B-B14F-4D97-AF65-F5344CB8AC3E}">
        <p14:creationId xmlns:p14="http://schemas.microsoft.com/office/powerpoint/2010/main" val="178944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0E8A7-DD82-41B7-B895-7AE9B8830B02}"/>
              </a:ext>
            </a:extLst>
          </p:cNvPr>
          <p:cNvSpPr>
            <a:spLocks noGrp="1"/>
          </p:cNvSpPr>
          <p:nvPr>
            <p:ph type="title"/>
          </p:nvPr>
        </p:nvSpPr>
        <p:spPr>
          <a:xfrm>
            <a:off x="838200" y="540207"/>
            <a:ext cx="10665368" cy="942197"/>
          </a:xfrm>
        </p:spPr>
        <p:txBody>
          <a:bodyPr/>
          <a:lstStyle/>
          <a:p>
            <a:pPr algn="ctr"/>
            <a:r>
              <a:rPr lang="en-US" dirty="0"/>
              <a:t>Bilateral Complete Cleft Lip</a:t>
            </a:r>
          </a:p>
        </p:txBody>
      </p:sp>
      <p:sp>
        <p:nvSpPr>
          <p:cNvPr id="5" name="Slide Number Placeholder 4">
            <a:extLst>
              <a:ext uri="{FF2B5EF4-FFF2-40B4-BE49-F238E27FC236}">
                <a16:creationId xmlns:a16="http://schemas.microsoft.com/office/drawing/2014/main" id="{F5A7021D-BCD6-44FF-8986-D6B80E0148D7}"/>
              </a:ext>
            </a:extLst>
          </p:cNvPr>
          <p:cNvSpPr>
            <a:spLocks noGrp="1"/>
          </p:cNvSpPr>
          <p:nvPr>
            <p:ph type="sldNum" sz="quarter" idx="12"/>
          </p:nvPr>
        </p:nvSpPr>
        <p:spPr/>
        <p:txBody>
          <a:bodyPr/>
          <a:lstStyle/>
          <a:p>
            <a:fld id="{4904E3FC-11C7-423E-9938-3F007D066D89}" type="slidenum">
              <a:rPr lang="en-US" smtClean="0"/>
              <a:t>7</a:t>
            </a:fld>
            <a:endParaRPr lang="en-US"/>
          </a:p>
        </p:txBody>
      </p:sp>
      <p:sp>
        <p:nvSpPr>
          <p:cNvPr id="15" name="TextBox 14">
            <a:extLst>
              <a:ext uri="{FF2B5EF4-FFF2-40B4-BE49-F238E27FC236}">
                <a16:creationId xmlns:a16="http://schemas.microsoft.com/office/drawing/2014/main" id="{94F4E52F-1BF2-42B6-89F2-D001A133E51F}"/>
              </a:ext>
            </a:extLst>
          </p:cNvPr>
          <p:cNvSpPr txBox="1"/>
          <p:nvPr/>
        </p:nvSpPr>
        <p:spPr>
          <a:xfrm>
            <a:off x="1598755" y="5840738"/>
            <a:ext cx="3276432" cy="477054"/>
          </a:xfrm>
          <a:prstGeom prst="rect">
            <a:avLst/>
          </a:prstGeom>
          <a:solidFill>
            <a:schemeClr val="tx1">
              <a:alpha val="40000"/>
            </a:schemeClr>
          </a:solidFill>
        </p:spPr>
        <p:txBody>
          <a:bodyPr wrap="square" rtlCol="0">
            <a:spAutoFit/>
          </a:bodyPr>
          <a:lstStyle/>
          <a:p>
            <a:pPr algn="ctr"/>
            <a:r>
              <a:rPr lang="en-US" sz="2500" b="1" dirty="0">
                <a:solidFill>
                  <a:schemeClr val="bg1"/>
                </a:solidFill>
              </a:rPr>
              <a:t>Before</a:t>
            </a:r>
          </a:p>
        </p:txBody>
      </p:sp>
      <p:sp>
        <p:nvSpPr>
          <p:cNvPr id="17" name="TextBox 16">
            <a:extLst>
              <a:ext uri="{FF2B5EF4-FFF2-40B4-BE49-F238E27FC236}">
                <a16:creationId xmlns:a16="http://schemas.microsoft.com/office/drawing/2014/main" id="{6445AFB2-E00E-4181-ADD7-45A942A919E3}"/>
              </a:ext>
            </a:extLst>
          </p:cNvPr>
          <p:cNvSpPr txBox="1"/>
          <p:nvPr/>
        </p:nvSpPr>
        <p:spPr>
          <a:xfrm>
            <a:off x="7355355" y="5740621"/>
            <a:ext cx="3237890" cy="477054"/>
          </a:xfrm>
          <a:prstGeom prst="rect">
            <a:avLst/>
          </a:prstGeom>
          <a:solidFill>
            <a:schemeClr val="tx1">
              <a:alpha val="40000"/>
            </a:schemeClr>
          </a:solidFill>
        </p:spPr>
        <p:txBody>
          <a:bodyPr wrap="square" rtlCol="0">
            <a:spAutoFit/>
          </a:bodyPr>
          <a:lstStyle/>
          <a:p>
            <a:pPr algn="ctr"/>
            <a:r>
              <a:rPr lang="en-US" sz="2500" b="1" dirty="0">
                <a:solidFill>
                  <a:schemeClr val="bg1"/>
                </a:solidFill>
              </a:rPr>
              <a:t>After</a:t>
            </a:r>
          </a:p>
        </p:txBody>
      </p:sp>
      <p:pic>
        <p:nvPicPr>
          <p:cNvPr id="12" name="Picture 11" descr="A person holding a baby&#10;&#10;Description automatically generated">
            <a:extLst>
              <a:ext uri="{FF2B5EF4-FFF2-40B4-BE49-F238E27FC236}">
                <a16:creationId xmlns:a16="http://schemas.microsoft.com/office/drawing/2014/main" id="{D7A3879E-8607-47B9-B9BF-1D719E6A2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469" y="1679944"/>
            <a:ext cx="5206532" cy="4160794"/>
          </a:xfrm>
          <a:prstGeom prst="rect">
            <a:avLst/>
          </a:prstGeom>
        </p:spPr>
      </p:pic>
      <p:pic>
        <p:nvPicPr>
          <p:cNvPr id="14" name="Picture 13" descr="A close up of a person and a baby posing for the camera&#10;&#10;Description automatically generated">
            <a:extLst>
              <a:ext uri="{FF2B5EF4-FFF2-40B4-BE49-F238E27FC236}">
                <a16:creationId xmlns:a16="http://schemas.microsoft.com/office/drawing/2014/main" id="{6C1E6C12-5B40-4474-9F1C-1DC0BB4E5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52" y="1679944"/>
            <a:ext cx="5081016" cy="4074986"/>
          </a:xfrm>
          <a:prstGeom prst="rect">
            <a:avLst/>
          </a:prstGeom>
        </p:spPr>
      </p:pic>
    </p:spTree>
    <p:extLst>
      <p:ext uri="{BB962C8B-B14F-4D97-AF65-F5344CB8AC3E}">
        <p14:creationId xmlns:p14="http://schemas.microsoft.com/office/powerpoint/2010/main" val="104764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4754-5C36-46F6-9678-947F2D5C456A}"/>
              </a:ext>
            </a:extLst>
          </p:cNvPr>
          <p:cNvSpPr>
            <a:spLocks noGrp="1"/>
          </p:cNvSpPr>
          <p:nvPr>
            <p:ph type="title"/>
          </p:nvPr>
        </p:nvSpPr>
        <p:spPr>
          <a:xfrm>
            <a:off x="852138" y="336250"/>
            <a:ext cx="10515600" cy="1194838"/>
          </a:xfrm>
        </p:spPr>
        <p:txBody>
          <a:bodyPr>
            <a:normAutofit/>
          </a:bodyPr>
          <a:lstStyle/>
          <a:p>
            <a:pPr algn="ctr"/>
            <a:r>
              <a:rPr lang="en-US" dirty="0"/>
              <a:t>Cleft Palate Deformities</a:t>
            </a:r>
          </a:p>
        </p:txBody>
      </p:sp>
      <p:sp>
        <p:nvSpPr>
          <p:cNvPr id="4" name="Date Placeholder 3">
            <a:extLst>
              <a:ext uri="{FF2B5EF4-FFF2-40B4-BE49-F238E27FC236}">
                <a16:creationId xmlns:a16="http://schemas.microsoft.com/office/drawing/2014/main" id="{9030BA83-D215-42D0-B3BC-14023F74F3F9}"/>
              </a:ext>
            </a:extLst>
          </p:cNvPr>
          <p:cNvSpPr>
            <a:spLocks noGrp="1"/>
          </p:cNvSpPr>
          <p:nvPr>
            <p:ph type="dt" sz="half" idx="10"/>
          </p:nvPr>
        </p:nvSpPr>
        <p:spPr/>
        <p:txBody>
          <a:bodyPr/>
          <a:lstStyle/>
          <a:p>
            <a:r>
              <a:rPr lang="en-US"/>
              <a:t>2020-Sept</a:t>
            </a:r>
          </a:p>
        </p:txBody>
      </p:sp>
      <p:sp>
        <p:nvSpPr>
          <p:cNvPr id="5" name="Slide Number Placeholder 4">
            <a:extLst>
              <a:ext uri="{FF2B5EF4-FFF2-40B4-BE49-F238E27FC236}">
                <a16:creationId xmlns:a16="http://schemas.microsoft.com/office/drawing/2014/main" id="{0554E887-185E-4476-B09E-CD720027FA18}"/>
              </a:ext>
            </a:extLst>
          </p:cNvPr>
          <p:cNvSpPr>
            <a:spLocks noGrp="1"/>
          </p:cNvSpPr>
          <p:nvPr>
            <p:ph type="sldNum" sz="quarter" idx="12"/>
          </p:nvPr>
        </p:nvSpPr>
        <p:spPr/>
        <p:txBody>
          <a:bodyPr/>
          <a:lstStyle/>
          <a:p>
            <a:fld id="{4904E3FC-11C7-423E-9938-3F007D066D89}" type="slidenum">
              <a:rPr lang="en-US" smtClean="0"/>
              <a:t>8</a:t>
            </a:fld>
            <a:endParaRPr lang="en-US"/>
          </a:p>
        </p:txBody>
      </p:sp>
      <p:pic>
        <p:nvPicPr>
          <p:cNvPr id="7" name="Picture 6" descr="A screenshot of a cell">
            <a:extLst>
              <a:ext uri="{FF2B5EF4-FFF2-40B4-BE49-F238E27FC236}">
                <a16:creationId xmlns:a16="http://schemas.microsoft.com/office/drawing/2014/main" id="{465A1FD2-4967-4B0F-88A0-B98C11231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23" y="1919905"/>
            <a:ext cx="10772315" cy="3823351"/>
          </a:xfrm>
          <a:prstGeom prst="rect">
            <a:avLst/>
          </a:prstGeom>
        </p:spPr>
      </p:pic>
    </p:spTree>
    <p:extLst>
      <p:ext uri="{BB962C8B-B14F-4D97-AF65-F5344CB8AC3E}">
        <p14:creationId xmlns:p14="http://schemas.microsoft.com/office/powerpoint/2010/main" val="1138260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BB29-24C1-49DB-9FD8-144690374550}"/>
              </a:ext>
            </a:extLst>
          </p:cNvPr>
          <p:cNvSpPr>
            <a:spLocks noGrp="1"/>
          </p:cNvSpPr>
          <p:nvPr>
            <p:ph type="title"/>
          </p:nvPr>
        </p:nvSpPr>
        <p:spPr>
          <a:xfrm>
            <a:off x="838200" y="231776"/>
            <a:ext cx="10515600" cy="892174"/>
          </a:xfrm>
        </p:spPr>
        <p:txBody>
          <a:bodyPr/>
          <a:lstStyle/>
          <a:p>
            <a:pPr algn="ctr"/>
            <a:r>
              <a:rPr lang="en-US" dirty="0"/>
              <a:t>Incidence</a:t>
            </a:r>
          </a:p>
        </p:txBody>
      </p:sp>
      <p:sp>
        <p:nvSpPr>
          <p:cNvPr id="3" name="Content Placeholder 2">
            <a:extLst>
              <a:ext uri="{FF2B5EF4-FFF2-40B4-BE49-F238E27FC236}">
                <a16:creationId xmlns:a16="http://schemas.microsoft.com/office/drawing/2014/main" id="{C1C88597-8626-4FE3-8FFD-282FD9BE77A9}"/>
              </a:ext>
            </a:extLst>
          </p:cNvPr>
          <p:cNvSpPr>
            <a:spLocks noGrp="1"/>
          </p:cNvSpPr>
          <p:nvPr>
            <p:ph idx="1"/>
          </p:nvPr>
        </p:nvSpPr>
        <p:spPr>
          <a:xfrm>
            <a:off x="371475" y="1449591"/>
            <a:ext cx="9148762" cy="4748766"/>
          </a:xfrm>
        </p:spPr>
        <p:txBody>
          <a:bodyPr>
            <a:normAutofit fontScale="92500"/>
          </a:bodyPr>
          <a:lstStyle/>
          <a:p>
            <a:pPr marL="0" indent="0">
              <a:buNone/>
            </a:pPr>
            <a:r>
              <a:rPr lang="en-US" sz="3600" dirty="0"/>
              <a:t>Clefts are the 4</a:t>
            </a:r>
            <a:r>
              <a:rPr lang="en-US" sz="3600" baseline="30000" dirty="0"/>
              <a:t>th</a:t>
            </a:r>
            <a:r>
              <a:rPr lang="en-US" sz="3600" dirty="0"/>
              <a:t> most common birth defect, about 1/</a:t>
            </a:r>
            <a:r>
              <a:rPr lang="en-US" sz="3600" dirty="0">
                <a:latin typeface="+mj-lt"/>
              </a:rPr>
              <a:t>700 births worldwide</a:t>
            </a:r>
            <a:endParaRPr lang="en-US" sz="3600" dirty="0"/>
          </a:p>
          <a:p>
            <a:pPr marL="0" indent="0">
              <a:buNone/>
            </a:pP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a:p>
            <a:r>
              <a:rPr lang="en-US" sz="3600" dirty="0">
                <a:effectLst/>
                <a:latin typeface="Calibri" panose="020F0502020204030204" pitchFamily="34" charset="0"/>
              </a:rPr>
              <a:t>Statistics are difficult to confirm since not all countries keep central records. </a:t>
            </a:r>
            <a:endParaRPr lang="en-US" sz="3600" dirty="0">
              <a:effectLst/>
            </a:endParaRPr>
          </a:p>
          <a:p>
            <a:pPr marL="0" indent="0">
              <a:buNone/>
            </a:pP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a:p>
            <a:pPr marL="0" indent="0">
              <a:lnSpc>
                <a:spcPct val="110000"/>
              </a:lnSpc>
              <a:buNone/>
            </a:pPr>
            <a:r>
              <a:rPr lang="en-US" altLang="en-US" sz="3600" dirty="0">
                <a:latin typeface="+mj-lt"/>
              </a:rPr>
              <a:t>Cleft lip and palate occurs more  frequently in males. Cleft palate alone is more common in females.</a:t>
            </a:r>
            <a:endParaRPr lang="en-US" sz="3600" dirty="0">
              <a:latin typeface="+mj-lt"/>
            </a:endParaRPr>
          </a:p>
          <a:p>
            <a:pPr marL="0" indent="0">
              <a:buNone/>
            </a:pPr>
            <a:endParaRPr lang="en-US" sz="2800" dirty="0">
              <a:latin typeface="+mj-lt"/>
            </a:endParaRPr>
          </a:p>
          <a:p>
            <a:pPr marL="0" indent="0">
              <a:buNone/>
            </a:pPr>
            <a:endParaRPr lang="en-US" sz="2800" dirty="0">
              <a:latin typeface="+mj-lt"/>
            </a:endParaRPr>
          </a:p>
        </p:txBody>
      </p:sp>
      <p:sp>
        <p:nvSpPr>
          <p:cNvPr id="5" name="Slide Number Placeholder 4">
            <a:extLst>
              <a:ext uri="{FF2B5EF4-FFF2-40B4-BE49-F238E27FC236}">
                <a16:creationId xmlns:a16="http://schemas.microsoft.com/office/drawing/2014/main" id="{32DE5972-1595-4603-B1E0-6552E53E3BEC}"/>
              </a:ext>
            </a:extLst>
          </p:cNvPr>
          <p:cNvSpPr>
            <a:spLocks noGrp="1"/>
          </p:cNvSpPr>
          <p:nvPr>
            <p:ph type="sldNum" sz="quarter" idx="12"/>
          </p:nvPr>
        </p:nvSpPr>
        <p:spPr/>
        <p:txBody>
          <a:bodyPr/>
          <a:lstStyle/>
          <a:p>
            <a:fld id="{4904E3FC-11C7-423E-9938-3F007D066D89}" type="slidenum">
              <a:rPr lang="en-US" smtClean="0"/>
              <a:t>9</a:t>
            </a:fld>
            <a:endParaRPr lang="en-US"/>
          </a:p>
        </p:txBody>
      </p:sp>
      <p:pic>
        <p:nvPicPr>
          <p:cNvPr id="7" name="Picture 4" descr="mso41211">
            <a:extLst>
              <a:ext uri="{FF2B5EF4-FFF2-40B4-BE49-F238E27FC236}">
                <a16:creationId xmlns:a16="http://schemas.microsoft.com/office/drawing/2014/main" id="{0A57D9E0-5AF4-4142-A20A-EEEB9E35AFD4}"/>
              </a:ext>
            </a:extLst>
          </p:cNvPr>
          <p:cNvPicPr>
            <a:picLocks noChangeAspect="1" noChangeArrowheads="1"/>
          </p:cNvPicPr>
          <p:nvPr/>
        </p:nvPicPr>
        <p:blipFill rotWithShape="1">
          <a:blip r:embed="rId3" cstate="print">
            <a:lum contrast="18000"/>
            <a:extLst>
              <a:ext uri="{28A0092B-C50C-407E-A947-70E740481C1C}">
                <a14:useLocalDpi xmlns:a14="http://schemas.microsoft.com/office/drawing/2010/main" val="0"/>
              </a:ext>
            </a:extLst>
          </a:blip>
          <a:srcRect t="9131" r="7042" b="12355"/>
          <a:stretch/>
        </p:blipFill>
        <p:spPr bwMode="auto">
          <a:xfrm>
            <a:off x="9382125" y="2380214"/>
            <a:ext cx="2438400" cy="2435145"/>
          </a:xfrm>
          <a:prstGeom prst="rect">
            <a:avLst/>
          </a:prstGeom>
          <a:noFill/>
          <a:ln w="9525">
            <a:solidFill>
              <a:srgbClr val="663300"/>
            </a:solidFill>
            <a:miter lim="800000"/>
            <a:headEnd/>
            <a:tailEnd/>
          </a:ln>
        </p:spPr>
      </p:pic>
    </p:spTree>
    <p:extLst>
      <p:ext uri="{BB962C8B-B14F-4D97-AF65-F5344CB8AC3E}">
        <p14:creationId xmlns:p14="http://schemas.microsoft.com/office/powerpoint/2010/main" val="2133793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fs">
      <a:majorFont>
        <a:latin typeface="Cormorant Infant Medium"/>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B4A1B8119C074D9E1D0CA167AE0256" ma:contentTypeVersion="10" ma:contentTypeDescription="Create a new document." ma:contentTypeScope="" ma:versionID="3ba57a9fae2ea9539037cd96b7d7b3cd">
  <xsd:schema xmlns:xsd="http://www.w3.org/2001/XMLSchema" xmlns:xs="http://www.w3.org/2001/XMLSchema" xmlns:p="http://schemas.microsoft.com/office/2006/metadata/properties" xmlns:ns2="2781918a-4201-486f-8cd6-069777501b1b" targetNamespace="http://schemas.microsoft.com/office/2006/metadata/properties" ma:root="true" ma:fieldsID="6137703e242546d562c25f95ebfacb90" ns2:_="">
    <xsd:import namespace="2781918a-4201-486f-8cd6-069777501b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1918a-4201-486f-8cd6-069777501b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C44F11-BE22-4FF4-8976-E1D21A3574E2}">
  <ds:schemaRefs>
    <ds:schemaRef ds:uri="http://schemas.microsoft.com/sharepoint/v3/contenttype/forms"/>
  </ds:schemaRefs>
</ds:datastoreItem>
</file>

<file path=customXml/itemProps2.xml><?xml version="1.0" encoding="utf-8"?>
<ds:datastoreItem xmlns:ds="http://schemas.openxmlformats.org/officeDocument/2006/customXml" ds:itemID="{8F0F5569-2BCA-4B37-A20A-5CD9156C54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1918a-4201-486f-8cd6-069777501b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8FED45-6F0A-4266-843C-9CBF3451946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1888</TotalTime>
  <Words>2834</Words>
  <Application>Microsoft Macintosh PowerPoint</Application>
  <PresentationFormat>Widescreen</PresentationFormat>
  <Paragraphs>375</Paragraphs>
  <Slides>45</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ArialMT</vt:lpstr>
      <vt:lpstr>Calibri</vt:lpstr>
      <vt:lpstr>Cambria</vt:lpstr>
      <vt:lpstr>Cormorant Infant Medium</vt:lpstr>
      <vt:lpstr>Oswald</vt:lpstr>
      <vt:lpstr>Times New Roman</vt:lpstr>
      <vt:lpstr>Wingdings</vt:lpstr>
      <vt:lpstr>Office Theme</vt:lpstr>
      <vt:lpstr>Nursing Care of Cleft Lip and Cleft Palate Patients</vt:lpstr>
      <vt:lpstr>Presentation Outline</vt:lpstr>
      <vt:lpstr>Classification of Cleft Lip Deformities</vt:lpstr>
      <vt:lpstr>Unilateral Incomplete Cleft Lip</vt:lpstr>
      <vt:lpstr>Unilateral Complete Cleft Lip</vt:lpstr>
      <vt:lpstr>Bilateral Incomplete Cleft Lip</vt:lpstr>
      <vt:lpstr>Bilateral Complete Cleft Lip</vt:lpstr>
      <vt:lpstr>Cleft Palate Deformities</vt:lpstr>
      <vt:lpstr>Incidence</vt:lpstr>
      <vt:lpstr>Embryology</vt:lpstr>
      <vt:lpstr>Causes</vt:lpstr>
      <vt:lpstr>Patient Selection for Surgical Repair</vt:lpstr>
      <vt:lpstr>PEDIATRIC INTAKE CLINIC QUESTIONS – Slide 1</vt:lpstr>
      <vt:lpstr>PEDIATRIC INTAKE CLINIC QUESTIONS – Slide 2</vt:lpstr>
      <vt:lpstr>Physical Exam</vt:lpstr>
      <vt:lpstr>Requirements for Surgical Eligibility</vt:lpstr>
      <vt:lpstr>Pre-op: Admittance to the Ward</vt:lpstr>
      <vt:lpstr>Family Teaching and Pre-op Instructions</vt:lpstr>
      <vt:lpstr>PowerPoint Presentation</vt:lpstr>
      <vt:lpstr>PowerPoint Presentation</vt:lpstr>
      <vt:lpstr>Pre-op: The Morning of Surgery</vt:lpstr>
      <vt:lpstr>Clearance Form</vt:lpstr>
      <vt:lpstr>The first three patients being taken to surgery.</vt:lpstr>
      <vt:lpstr>Unilateral Cleft Lip Repair</vt:lpstr>
      <vt:lpstr>Intraoperative approximation</vt:lpstr>
      <vt:lpstr>Post-Operative Results</vt:lpstr>
      <vt:lpstr>Bilateral Cleft Lip Repair</vt:lpstr>
      <vt:lpstr>Intraoperative approximation</vt:lpstr>
      <vt:lpstr>Bilateral cleft lip repair when surgery is completed</vt:lpstr>
      <vt:lpstr>One-week after surgery </vt:lpstr>
      <vt:lpstr>Cleft Palate</vt:lpstr>
      <vt:lpstr> Post-Operative Care:  First Things</vt:lpstr>
      <vt:lpstr>PowerPoint Presentation</vt:lpstr>
      <vt:lpstr>Orders for Ward Nurses</vt:lpstr>
      <vt:lpstr>Wound Care</vt:lpstr>
      <vt:lpstr>IV Fluids</vt:lpstr>
      <vt:lpstr>Post-Operative Diet</vt:lpstr>
      <vt:lpstr>Medications</vt:lpstr>
      <vt:lpstr>More about pain and parenting</vt:lpstr>
      <vt:lpstr>Post-Operative Care </vt:lpstr>
      <vt:lpstr>Post-Operative Care, continued</vt:lpstr>
      <vt:lpstr>Discharging Patients </vt:lpstr>
      <vt:lpstr>Discharge Instructions</vt:lpstr>
      <vt:lpstr>Equipment and Supplies Needed on Ward </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Vazquez</dc:creator>
  <cp:lastModifiedBy>Zacharias, Sarah R</cp:lastModifiedBy>
  <cp:revision>210</cp:revision>
  <dcterms:created xsi:type="dcterms:W3CDTF">2020-06-02T22:47:27Z</dcterms:created>
  <dcterms:modified xsi:type="dcterms:W3CDTF">2025-12-02T16:30:31Z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0x010100F0B4A1B8119C074D9E1D0CA167AE0256</vt:lpwstr>
  </property>
</Properties>
</file>