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1pPr>
    <a:lvl2pPr marL="0" marR="0" indent="457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2pPr>
    <a:lvl3pPr marL="0" marR="0" indent="914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3pPr>
    <a:lvl4pPr marL="0" marR="0" indent="1371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4pPr>
    <a:lvl5pPr marL="0" marR="0" indent="18288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5pPr>
    <a:lvl6pPr marL="0" marR="0" indent="22860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6pPr>
    <a:lvl7pPr marL="0" marR="0" indent="27432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7pPr>
    <a:lvl8pPr marL="0" marR="0" indent="32004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8pPr>
    <a:lvl9pPr marL="0" marR="0" indent="3657600" algn="l" defTabSz="825500" rtl="0" fontAlgn="auto" latinLnBrk="0" hangingPunct="0">
      <a:lnSpc>
        <a:spcPct val="80000"/>
      </a:lnSpc>
      <a:spcBef>
        <a:spcPts val="3600"/>
      </a:spcBef>
      <a:spcAft>
        <a:spcPts val="0"/>
      </a:spcAft>
      <a:buClrTx/>
      <a:buSzTx/>
      <a:buFontTx/>
      <a:buNone/>
      <a:tabLst/>
      <a:defRPr kumimoji="0" sz="4200" b="0" i="0" u="none" strike="noStrike" cap="none" spc="-42" normalizeH="0" baseline="0">
        <a:ln>
          <a:noFill/>
        </a:ln>
        <a:solidFill>
          <a:srgbClr val="000000"/>
        </a:solidFill>
        <a:effectLst/>
        <a:uFillTx/>
        <a:latin typeface="Founders Grotesk Text Regular"/>
        <a:ea typeface="Founders Grotesk Text Regular"/>
        <a:cs typeface="Founders Grotesk Text Regular"/>
        <a:sym typeface="Founders Grotesk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53585F"/>
        </a:fontRef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3A39E5"/>
        </a:fontRef>
        <a:srgbClr val="3A39E5"/>
      </a:tcTxStyle>
      <a:tcStyle>
        <a:tcBdr>
          <a:left>
            <a:ln w="12700" cap="flat">
              <a:solidFill>
                <a:srgbClr val="525760"/>
              </a:solidFill>
              <a:prstDash val="solid"/>
              <a:miter lim="400000"/>
            </a:ln>
          </a:left>
          <a:right>
            <a:ln w="38100" cap="flat">
              <a:solidFill>
                <a:schemeClr val="accent1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/>
              </a:solidFill>
              <a:prstDash val="solid"/>
              <a:miter lim="400000"/>
            </a:ln>
          </a:top>
          <a:bottom>
            <a:ln w="12700" cap="flat">
              <a:solidFill>
                <a:srgbClr val="5257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525760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54585E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45357"/>
              <a:satOff val="2412"/>
              <a:lumOff val="-28753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9FAFF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38100" cap="flat">
              <a:solidFill>
                <a:srgbClr val="545A62"/>
              </a:solidFill>
              <a:prstDash val="solid"/>
              <a:miter lim="400000"/>
            </a:ln>
          </a:right>
          <a:top>
            <a:ln w="12700" cap="flat">
              <a:solidFill>
                <a:srgbClr val="555A61"/>
              </a:solidFill>
              <a:prstDash val="solid"/>
              <a:miter lim="400000"/>
            </a:ln>
          </a:top>
          <a:bottom>
            <a:ln w="12700" cap="flat">
              <a:solidFill>
                <a:srgbClr val="555A61"/>
              </a:solidFill>
              <a:prstDash val="solid"/>
              <a:miter lim="400000"/>
            </a:ln>
          </a:bottom>
          <a:insideH>
            <a:ln w="12700" cap="flat">
              <a:solidFill>
                <a:srgbClr val="555A61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527787"/>
              <a:satOff val="-26837"/>
              <a:lumOff val="15324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45A62"/>
              </a:solidFill>
              <a:prstDash val="solid"/>
              <a:miter lim="400000"/>
            </a:ln>
          </a:left>
          <a:right>
            <a:ln w="12700" cap="flat">
              <a:solidFill>
                <a:srgbClr val="545A62"/>
              </a:solidFill>
              <a:prstDash val="solid"/>
              <a:miter lim="400000"/>
            </a:ln>
          </a:right>
          <a:top>
            <a:ln w="38100" cap="flat">
              <a:solidFill>
                <a:srgbClr val="545A62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45A62"/>
              </a:solidFill>
              <a:prstDash val="solid"/>
              <a:miter lim="400000"/>
            </a:ln>
          </a:insideH>
          <a:insideV>
            <a:ln w="12700" cap="flat">
              <a:solidFill>
                <a:srgbClr val="545A6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38100" cap="flat">
              <a:solidFill>
                <a:srgbClr val="545A62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238625"/>
              <a:satOff val="-6134"/>
              <a:lumOff val="8689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6F4E4"/>
          </a:solidFill>
        </a:fill>
      </a:tcStyle>
    </a:band2H>
    <a:firstCol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38100" cap="flat">
              <a:solidFill>
                <a:srgbClr val="53585F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solidFill>
            <a:schemeClr val="accent5">
              <a:hueOff val="503731"/>
              <a:lumOff val="7092"/>
            </a:schemeClr>
          </a:solidFill>
        </a:fill>
      </a:tcStyle>
    </a:firstCol>
    <a:lastRow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miter lim="400000"/>
            </a:ln>
          </a:left>
          <a:right>
            <a:ln w="12700" cap="flat">
              <a:solidFill>
                <a:srgbClr val="53585F"/>
              </a:solidFill>
              <a:prstDash val="solid"/>
              <a:miter lim="400000"/>
            </a:ln>
          </a:right>
          <a:top>
            <a:ln w="38100" cap="flat">
              <a:solidFill>
                <a:srgbClr val="54585E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solidFill>
                <a:srgbClr val="53585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Founders Grotesk Medium"/>
          <a:ea typeface="Founders Grotesk Medium"/>
          <a:cs typeface="Founders Grotesk Medium"/>
        </a:font>
        <a:srgbClr val="53575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381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4585E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ounders Grotesk"/>
          <a:ea typeface="Founders Grotesk"/>
          <a:cs typeface="Founders Grotesk"/>
        </a:font>
        <a:srgbClr val="53585F"/>
      </a:tcTxStyle>
      <a:tcStyle>
        <a:tcBdr>
          <a:left>
            <a:ln w="12700" cap="flat">
              <a:solidFill>
                <a:srgbClr val="A8A8A8"/>
              </a:solidFill>
              <a:prstDash val="solid"/>
              <a:miter lim="400000"/>
            </a:ln>
          </a:left>
          <a:right>
            <a:ln w="12700" cap="flat">
              <a:solidFill>
                <a:srgbClr val="A8A8A8"/>
              </a:solidFill>
              <a:prstDash val="solid"/>
              <a:miter lim="400000"/>
            </a:ln>
          </a:right>
          <a:top>
            <a:ln w="12700" cap="flat">
              <a:solidFill>
                <a:srgbClr val="A8A8A8"/>
              </a:solidFill>
              <a:prstDash val="solid"/>
              <a:miter lim="400000"/>
            </a:ln>
          </a:top>
          <a:bottom>
            <a:ln w="12700" cap="flat">
              <a:solidFill>
                <a:srgbClr val="A8A8A8"/>
              </a:solidFill>
              <a:prstDash val="solid"/>
              <a:miter lim="400000"/>
            </a:ln>
          </a:bottom>
          <a:insideH>
            <a:ln w="12700" cap="flat">
              <a:solidFill>
                <a:srgbClr val="A8A8A8"/>
              </a:solidFill>
              <a:prstDash val="solid"/>
              <a:miter lim="400000"/>
            </a:ln>
          </a:insideH>
          <a:insideV>
            <a:ln w="12700" cap="flat">
              <a:solidFill>
                <a:srgbClr val="A8A8A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5666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56667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EBEB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38100" cap="flat">
              <a:solidFill>
                <a:srgbClr val="656667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A8A8A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common delineator is tissue preservation, preferably by preventing disease from occurring and intercepting its progress, but also removing and replacing with as little tissue loss as possible.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35147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4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r>
              <a:t>Author and Date </a:t>
            </a:r>
          </a:p>
        </p:txBody>
      </p:sp>
      <p:sp>
        <p:nvSpPr>
          <p:cNvPr id="14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885"/>
            <a:ext cx="23235147" cy="2647065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47716"/>
            <a:ext cx="23235147" cy="2324101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chemeClr val="accent4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2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71500" y="3898900"/>
            <a:ext cx="23236826" cy="5499100"/>
          </a:xfrm>
          <a:prstGeom prst="rect">
            <a:avLst/>
          </a:prstGeom>
        </p:spPr>
        <p:txBody>
          <a:bodyPr anchor="ctr"/>
          <a:lstStyle>
            <a:lvl1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2pPr>
            <a:lvl3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3pPr>
            <a:lvl4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4pPr>
            <a:lvl5pPr defTabSz="825500">
              <a:lnSpc>
                <a:spcPct val="100000"/>
              </a:lnSpc>
              <a:tabLst/>
              <a:defRPr sz="12000" spc="-23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Fact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4999" y="1346200"/>
            <a:ext cx="23241001" cy="8451368"/>
          </a:xfrm>
          <a:prstGeom prst="rect">
            <a:avLst/>
          </a:prstGeom>
        </p:spPr>
        <p:txBody>
          <a:bodyPr anchor="b"/>
          <a:lstStyle>
            <a:lvl1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1pPr>
            <a:lvl2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2pPr>
            <a:lvl3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3pPr>
            <a:lvl4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4pPr>
            <a:lvl5pPr defTabSz="825500">
              <a:lnSpc>
                <a:spcPct val="80000"/>
              </a:lnSpc>
              <a:tabLst/>
              <a:defRPr sz="42000" spc="-419">
                <a:solidFill>
                  <a:schemeClr val="accent1"/>
                </a:solidFill>
                <a:latin typeface="Founders Grotesk Light"/>
                <a:ea typeface="Founders Grotesk Light"/>
                <a:cs typeface="Founders Grotesk Light"/>
                <a:sym typeface="Founders Grotesk 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8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9170947"/>
            <a:ext cx="23241000" cy="932816"/>
          </a:xfrm>
          <a:prstGeom prst="rect">
            <a:avLst/>
          </a:prstGeom>
        </p:spPr>
        <p:txBody>
          <a:bodyPr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49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bg>
      <p:bgPr>
        <a:solidFill>
          <a:srgbClr val="C3D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5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1">
                <a:hueOff val="-42304"/>
                <a:satOff val="23749"/>
                <a:lumOff val="-4574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60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148060" y="9247147"/>
            <a:ext cx="22707182" cy="932816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5445" spc="-54">
                <a:solidFill>
                  <a:schemeClr val="accent1"/>
                </a:solidFill>
              </a:defRPr>
            </a:lvl1pPr>
          </a:lstStyle>
          <a:p>
            <a:r>
              <a:t>Attribution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5838" y="1325581"/>
            <a:ext cx="23241001" cy="4970080"/>
          </a:xfrm>
          <a:prstGeom prst="rect">
            <a:avLst/>
          </a:prstGeom>
        </p:spPr>
        <p:txBody>
          <a:bodyPr/>
          <a:lstStyle>
            <a:lvl1pPr marL="419100" indent="-419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marL="419100" indent="381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2pPr>
            <a:lvl3pPr marL="419100" indent="4953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3pPr>
            <a:lvl4pPr marL="419100" indent="9525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4pPr>
            <a:lvl5pPr marL="419100" indent="1409700" defTabSz="825500">
              <a:lnSpc>
                <a:spcPct val="80000"/>
              </a:lnSpc>
              <a:tabLst/>
              <a:defRPr sz="12000" spc="-11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nk flamingo with its nose to the water"/>
          <p:cNvSpPr>
            <a:spLocks noGrp="1"/>
          </p:cNvSpPr>
          <p:nvPr>
            <p:ph type="pic" sz="half" idx="21"/>
          </p:nvPr>
        </p:nvSpPr>
        <p:spPr>
          <a:xfrm>
            <a:off x="12192000" y="-1003300"/>
            <a:ext cx="11557000" cy="76792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0" name="Black iguana with its baby on its back"/>
          <p:cNvSpPr>
            <a:spLocks noGrp="1"/>
          </p:cNvSpPr>
          <p:nvPr>
            <p:ph type="pic" sz="half" idx="22"/>
          </p:nvPr>
        </p:nvSpPr>
        <p:spPr>
          <a:xfrm>
            <a:off x="12192000" y="5397500"/>
            <a:ext cx="11557000" cy="7749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" name="Blue-footed booby bird on sand"/>
          <p:cNvSpPr>
            <a:spLocks noGrp="1"/>
          </p:cNvSpPr>
          <p:nvPr>
            <p:ph type="pic" idx="23"/>
          </p:nvPr>
        </p:nvSpPr>
        <p:spPr>
          <a:xfrm>
            <a:off x="571500" y="-698500"/>
            <a:ext cx="11684000" cy="144264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a turtle swimming underwater"/>
          <p:cNvSpPr>
            <a:spLocks noGrp="1"/>
          </p:cNvSpPr>
          <p:nvPr>
            <p:ph type="pic" idx="21"/>
          </p:nvPr>
        </p:nvSpPr>
        <p:spPr>
          <a:xfrm>
            <a:off x="0" y="-2984500"/>
            <a:ext cx="28333700" cy="174799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a turtle swimming underwater"/>
          <p:cNvSpPr>
            <a:spLocks noGrp="1"/>
          </p:cNvSpPr>
          <p:nvPr>
            <p:ph type="pic" idx="21"/>
          </p:nvPr>
        </p:nvSpPr>
        <p:spPr>
          <a:xfrm>
            <a:off x="0" y="-3898900"/>
            <a:ext cx="28587700" cy="17636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853952"/>
            <a:ext cx="23241000" cy="2321049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2pPr>
            <a:lvl3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3pPr>
            <a:lvl4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4pPr>
            <a:lvl5pPr defTabSz="825500">
              <a:lnSpc>
                <a:spcPct val="80000"/>
              </a:lnSpc>
              <a:tabLst/>
              <a:defRPr spc="-79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8" name="Line"/>
          <p:cNvSpPr/>
          <p:nvPr/>
        </p:nvSpPr>
        <p:spPr>
          <a:xfrm>
            <a:off x="634956" y="9475085"/>
            <a:ext cx="23114088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25000"/>
            <a:ext cx="23241000" cy="26416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15000" spc="-300">
                <a:solidFill>
                  <a:srgbClr val="FFFFFF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824502"/>
            <a:ext cx="371756" cy="55524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 A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ea turtle swimming underwater with a school of fish"/>
          <p:cNvSpPr>
            <a:spLocks noGrp="1"/>
          </p:cNvSpPr>
          <p:nvPr>
            <p:ph type="pic" idx="21"/>
          </p:nvPr>
        </p:nvSpPr>
        <p:spPr>
          <a:xfrm>
            <a:off x="9626600" y="-1"/>
            <a:ext cx="21901492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3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40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71500" y="12269258"/>
            <a:ext cx="11049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4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4770137"/>
            <a:ext cx="11049000" cy="7036978"/>
          </a:xfrm>
          <a:prstGeom prst="rect">
            <a:avLst/>
          </a:prstGeom>
        </p:spPr>
        <p:txBody>
          <a:bodyPr/>
          <a:lstStyle>
            <a:lvl1pPr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50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5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71500" y="12269258"/>
            <a:ext cx="23241000" cy="555245"/>
          </a:xfrm>
          <a:prstGeom prst="rect">
            <a:avLst/>
          </a:prstGeom>
        </p:spPr>
        <p:txBody>
          <a:bodyPr/>
          <a:lstStyle>
            <a:lvl1pPr defTabSz="825500">
              <a:lnSpc>
                <a:spcPct val="100000"/>
              </a:lnSpc>
              <a:tabLst/>
              <a:defRPr sz="2800" b="1" cap="all" spc="168">
                <a:solidFill>
                  <a:schemeClr val="accent1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904441"/>
            <a:ext cx="23241000" cy="76970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652482"/>
            <a:ext cx="23241000" cy="1951018"/>
          </a:xfrm>
          <a:prstGeom prst="rect">
            <a:avLst/>
          </a:prstGeom>
        </p:spPr>
        <p:txBody>
          <a:bodyPr/>
          <a:lstStyle>
            <a:lvl1pPr>
              <a:lnSpc>
                <a:spcPct val="60000"/>
              </a:lnSpc>
              <a:defRPr sz="12000" spc="-239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6122" y="12826999"/>
            <a:ext cx="371756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>
            <a:off x="635000" y="12192000"/>
            <a:ext cx="23118143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Blue-footed booby bird on sand"/>
          <p:cNvSpPr>
            <a:spLocks noGrp="1"/>
          </p:cNvSpPr>
          <p:nvPr>
            <p:ph type="pic" idx="22"/>
          </p:nvPr>
        </p:nvSpPr>
        <p:spPr>
          <a:xfrm>
            <a:off x="0" y="-671784"/>
            <a:ext cx="12196747" cy="150595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7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75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Live Video Smal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</a:lstStyle>
          <a:p>
            <a:r>
              <a:t>Slide Subtitle</a:t>
            </a:r>
          </a:p>
        </p:txBody>
      </p:sp>
      <p:sp>
        <p:nvSpPr>
          <p:cNvPr id="85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8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8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Live Video La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3157200" y="1852248"/>
            <a:ext cx="10256838" cy="1310641"/>
          </a:xfrm>
          <a:prstGeom prst="rect">
            <a:avLst/>
          </a:prstGeom>
        </p:spPr>
        <p:txBody>
          <a:bodyPr anchor="ctr"/>
          <a:lstStyle>
            <a:lvl1pPr defTabSz="817244">
              <a:lnSpc>
                <a:spcPct val="80000"/>
              </a:lnSpc>
              <a:tabLst/>
              <a:defRPr sz="7919" spc="-79">
                <a:solidFill>
                  <a:schemeClr val="accent1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</a:lstStyle>
          <a:p>
            <a:r>
              <a:t>Slide Subtitle</a:t>
            </a:r>
          </a:p>
        </p:txBody>
      </p:sp>
      <p:sp>
        <p:nvSpPr>
          <p:cNvPr id="97" name="Line"/>
          <p:cNvSpPr/>
          <p:nvPr/>
        </p:nvSpPr>
        <p:spPr>
          <a:xfrm>
            <a:off x="12196142" y="12192000"/>
            <a:ext cx="11552858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12192000" y="692907"/>
            <a:ext cx="11561143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157200" y="864810"/>
            <a:ext cx="10256838" cy="1308101"/>
          </a:xfrm>
          <a:prstGeom prst="rect">
            <a:avLst/>
          </a:prstGeom>
        </p:spPr>
        <p:txBody>
          <a:bodyPr anchor="b"/>
          <a:lstStyle>
            <a:lvl1pPr>
              <a:defRPr spc="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Slide Title 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3157200" y="3904441"/>
            <a:ext cx="10256838" cy="7303309"/>
          </a:xfrm>
          <a:prstGeom prst="rect">
            <a:avLst/>
          </a:prstGeom>
        </p:spPr>
        <p:txBody>
          <a:bodyPr/>
          <a:lstStyle>
            <a:lvl1pPr marL="4572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1pPr>
            <a:lvl2pPr marL="9144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2pPr>
            <a:lvl3pPr marL="13716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3pPr>
            <a:lvl4pPr marL="18288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4pPr>
            <a:lvl5pPr marL="2286000" indent="-457200" defTabSz="825500">
              <a:lnSpc>
                <a:spcPct val="80000"/>
              </a:lnSpc>
              <a:spcBef>
                <a:spcPts val="3600"/>
              </a:spcBef>
              <a:buClr>
                <a:schemeClr val="accent1"/>
              </a:buClr>
              <a:buSzPct val="100000"/>
              <a:buChar char="•"/>
              <a:tabLst/>
              <a:defRPr sz="4200" spc="-42">
                <a:solidFill>
                  <a:srgbClr val="000000"/>
                </a:solidFill>
                <a:latin typeface="Founders Grotesk Text Regular"/>
                <a:ea typeface="Founders Grotesk Text Regular"/>
                <a:cs typeface="Founders Grotesk Text Regular"/>
                <a:sym typeface="Founders Grotesk Text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accent3">
            <a:hueOff val="513816"/>
            <a:satOff val="9467"/>
            <a:lumOff val="1748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09" name="Line"/>
          <p:cNvSpPr/>
          <p:nvPr/>
        </p:nvSpPr>
        <p:spPr>
          <a:xfrm>
            <a:off x="635000" y="9443335"/>
            <a:ext cx="23114000" cy="1"/>
          </a:xfrm>
          <a:prstGeom prst="line">
            <a:avLst/>
          </a:prstGeom>
          <a:ln w="1143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11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571500" y="9530979"/>
            <a:ext cx="23241000" cy="20193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15000" spc="-300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t>Section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-42304"/>
            <a:satOff val="23749"/>
            <a:lumOff val="-4574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575641" y="881082"/>
            <a:ext cx="23241001" cy="1951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Title</a:t>
            </a:r>
          </a:p>
        </p:txBody>
      </p:sp>
      <p:sp>
        <p:nvSpPr>
          <p:cNvPr id="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5641" y="3276600"/>
            <a:ext cx="23241001" cy="9870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31499" y="12826999"/>
            <a:ext cx="371756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28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1pPr>
      <a:lvl2pPr marL="0" marR="0" indent="457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2pPr>
      <a:lvl3pPr marL="0" marR="0" indent="914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3pPr>
      <a:lvl4pPr marL="0" marR="0" indent="1371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4pPr>
      <a:lvl5pPr marL="0" marR="0" indent="18288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5pPr>
      <a:lvl6pPr marL="0" marR="0" indent="22860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6pPr>
      <a:lvl7pPr marL="0" marR="0" indent="27432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7pPr>
      <a:lvl8pPr marL="0" marR="0" indent="32004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8pPr>
      <a:lvl9pPr marL="0" marR="0" indent="365760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-79" baseline="0">
          <a:solidFill>
            <a:schemeClr val="accent4"/>
          </a:solidFill>
          <a:uFillTx/>
          <a:latin typeface="Founders Grotesk Regular"/>
          <a:ea typeface="Founders Grotesk Regular"/>
          <a:cs typeface="Founders Grotesk Regular"/>
          <a:sym typeface="Founders Grotesk"/>
        </a:defRPr>
      </a:lvl9pPr>
    </p:titleStyle>
    <p:bodyStyle>
      <a:lvl1pPr marL="0" marR="0" indent="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1pPr>
      <a:lvl2pPr marL="0" marR="0" indent="457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2pPr>
      <a:lvl3pPr marL="0" marR="0" indent="914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3pPr>
      <a:lvl4pPr marL="0" marR="0" indent="1371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4pPr>
      <a:lvl5pPr marL="0" marR="0" indent="18288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5pPr>
      <a:lvl6pPr marL="0" marR="0" indent="22860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6pPr>
      <a:lvl7pPr marL="0" marR="0" indent="27432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7pPr>
      <a:lvl8pPr marL="0" marR="0" indent="32004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8pPr>
      <a:lvl9pPr marL="0" marR="0" indent="3657600" algn="l" defTabSz="469900" rtl="0" latinLnBrk="0">
        <a:lnSpc>
          <a:spcPct val="12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469900" algn="l"/>
        </a:tabLst>
        <a:defRPr sz="8000" b="0" i="0" u="none" strike="noStrike" cap="none" spc="0" baseline="0">
          <a:solidFill>
            <a:srgbClr val="C3CCB0"/>
          </a:solidFill>
          <a:uFillTx/>
          <a:latin typeface="+mn-lt"/>
          <a:ea typeface="+mn-ea"/>
          <a:cs typeface="+mn-cs"/>
          <a:sym typeface="Founders Grotesk Semibold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2286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2743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3200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3657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28" baseline="0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inimALLY invasive Dentistry-"/>
          <p:cNvSpPr txBox="1">
            <a:spLocks noGrp="1"/>
          </p:cNvSpPr>
          <p:nvPr>
            <p:ph type="body" idx="1"/>
          </p:nvPr>
        </p:nvSpPr>
        <p:spPr>
          <a:xfrm>
            <a:off x="635000" y="1346201"/>
            <a:ext cx="23054340" cy="551180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ctr" defTabSz="584200">
              <a:lnSpc>
                <a:spcPct val="100000"/>
              </a:lnSpc>
              <a:defRPr sz="15000" b="1" cap="all" spc="900">
                <a:solidFill>
                  <a:schemeClr val="accent1">
                    <a:satOff val="-16194"/>
                    <a:lumOff val="-23324"/>
                  </a:schemeClr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r>
              <a:rPr dirty="0"/>
              <a:t>Minimally invasive Dentistry- </a:t>
            </a:r>
          </a:p>
        </p:txBody>
      </p:sp>
      <p:sp>
        <p:nvSpPr>
          <p:cNvPr id="197" name="Minimally Invasive Dentistry is the application of &quot;a systematic respect for the original tissue.&quot;"/>
          <p:cNvSpPr txBox="1">
            <a:spLocks noGrp="1"/>
          </p:cNvSpPr>
          <p:nvPr>
            <p:ph type="body" idx="21"/>
          </p:nvPr>
        </p:nvSpPr>
        <p:spPr>
          <a:xfrm>
            <a:off x="635000" y="7336076"/>
            <a:ext cx="23241000" cy="93281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709930">
              <a:defRPr sz="4730" spc="-47"/>
            </a:lvl1pPr>
          </a:lstStyle>
          <a:p>
            <a:r>
              <a:rPr dirty="0"/>
              <a:t>Minimally Invasive Dentistry is the application of "a systematic respect for the original tissue."</a:t>
            </a:r>
          </a:p>
        </p:txBody>
      </p:sp>
      <p:sp>
        <p:nvSpPr>
          <p:cNvPr id="198" name="Ericson D. What is minimally invasive dentistry? Oral Health Prev Dent. 2004;2 Suppl 1:287-92. PMID: 15646587."/>
          <p:cNvSpPr txBox="1"/>
          <p:nvPr/>
        </p:nvSpPr>
        <p:spPr>
          <a:xfrm>
            <a:off x="4327667" y="12683026"/>
            <a:ext cx="17859249" cy="53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spcBef>
                <a:spcPts val="2400"/>
              </a:spcBef>
              <a:tabLst>
                <a:tab pos="584200" algn="l"/>
              </a:tabLst>
              <a:defRPr sz="2600" spc="78">
                <a:solidFill>
                  <a:schemeClr val="accent1"/>
                </a:solidFill>
              </a:defRPr>
            </a:lvl1pPr>
          </a:lstStyle>
          <a:p>
            <a:r>
              <a:t>Ericson D. What is minimally invasive dentistry? Oral Health Prev Dent. 2004;2 Suppl 1:287-92. PMID: 15646587.</a:t>
            </a:r>
          </a:p>
        </p:txBody>
      </p:sp>
      <p:pic>
        <p:nvPicPr>
          <p:cNvPr id="199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0588" y="9503975"/>
            <a:ext cx="2499212" cy="2499213"/>
          </a:xfrm>
          <a:prstGeom prst="rect">
            <a:avLst/>
          </a:prstGeom>
          <a:ln w="63500">
            <a:solidFill>
              <a:srgbClr val="5070D9"/>
            </a:solidFill>
            <a:miter lim="400000"/>
          </a:ln>
        </p:spPr>
      </p:pic>
      <p:sp>
        <p:nvSpPr>
          <p:cNvPr id="200" name="An Alliance for Smiles Educational mission Presentation"/>
          <p:cNvSpPr txBox="1"/>
          <p:nvPr/>
        </p:nvSpPr>
        <p:spPr>
          <a:xfrm>
            <a:off x="10401926" y="11479692"/>
            <a:ext cx="10019183" cy="555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="1" cap="all" spc="168">
                <a:solidFill>
                  <a:schemeClr val="accent1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lvl1pPr>
          </a:lstStyle>
          <a:p>
            <a:r>
              <a:t>An Alliance for Smiles Educational mission Presentation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asy to us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t>Easy to use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Will work for young children, challenging patients, seniors</a:t>
            </a:r>
          </a:p>
          <a:p>
            <a:pPr>
              <a:buClr>
                <a:srgbClr val="000000"/>
              </a:buClr>
              <a:defRPr>
                <a:solidFill>
                  <a:schemeClr val="accent1"/>
                </a:solidFill>
              </a:defRPr>
            </a:pPr>
            <a:r>
              <a:t>Quick process, limited supplies need to use</a:t>
            </a:r>
          </a:p>
          <a:p>
            <a:pPr marL="0" indent="0">
              <a:buClrTx/>
              <a:buSzTx/>
              <a:buNone/>
              <a:defRPr>
                <a:solidFill>
                  <a:schemeClr val="accent1"/>
                </a:solidFill>
              </a:defRPr>
            </a:pPr>
            <a:endParaRPr/>
          </a:p>
          <a:p>
            <a:pPr>
              <a:buClr>
                <a:srgbClr val="000000"/>
              </a:buClr>
              <a:defRPr>
                <a:solidFill>
                  <a:schemeClr val="accent4">
                    <a:hueOff val="351174"/>
                    <a:satOff val="6167"/>
                    <a:lumOff val="-18395"/>
                  </a:schemeClr>
                </a:solidFill>
              </a:defRPr>
            </a:pPr>
            <a:r>
              <a:t>Leaves treated areas black</a:t>
            </a:r>
          </a:p>
          <a:p>
            <a:pPr>
              <a:buClr>
                <a:srgbClr val="000000"/>
              </a:buClr>
              <a:defRPr>
                <a:solidFill>
                  <a:schemeClr val="accent4">
                    <a:hueOff val="351174"/>
                    <a:satOff val="6167"/>
                    <a:lumOff val="-18395"/>
                  </a:schemeClr>
                </a:solidFill>
              </a:defRPr>
            </a:pPr>
            <a:r>
              <a:t>Can stain skin, gingiva and lips </a:t>
            </a:r>
          </a:p>
          <a:p>
            <a:pPr>
              <a:buClr>
                <a:srgbClr val="000000"/>
              </a:buClr>
              <a:defRPr>
                <a:solidFill>
                  <a:schemeClr val="accent4">
                    <a:hueOff val="351174"/>
                    <a:satOff val="6167"/>
                    <a:lumOff val="-18395"/>
                  </a:schemeClr>
                </a:solidFill>
              </a:defRPr>
            </a:pPr>
            <a:r>
              <a:t>Can stain countertops</a:t>
            </a:r>
          </a:p>
        </p:txBody>
      </p:sp>
      <p:sp>
        <p:nvSpPr>
          <p:cNvPr id="253" name="Advantages VS Disadvantages of SDF"/>
          <p:cNvSpPr txBox="1">
            <a:spLocks noGrp="1"/>
          </p:cNvSpPr>
          <p:nvPr>
            <p:ph type="title"/>
          </p:nvPr>
        </p:nvSpPr>
        <p:spPr>
          <a:xfrm>
            <a:off x="571500" y="1139041"/>
            <a:ext cx="23241000" cy="1951018"/>
          </a:xfrm>
          <a:prstGeom prst="rect">
            <a:avLst/>
          </a:prstGeom>
        </p:spPr>
        <p:txBody>
          <a:bodyPr/>
          <a:lstStyle/>
          <a:p>
            <a:pPr defTabSz="808990">
              <a:defRPr sz="11760" spc="-235"/>
            </a:pPr>
            <a:r>
              <a:rPr dirty="0"/>
              <a:t>Advantages </a:t>
            </a:r>
            <a:r>
              <a:rPr dirty="0">
                <a:solidFill>
                  <a:srgbClr val="000000"/>
                </a:solidFill>
              </a:rPr>
              <a:t>VS</a:t>
            </a:r>
            <a:r>
              <a:rPr dirty="0"/>
              <a:t> </a:t>
            </a:r>
            <a:r>
              <a:rPr dirty="0">
                <a:solidFill>
                  <a:schemeClr val="accent4">
                    <a:hueOff val="351174"/>
                    <a:satOff val="6167"/>
                    <a:lumOff val="-18395"/>
                  </a:schemeClr>
                </a:solidFill>
              </a:rPr>
              <a:t>Disadvantages</a:t>
            </a: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dirty="0"/>
              <a:t> </a:t>
            </a:r>
            <a:r>
              <a:rPr dirty="0">
                <a:solidFill>
                  <a:srgbClr val="000000"/>
                </a:solidFill>
              </a:rPr>
              <a:t>SDF</a:t>
            </a:r>
          </a:p>
        </p:txBody>
      </p:sp>
      <p:pic>
        <p:nvPicPr>
          <p:cNvPr id="254" name="alliancelogo2_340-2.jpg" descr="alliancelogo2_34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519" y="10806200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2 step proces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2 step process</a:t>
            </a:r>
          </a:p>
        </p:txBody>
      </p:sp>
      <p:pic>
        <p:nvPicPr>
          <p:cNvPr id="257" name="Blue-footed booby bird on sand" descr="Blue-footed booby bird on sand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624" r="4461"/>
          <a:stretch>
            <a:fillRect/>
          </a:stretch>
        </p:blipFill>
        <p:spPr>
          <a:xfrm>
            <a:off x="0" y="1633818"/>
            <a:ext cx="12196747" cy="11040116"/>
          </a:xfrm>
          <a:prstGeom prst="rect">
            <a:avLst/>
          </a:prstGeom>
        </p:spPr>
      </p:pic>
      <p:sp>
        <p:nvSpPr>
          <p:cNvPr id="258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59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60" name="RIVA ST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RIVA STAR</a:t>
            </a:r>
          </a:p>
        </p:txBody>
      </p:sp>
      <p:sp>
        <p:nvSpPr>
          <p:cNvPr id="261" name="Minimizes discoloratio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Minimizes discoloration</a:t>
            </a:r>
          </a:p>
        </p:txBody>
      </p:sp>
      <p:pic>
        <p:nvPicPr>
          <p:cNvPr id="262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7047" y="10600717"/>
            <a:ext cx="2370205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38% Silver Diamine Fluorid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759459">
              <a:defRPr sz="7360" spc="-73"/>
            </a:lvl1pPr>
          </a:lstStyle>
          <a:p>
            <a:r>
              <a:t>38% Silver Diamine Fluoride</a:t>
            </a:r>
          </a:p>
        </p:txBody>
      </p:sp>
      <p:pic>
        <p:nvPicPr>
          <p:cNvPr id="265" name="Blue-footed booby bird on sand" descr="Blue-footed booby bird on sand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b="4134"/>
          <a:stretch>
            <a:fillRect/>
          </a:stretch>
        </p:blipFill>
        <p:spPr>
          <a:xfrm>
            <a:off x="594349" y="567069"/>
            <a:ext cx="11008049" cy="13148958"/>
          </a:xfrm>
          <a:prstGeom prst="rect">
            <a:avLst/>
          </a:prstGeom>
        </p:spPr>
      </p:pic>
      <p:sp>
        <p:nvSpPr>
          <p:cNvPr id="266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67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68" name="Advantage Arre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Advantage Arrest</a:t>
            </a:r>
          </a:p>
        </p:txBody>
      </p:sp>
      <p:sp>
        <p:nvSpPr>
          <p:cNvPr id="269" name="Liquid or gel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Liquid or gel</a:t>
            </a:r>
          </a:p>
          <a:p>
            <a:r>
              <a:t>Various containers</a:t>
            </a:r>
          </a:p>
        </p:txBody>
      </p:sp>
      <p:pic>
        <p:nvPicPr>
          <p:cNvPr id="270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3766" y="11006898"/>
            <a:ext cx="2370205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Why use them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Why use them?</a:t>
            </a:r>
          </a:p>
        </p:txBody>
      </p:sp>
      <p:pic>
        <p:nvPicPr>
          <p:cNvPr id="273" name="Blue-footed booby bird on sand" descr="Blue-footed booby bird on sand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r="2223"/>
          <a:stretch>
            <a:fillRect/>
          </a:stretch>
        </p:blipFill>
        <p:spPr>
          <a:xfrm>
            <a:off x="271207" y="1769125"/>
            <a:ext cx="11925540" cy="9142258"/>
          </a:xfrm>
          <a:prstGeom prst="rect">
            <a:avLst/>
          </a:prstGeom>
        </p:spPr>
      </p:pic>
      <p:sp>
        <p:nvSpPr>
          <p:cNvPr id="27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7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76" name="GLASS IONOMER SEAL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3889">
              <a:defRPr sz="6240"/>
            </a:lvl1pPr>
          </a:lstStyle>
          <a:p>
            <a:r>
              <a:t>GLASS IONOMER SEALANTS</a:t>
            </a:r>
          </a:p>
        </p:txBody>
      </p:sp>
      <p:sp>
        <p:nvSpPr>
          <p:cNvPr id="277" name="Glass ionomer sealants are a good option to use post SDF treatmen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Glass ionomer sealants are a good option to use post SDF treatment.</a:t>
            </a:r>
          </a:p>
          <a:p>
            <a:r>
              <a:t>They will cover the dark areas left where there had been decay</a:t>
            </a:r>
          </a:p>
          <a:p>
            <a:r>
              <a:t>They are hydrophilic and can be easier to place.</a:t>
            </a:r>
          </a:p>
          <a:p>
            <a:r>
              <a:t>They release fluoride up to 8 years after placement</a:t>
            </a:r>
          </a:p>
        </p:txBody>
      </p:sp>
      <p:pic>
        <p:nvPicPr>
          <p:cNvPr id="278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9519" y="11006898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Hydroxyapatit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Hydroxyapatite</a:t>
            </a:r>
          </a:p>
        </p:txBody>
      </p:sp>
      <p:pic>
        <p:nvPicPr>
          <p:cNvPr id="281" name="Blue-footed booby bird on sand" descr="Blue-footed booby bird on sand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10371"/>
            <a:ext cx="12196747" cy="8202181"/>
          </a:xfrm>
          <a:prstGeom prst="rect">
            <a:avLst/>
          </a:prstGeom>
        </p:spPr>
      </p:pic>
      <p:sp>
        <p:nvSpPr>
          <p:cNvPr id="282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83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84" name="Remineralizing Enam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Remineralizing Enamel</a:t>
            </a:r>
          </a:p>
        </p:txBody>
      </p:sp>
      <p:sp>
        <p:nvSpPr>
          <p:cNvPr id="285" name="Remineralization: Hydroxyapatite can help repair minor enamel damage by depositing calcium and phosphate ions back into the enamel structure, reversing early stages of tooth decay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612901" indent="-506729" defTabSz="627379">
              <a:spcBef>
                <a:spcPts val="2700"/>
              </a:spcBef>
              <a:buClr>
                <a:srgbClr val="292929"/>
              </a:buClr>
              <a:buFont typeface="Helvetica Neue"/>
              <a:defRPr sz="3192" spc="-31"/>
            </a:pPr>
            <a:r>
              <a:t>Remineralization: Hydroxyapatite can help repair minor enamel damage by depositing calcium and phosphate ions back into the enamel structure, reversing early stages of tooth decay.</a:t>
            </a:r>
          </a:p>
          <a:p>
            <a:pPr marL="612901" indent="-506729" defTabSz="627379">
              <a:spcBef>
                <a:spcPts val="2700"/>
              </a:spcBef>
              <a:buClr>
                <a:srgbClr val="292929"/>
              </a:buClr>
              <a:buFont typeface="Helvetica Neue"/>
              <a:defRPr sz="3192" spc="-31"/>
            </a:pPr>
            <a:r>
              <a:t>Plaque Reduction: Studies show that hydroxyapatite can reduce bacterial adhesion on teeth, lowering the risk of plaque formation and gum disease.</a:t>
            </a:r>
          </a:p>
          <a:p>
            <a:pPr marL="612901" indent="-506729" defTabSz="627379">
              <a:spcBef>
                <a:spcPts val="2700"/>
              </a:spcBef>
              <a:buClr>
                <a:srgbClr val="292929"/>
              </a:buClr>
              <a:buFont typeface="Helvetica Neue"/>
              <a:defRPr sz="3192" spc="-31"/>
            </a:pPr>
            <a:r>
              <a:t>Whitening: Hydroxyapatite can gently polish teeth without the harsh abrasives found in some whitening products.</a:t>
            </a:r>
          </a:p>
          <a:p>
            <a:pPr marL="612901" indent="-506729" defTabSz="627379">
              <a:spcBef>
                <a:spcPts val="2700"/>
              </a:spcBef>
              <a:buClr>
                <a:srgbClr val="292929"/>
              </a:buClr>
              <a:buFont typeface="Helvetica Neue"/>
              <a:defRPr sz="3192" spc="-31"/>
            </a:pPr>
            <a:r>
              <a:t>Sensitivity Relief: It can help reduce tooth sensitivity by sealing exposed dentin tubules, which are microscopic channels leading to the tooth nerve.</a:t>
            </a:r>
          </a:p>
        </p:txBody>
      </p:sp>
      <p:pic>
        <p:nvPicPr>
          <p:cNvPr id="286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9250" y="11006898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Hydroxyapatite is non-toxic, even if swallowed, making it a safer option for children and individuals concerned about fluoride toxicity.…"/>
          <p:cNvSpPr txBox="1">
            <a:spLocks noGrp="1"/>
          </p:cNvSpPr>
          <p:nvPr>
            <p:ph type="body" idx="1"/>
          </p:nvPr>
        </p:nvSpPr>
        <p:spPr>
          <a:xfrm>
            <a:off x="571500" y="3890207"/>
            <a:ext cx="23241000" cy="7697009"/>
          </a:xfrm>
          <a:prstGeom prst="rect">
            <a:avLst/>
          </a:prstGeom>
        </p:spPr>
        <p:txBody>
          <a:bodyPr/>
          <a:lstStyle/>
          <a:p>
            <a:pPr marL="806449" indent="-666749">
              <a:buClr>
                <a:srgbClr val="292929"/>
              </a:buClr>
              <a:buFont typeface="Helvetica Neue"/>
              <a:defRPr sz="5400" spc="-53"/>
            </a:pPr>
            <a:r>
              <a:t>Hydroxyapatite is non-toxic, even if swallowed, making it a safer option for children and individuals concerned about fluoride toxicity.</a:t>
            </a:r>
          </a:p>
          <a:p>
            <a:pPr marL="806449" indent="-666749">
              <a:buClr>
                <a:srgbClr val="292929"/>
              </a:buClr>
              <a:buFont typeface="Helvetica Neue"/>
              <a:defRPr sz="5400" spc="-53"/>
            </a:pPr>
            <a:r>
              <a:t>Clinical studies have shown hydroxyapatite to be as effective as fluoride in preventing cavities and re-mineralizing teeth.</a:t>
            </a:r>
          </a:p>
          <a:p>
            <a:pPr marL="806449" indent="-666749">
              <a:buClr>
                <a:srgbClr val="292929"/>
              </a:buClr>
              <a:buFont typeface="Helvetica Neue"/>
              <a:defRPr sz="5400" spc="-53"/>
            </a:pPr>
            <a:r>
              <a:t>While fluoride strengthens enamel by forming a fluorapatite layer, hydroxyapatite works by directly integrating with the enamel structure.</a:t>
            </a:r>
          </a:p>
        </p:txBody>
      </p:sp>
      <p:sp>
        <p:nvSpPr>
          <p:cNvPr id="289" name="Advantages of Hydroxyapatite"/>
          <p:cNvSpPr txBox="1">
            <a:spLocks noGrp="1"/>
          </p:cNvSpPr>
          <p:nvPr>
            <p:ph type="title"/>
          </p:nvPr>
        </p:nvSpPr>
        <p:spPr>
          <a:xfrm>
            <a:off x="571500" y="1153274"/>
            <a:ext cx="23241000" cy="1951019"/>
          </a:xfrm>
          <a:prstGeom prst="rect">
            <a:avLst/>
          </a:prstGeom>
        </p:spPr>
        <p:txBody>
          <a:bodyPr/>
          <a:lstStyle/>
          <a:p>
            <a:r>
              <a:rPr dirty="0"/>
              <a:t>Advantages of Hydroxyapatite</a:t>
            </a:r>
          </a:p>
        </p:txBody>
      </p:sp>
      <p:pic>
        <p:nvPicPr>
          <p:cNvPr id="290" name="alliancelogo2_340-2.jpg" descr="alliancelogo2_34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42" y="11006898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revention and Education is our primary goal in patient care. Early detection and minimally invasive treatment are the next steps in our work to provide healthy smiles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610870">
              <a:defRPr sz="8880" spc="-177"/>
            </a:lvl1pPr>
          </a:lstStyle>
          <a:p>
            <a:r>
              <a:t>Prevention and Education is our primary goal in patient care. Early detection and minimally invasive treatment are the next steps in our work to provide healthy smiles.</a:t>
            </a:r>
          </a:p>
        </p:txBody>
      </p:sp>
      <p:pic>
        <p:nvPicPr>
          <p:cNvPr id="293" name="alliancelogo2_340-2.jpg" descr="alliancelogo2_34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508" y="10771953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05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06" name="Oral Systemic Health Link"/>
          <p:cNvSpPr txBox="1">
            <a:spLocks noGrp="1"/>
          </p:cNvSpPr>
          <p:nvPr>
            <p:ph type="title"/>
          </p:nvPr>
        </p:nvSpPr>
        <p:spPr>
          <a:xfrm>
            <a:off x="12121681" y="1283948"/>
            <a:ext cx="10256838" cy="1308101"/>
          </a:xfrm>
          <a:prstGeom prst="rect">
            <a:avLst/>
          </a:prstGeom>
        </p:spPr>
        <p:txBody>
          <a:bodyPr/>
          <a:lstStyle>
            <a:lvl1pPr defTabSz="742950">
              <a:defRPr sz="7200"/>
            </a:lvl1pPr>
          </a:lstStyle>
          <a:p>
            <a:r>
              <a:t>Oral Systemic Health Link</a:t>
            </a:r>
          </a:p>
        </p:txBody>
      </p:sp>
      <p:sp>
        <p:nvSpPr>
          <p:cNvPr id="207" name="Bacteria in the mouth can enter the bloodstream causing inflammation and contributing to many diseases.…"/>
          <p:cNvSpPr txBox="1">
            <a:spLocks noGrp="1"/>
          </p:cNvSpPr>
          <p:nvPr>
            <p:ph type="body" sz="half" idx="1"/>
          </p:nvPr>
        </p:nvSpPr>
        <p:spPr>
          <a:xfrm>
            <a:off x="12121681" y="3559268"/>
            <a:ext cx="10256838" cy="7303310"/>
          </a:xfrm>
          <a:prstGeom prst="rect">
            <a:avLst/>
          </a:prstGeom>
        </p:spPr>
        <p:txBody>
          <a:bodyPr/>
          <a:lstStyle/>
          <a:p>
            <a:pPr>
              <a:defRPr sz="3600" spc="-36">
                <a:latin typeface="Cambria"/>
                <a:ea typeface="Cambria"/>
                <a:cs typeface="Cambria"/>
                <a:sym typeface="Cambria"/>
              </a:defRPr>
            </a:pPr>
            <a:r>
              <a:t>Bacteria in the mouth can enter the bloodstream causing inflammation and contributing to many diseases.</a:t>
            </a:r>
          </a:p>
          <a:p>
            <a:pPr>
              <a:defRPr sz="3600" spc="-36">
                <a:latin typeface="Cambria"/>
                <a:ea typeface="Cambria"/>
                <a:cs typeface="Cambria"/>
                <a:sym typeface="Cambria"/>
              </a:defRPr>
            </a:pPr>
            <a:r>
              <a:t>Cardiovascular Disease</a:t>
            </a:r>
          </a:p>
          <a:p>
            <a:pPr>
              <a:defRPr sz="3600" spc="-36">
                <a:latin typeface="Cambria"/>
                <a:ea typeface="Cambria"/>
                <a:cs typeface="Cambria"/>
                <a:sym typeface="Cambria"/>
              </a:defRPr>
            </a:pPr>
            <a:r>
              <a:t>Diabetes</a:t>
            </a:r>
          </a:p>
          <a:p>
            <a:pPr>
              <a:defRPr sz="3600" spc="-36">
                <a:latin typeface="Cambria"/>
                <a:ea typeface="Cambria"/>
                <a:cs typeface="Cambria"/>
                <a:sym typeface="Cambria"/>
              </a:defRPr>
            </a:pPr>
            <a:r>
              <a:t>Adverse Pregnancy Outcomes</a:t>
            </a:r>
          </a:p>
          <a:p>
            <a:pPr>
              <a:defRPr sz="3600" spc="-36">
                <a:latin typeface="Cambria"/>
                <a:ea typeface="Cambria"/>
                <a:cs typeface="Cambria"/>
                <a:sym typeface="Cambria"/>
              </a:defRPr>
            </a:pPr>
            <a:r>
              <a:t>Can increase the risk of certain cancers</a:t>
            </a:r>
          </a:p>
          <a:p>
            <a:pPr>
              <a:defRPr sz="3600" spc="-36">
                <a:latin typeface="Cambria"/>
                <a:ea typeface="Cambria"/>
                <a:cs typeface="Cambria"/>
                <a:sym typeface="Cambria"/>
              </a:defRPr>
            </a:pPr>
            <a:r>
              <a:t>Can increase the risk of respiratory infections</a:t>
            </a:r>
          </a:p>
        </p:txBody>
      </p:sp>
      <p:pic>
        <p:nvPicPr>
          <p:cNvPr id="208" name="Elite-Dental-Studio-Westborough-MA-gum-disease-and-systemic-health.jpg.jpeg" descr="Elite-Dental-Studio-Westborough-MA-gum-disease-and-systemic-health.jp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810" y="1412954"/>
            <a:ext cx="8083727" cy="10442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alliancelogo2_340-2.jpg" descr="alliancelogo2_340-2.jpg"/>
          <p:cNvPicPr>
            <a:picLocks noChangeAspect="1"/>
          </p:cNvPicPr>
          <p:nvPr/>
        </p:nvPicPr>
        <p:blipFill>
          <a:blip r:embed="rId3">
            <a:alphaModFix amt="95400"/>
          </a:blip>
          <a:stretch>
            <a:fillRect/>
          </a:stretch>
        </p:blipFill>
        <p:spPr>
          <a:xfrm>
            <a:off x="21408420" y="9725917"/>
            <a:ext cx="2367759" cy="2367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ur Ultimate Goal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Our Ultimate Goal</a:t>
            </a:r>
          </a:p>
        </p:txBody>
      </p:sp>
      <p:pic>
        <p:nvPicPr>
          <p:cNvPr id="212" name="Blue-footed booby bird on sand" descr="Blue-footed booby bird on sand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r="2021"/>
          <a:stretch>
            <a:fillRect/>
          </a:stretch>
        </p:blipFill>
        <p:spPr>
          <a:xfrm>
            <a:off x="246552" y="3709713"/>
            <a:ext cx="11950195" cy="6789706"/>
          </a:xfrm>
          <a:prstGeom prst="rect">
            <a:avLst/>
          </a:prstGeom>
        </p:spPr>
      </p:pic>
      <p:sp>
        <p:nvSpPr>
          <p:cNvPr id="213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14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15" name="Preven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Prevention</a:t>
            </a:r>
          </a:p>
        </p:txBody>
      </p:sp>
      <p:sp>
        <p:nvSpPr>
          <p:cNvPr id="216" name="Educa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Education </a:t>
            </a:r>
          </a:p>
          <a:p>
            <a:r>
              <a:t>Good oral hygiene habits</a:t>
            </a:r>
          </a:p>
          <a:p>
            <a:r>
              <a:t>Nutrition</a:t>
            </a:r>
          </a:p>
          <a:p>
            <a:r>
              <a:t>Education</a:t>
            </a:r>
          </a:p>
        </p:txBody>
      </p:sp>
      <p:pic>
        <p:nvPicPr>
          <p:cNvPr id="217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170" y="9456406"/>
            <a:ext cx="2542431" cy="2542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2D9WNRD.jpg" descr="2D9WNRD.jpg"/>
          <p:cNvPicPr>
            <a:picLocks noChangeAspect="1"/>
          </p:cNvPicPr>
          <p:nvPr/>
        </p:nvPicPr>
        <p:blipFill>
          <a:blip r:embed="rId2"/>
          <a:srcRect b="1258"/>
          <a:stretch>
            <a:fillRect/>
          </a:stretch>
        </p:blipFill>
        <p:spPr>
          <a:xfrm>
            <a:off x="2477077" y="-336476"/>
            <a:ext cx="19809359" cy="13543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778" y="10669211"/>
            <a:ext cx="2370204" cy="2370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Home Ca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Home Care</a:t>
            </a:r>
          </a:p>
          <a:p>
            <a:r>
              <a:t>Fluoride: Toothpastes, Rinses, Supplements, Gels or Varnishes</a:t>
            </a:r>
          </a:p>
          <a:p>
            <a:r>
              <a:t>Hydroxyapatite: Toothpastes and Rinses</a:t>
            </a:r>
          </a:p>
          <a:p>
            <a:r>
              <a:t>Xylitol: Toothpastes, Rinses, Lozenges, and Candies</a:t>
            </a:r>
          </a:p>
          <a:p>
            <a:r>
              <a:t>Preventive Dental Visits if Possible</a:t>
            </a:r>
          </a:p>
        </p:txBody>
      </p:sp>
      <p:sp>
        <p:nvSpPr>
          <p:cNvPr id="223" name="Prevention"/>
          <p:cNvSpPr txBox="1">
            <a:spLocks noGrp="1"/>
          </p:cNvSpPr>
          <p:nvPr>
            <p:ph type="title"/>
          </p:nvPr>
        </p:nvSpPr>
        <p:spPr>
          <a:xfrm>
            <a:off x="571500" y="1139041"/>
            <a:ext cx="23241000" cy="1951018"/>
          </a:xfrm>
          <a:prstGeom prst="rect">
            <a:avLst/>
          </a:prstGeom>
        </p:spPr>
        <p:txBody>
          <a:bodyPr/>
          <a:lstStyle/>
          <a:p>
            <a:r>
              <a:rPr dirty="0"/>
              <a:t>Prevention </a:t>
            </a:r>
          </a:p>
        </p:txBody>
      </p:sp>
      <p:pic>
        <p:nvPicPr>
          <p:cNvPr id="224" name="alliancelogo2_340-2.jpg" descr="alliancelogo2_34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0486" y="10806200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pic>
        <p:nvPicPr>
          <p:cNvPr id="226" name="Sea turtle swimming underwater with a school of fish" descr="Sea turtle swimming underwater with a school of fish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429" t="820" r="27429" b="820"/>
          <a:stretch>
            <a:fillRect/>
          </a:stretch>
        </p:blipFill>
        <p:spPr>
          <a:xfrm>
            <a:off x="12192001" y="-1"/>
            <a:ext cx="12192001" cy="13716001"/>
          </a:xfrm>
          <a:prstGeom prst="rect">
            <a:avLst/>
          </a:prstGeom>
        </p:spPr>
      </p:pic>
      <p:sp>
        <p:nvSpPr>
          <p:cNvPr id="227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29" name="Deciduous and Permanent Teeth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Deciduous and Permanent Teeth</a:t>
            </a:r>
          </a:p>
        </p:txBody>
      </p:sp>
      <p:sp>
        <p:nvSpPr>
          <p:cNvPr id="230" name="Pit and Fissure Seala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Pit and Fissure Sealants</a:t>
            </a:r>
          </a:p>
        </p:txBody>
      </p:sp>
      <p:pic>
        <p:nvPicPr>
          <p:cNvPr id="231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474" y="11006898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33" name="Why sealants?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Why sealants?</a:t>
            </a:r>
          </a:p>
        </p:txBody>
      </p:sp>
      <p:pic>
        <p:nvPicPr>
          <p:cNvPr id="234" name="Blue-footed booby bird on sand" descr="Blue-footed booby bird on sand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33118" r="20328"/>
          <a:stretch>
            <a:fillRect/>
          </a:stretch>
        </p:blipFill>
        <p:spPr>
          <a:xfrm>
            <a:off x="0" y="0"/>
            <a:ext cx="12196747" cy="13716027"/>
          </a:xfrm>
          <a:prstGeom prst="rect">
            <a:avLst/>
          </a:prstGeom>
        </p:spPr>
      </p:pic>
      <p:sp>
        <p:nvSpPr>
          <p:cNvPr id="237" name="Ration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7244">
              <a:defRPr sz="7919"/>
            </a:lvl1pPr>
          </a:lstStyle>
          <a:p>
            <a:r>
              <a:t>Rationale</a:t>
            </a:r>
          </a:p>
        </p:txBody>
      </p:sp>
      <p:sp>
        <p:nvSpPr>
          <p:cNvPr id="238" name="Moderate to High CAMBRA (Caries Management by Risk Assessment) evalua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Moderate to High CAMBRA (Caries Management by Risk Assessment) evaluation</a:t>
            </a:r>
          </a:p>
          <a:p>
            <a:r>
              <a:t>Deep pits and fissures</a:t>
            </a:r>
          </a:p>
          <a:p>
            <a:r>
              <a:t>Deciduous and permanent teeth</a:t>
            </a:r>
          </a:p>
        </p:txBody>
      </p:sp>
      <p:pic>
        <p:nvPicPr>
          <p:cNvPr id="239" name="alliancelogo2_340-2.jpg" descr="alliancelogo2_34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5922" y="10287242"/>
            <a:ext cx="3032428" cy="303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Line"/>
          <p:cNvSpPr/>
          <p:nvPr/>
        </p:nvSpPr>
        <p:spPr>
          <a:xfrm>
            <a:off x="635000" y="12192000"/>
            <a:ext cx="23114000" cy="0"/>
          </a:xfrm>
          <a:prstGeom prst="line">
            <a:avLst/>
          </a:prstGeom>
          <a:ln w="38100">
            <a:solidFill>
              <a:schemeClr val="accent4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>
            <a:off x="639142" y="692907"/>
            <a:ext cx="23114001" cy="1"/>
          </a:xfrm>
          <a:prstGeom prst="line">
            <a:avLst/>
          </a:prstGeom>
          <a:ln w="114300">
            <a:solidFill>
              <a:schemeClr val="accent4"/>
            </a:solidFill>
            <a:miter lim="400000"/>
          </a:ln>
        </p:spPr>
        <p:txBody>
          <a:bodyPr lIns="0" tIns="0" rIns="0" bIns="0" anchor="ctr"/>
          <a:lstStyle/>
          <a:p>
            <a:pPr algn="ctr" defTabSz="584200">
              <a:lnSpc>
                <a:spcPct val="100000"/>
              </a:lnSpc>
              <a:spcBef>
                <a:spcPts val="0"/>
              </a:spcBef>
              <a:defRPr sz="2600" b="1" cap="all" spc="156">
                <a:solidFill>
                  <a:srgbClr val="FFFFFF"/>
                </a:solidFill>
                <a:latin typeface="Founders Grotesk Cond Bold"/>
                <a:ea typeface="Founders Grotesk Cond Bold"/>
                <a:cs typeface="Founders Grotesk Cond Bold"/>
                <a:sym typeface="Founders Grotesk Condensed"/>
              </a:defRPr>
            </a:pPr>
            <a:endParaRPr/>
          </a:p>
        </p:txBody>
      </p:sp>
      <p:sp>
        <p:nvSpPr>
          <p:cNvPr id="243" name="Treating incipient and early carious lesions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Treating incipient and early carious lesions</a:t>
            </a:r>
          </a:p>
        </p:txBody>
      </p:sp>
      <p:sp>
        <p:nvSpPr>
          <p:cNvPr id="244" name="Silver Diamine Fluorid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Silver Diamine Fluoride</a:t>
            </a:r>
          </a:p>
        </p:txBody>
      </p:sp>
      <p:pic>
        <p:nvPicPr>
          <p:cNvPr id="245" name="alliancelogo2_340-2.jpg" descr="alliancelogo2_34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227" y="9744537"/>
            <a:ext cx="2370204" cy="2370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5.-apply-sdf-to-lesion-1.jpeg" descr="5.-apply-sdf-to-lesion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3121" y="2056728"/>
            <a:ext cx="10905186" cy="9259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rush teeth before beginning to ensure surface is free of debris…"/>
          <p:cNvSpPr txBox="1">
            <a:spLocks noGrp="1"/>
          </p:cNvSpPr>
          <p:nvPr>
            <p:ph type="body" idx="1"/>
          </p:nvPr>
        </p:nvSpPr>
        <p:spPr>
          <a:xfrm>
            <a:off x="571500" y="2263548"/>
            <a:ext cx="23241000" cy="9331552"/>
          </a:xfrm>
          <a:prstGeom prst="rect">
            <a:avLst/>
          </a:prstGeom>
        </p:spPr>
        <p:txBody>
          <a:bodyPr/>
          <a:lstStyle/>
          <a:p>
            <a:r>
              <a:t>Brush teeth before beginning to ensure surface is free of debris</a:t>
            </a:r>
          </a:p>
          <a:p>
            <a:r>
              <a:t>Use plastic lined bib for patient, Provide protective eyewear, Apply a thin layer of petroleum jelly on patient’s lips and gingival border (if treating at the gum line)</a:t>
            </a:r>
          </a:p>
          <a:p>
            <a:r>
              <a:t>Isolate and dry area to be treated (cotton rolls work, air if available)</a:t>
            </a:r>
          </a:p>
          <a:p>
            <a:r>
              <a:t>Apply the silver diamine fluoride with a micro brush, saturating the lesion</a:t>
            </a:r>
          </a:p>
          <a:p>
            <a:r>
              <a:t>Wait for the SDF to absorb, at least 10 and up to 60 seconds.</a:t>
            </a:r>
          </a:p>
          <a:p>
            <a:r>
              <a:t>Dab with cotton roll to remove excess</a:t>
            </a:r>
          </a:p>
          <a:p>
            <a:r>
              <a:t>Apply fluoride varnish to all the teeth, starting with the SDF untreated teeth and finishing with the ones with SDF</a:t>
            </a:r>
          </a:p>
          <a:p>
            <a:r>
              <a:t>Reapply 2 to 4 weeks to ensure caries is arrested and then every 6 months if needed</a:t>
            </a:r>
          </a:p>
        </p:txBody>
      </p:sp>
      <p:sp>
        <p:nvSpPr>
          <p:cNvPr id="249" name="Applying Silver Diamine Fluoride"/>
          <p:cNvSpPr txBox="1"/>
          <p:nvPr/>
        </p:nvSpPr>
        <p:spPr>
          <a:xfrm>
            <a:off x="7403559" y="880474"/>
            <a:ext cx="9576881" cy="93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spcBef>
                <a:spcPts val="0"/>
              </a:spcBef>
              <a:defRPr sz="5500" spc="-55">
                <a:solidFill>
                  <a:schemeClr val="accent1"/>
                </a:solidFill>
                <a:latin typeface="+mn-lt"/>
                <a:ea typeface="+mn-ea"/>
                <a:cs typeface="+mn-cs"/>
                <a:sym typeface="Founders Grotesk Semibold"/>
              </a:defRPr>
            </a:lvl1pPr>
          </a:lstStyle>
          <a:p>
            <a:r>
              <a:rPr dirty="0"/>
              <a:t>Applying Silver Diamine Fluoride</a:t>
            </a:r>
          </a:p>
        </p:txBody>
      </p:sp>
      <p:pic>
        <p:nvPicPr>
          <p:cNvPr id="250" name="alliancelogo2_340-2.jpg" descr="alliancelogo2_34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1025" y="11006898"/>
            <a:ext cx="2370204" cy="2370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000034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 Bold"/>
            <a:ea typeface="Founders Grotesk Cond Bold"/>
            <a:cs typeface="Founders Grotesk Cond Bol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-42" normalizeH="0" baseline="0">
            <a:ln>
              <a:noFill/>
            </a:ln>
            <a:solidFill>
              <a:srgbClr val="000000"/>
            </a:solidFill>
            <a:effectLst/>
            <a:uFillTx/>
            <a:latin typeface="Founders Grotesk Text Regular"/>
            <a:ea typeface="Founders Grotesk Text Regular"/>
            <a:cs typeface="Founders Grotesk Text Regular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Academy">
  <a:themeElements>
    <a:clrScheme name="28_Academy">
      <a:dk1>
        <a:srgbClr val="000000"/>
      </a:dk1>
      <a:lt1>
        <a:srgbClr val="FFFFFF"/>
      </a:lt1>
      <a:dk2>
        <a:srgbClr val="555952"/>
      </a:dk2>
      <a:lt2>
        <a:srgbClr val="D6DCCF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Founders Grotesk Semibold"/>
        <a:ea typeface="Founders Grotesk Semibold"/>
        <a:cs typeface="Founders Grotesk Semibold"/>
      </a:majorFont>
      <a:minorFont>
        <a:latin typeface="Founders Grotesk Semibold"/>
        <a:ea typeface="Founders Grotesk Semibold"/>
        <a:cs typeface="Founders Grotesk Semibold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42304"/>
            <a:satOff val="23749"/>
            <a:lumOff val="-45745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all" spc="156" normalizeH="0" baseline="0">
            <a:ln>
              <a:noFill/>
            </a:ln>
            <a:solidFill>
              <a:srgbClr val="FFFFFF"/>
            </a:solidFill>
            <a:effectLst/>
            <a:uFillTx/>
            <a:latin typeface="Founders Grotesk Cond Bold"/>
            <a:ea typeface="Founders Grotesk Cond Bold"/>
            <a:cs typeface="Founders Grotesk Cond Bold"/>
            <a:sym typeface="Founders Grotesk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143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36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-42" normalizeH="0" baseline="0">
            <a:ln>
              <a:noFill/>
            </a:ln>
            <a:solidFill>
              <a:srgbClr val="000000"/>
            </a:solidFill>
            <a:effectLst/>
            <a:uFillTx/>
            <a:latin typeface="Founders Grotesk Text Regular"/>
            <a:ea typeface="Founders Grotesk Text Regular"/>
            <a:cs typeface="Founders Grotesk Text Regular"/>
            <a:sym typeface="Founders Grotesk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Macintosh PowerPoint</Application>
  <PresentationFormat>Custom</PresentationFormat>
  <Paragraphs>74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Founders Grotesk Cond Bold</vt:lpstr>
      <vt:lpstr>Founders Grotesk Light</vt:lpstr>
      <vt:lpstr>Founders Grotesk Regular</vt:lpstr>
      <vt:lpstr>Founders Grotesk Semibold</vt:lpstr>
      <vt:lpstr>Founders Grotesk Text Regular</vt:lpstr>
      <vt:lpstr>Helvetica Neue</vt:lpstr>
      <vt:lpstr>28_Academy</vt:lpstr>
      <vt:lpstr>PowerPoint Presentation</vt:lpstr>
      <vt:lpstr>Oral Systemic Health Link</vt:lpstr>
      <vt:lpstr>Prevention</vt:lpstr>
      <vt:lpstr>PowerPoint Presentation</vt:lpstr>
      <vt:lpstr>Prevention </vt:lpstr>
      <vt:lpstr>Pit and Fissure Sealants</vt:lpstr>
      <vt:lpstr>Rationale</vt:lpstr>
      <vt:lpstr>Silver Diamine Fluoride</vt:lpstr>
      <vt:lpstr>PowerPoint Presentation</vt:lpstr>
      <vt:lpstr>Advantages VS Disadvantages of SDF</vt:lpstr>
      <vt:lpstr>RIVA STAR</vt:lpstr>
      <vt:lpstr>Advantage Arrest</vt:lpstr>
      <vt:lpstr>GLASS IONOMER SEALANTS</vt:lpstr>
      <vt:lpstr>Remineralizing Enamel</vt:lpstr>
      <vt:lpstr>Advantages of Hydroxyapatite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Dorothy Ferreira</cp:lastModifiedBy>
  <cp:revision>1</cp:revision>
  <dcterms:modified xsi:type="dcterms:W3CDTF">2026-03-01T01:03:08Z</dcterms:modified>
</cp:coreProperties>
</file>