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4"/>
  </p:sldMasterIdLst>
  <p:notesMasterIdLst>
    <p:notesMasterId r:id="rId12"/>
  </p:notesMasterIdLst>
  <p:handoutMasterIdLst>
    <p:handoutMasterId r:id="rId13"/>
  </p:handoutMasterIdLst>
  <p:sldIdLst>
    <p:sldId id="257" r:id="rId5"/>
    <p:sldId id="271" r:id="rId6"/>
    <p:sldId id="259" r:id="rId7"/>
    <p:sldId id="260" r:id="rId8"/>
    <p:sldId id="261" r:id="rId9"/>
    <p:sldId id="27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2570"/>
    <a:srgbClr val="55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D9BD3F-74D5-4375-85CF-873B99CF33C6}" v="70" dt="2025-09-30T21:41:05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100" d="100"/>
          <a:sy n="100" d="100"/>
        </p:scale>
        <p:origin x="99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261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52D0B2-742C-4A9A-AD08-693647C0F7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97F99A-72E7-4EAC-ABDC-2BBC5E063B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062F7-B287-4DF6-A548-2C07E774175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B8F01-2037-40DE-9A57-CD20DEEB77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7FC97-830C-4CEF-A1C5-EFBF06BA66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F4720-2B15-4D06-B885-E65C1792C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13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EA1E8-E518-455C-B578-42CCE295B65D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2CF74-67A6-40B4-AE47-35C729ADD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9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B5EB1D62-6468-45B3-BBB8-F5F964C5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Updated October 28, 2028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3DEFD24-93A1-422C-AAAA-DE6D2909A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0F4F867-D77A-4CE7-AB27-1EC195AEB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99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0EF80-FB3D-410B-82B3-E70C4A38C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2297E2-163F-4CD0-9961-7DC91214C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35A54-9526-4B5D-9C22-4491EB804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01430-B235-450C-A716-8123D680F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12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8A3DD9-894A-4CAD-8F5E-59B55A44E6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D9D094-5F57-4E0B-BED4-CCB727A69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1FCB3-CB22-4FA6-A4A5-F09D90515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Updated October 28, 2028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1C67A-5AB1-42C8-A00E-56E843BB7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A8DB2-EA4E-4B4B-BE29-496D03B60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95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517525"/>
            <a:ext cx="10862204" cy="966787"/>
          </a:xfrm>
        </p:spPr>
        <p:txBody>
          <a:bodyPr anchor="t" anchorCtr="0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/>
              <a:t>Headline (32pt)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/>
              <a:t>Text (28pt)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3" y="1727199"/>
            <a:ext cx="4716462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5" y="4884737"/>
            <a:ext cx="4704288" cy="969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/>
              <a:t>Text (28pt)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Picture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E5951C6-963E-4674-91CC-8E8F1F645A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199979" y="6524856"/>
            <a:ext cx="2743200" cy="315911"/>
          </a:xfrm>
        </p:spPr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86065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/>
          <a:lstStyle>
            <a:lvl1pPr>
              <a:lnSpc>
                <a:spcPts val="22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6725" y="1733549"/>
            <a:ext cx="4032250" cy="412739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4" y="1727199"/>
            <a:ext cx="5376333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4" name="Foliennummernplatzhalter 9">
            <a:extLst>
              <a:ext uri="{FF2B5EF4-FFF2-40B4-BE49-F238E27FC236}">
                <a16:creationId xmlns:a16="http://schemas.microsoft.com/office/drawing/2014/main" id="{886A0EEB-547F-A28A-53CC-844290B1CF9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199979" y="6515331"/>
            <a:ext cx="2743200" cy="315911"/>
          </a:xfrm>
        </p:spPr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6787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1727201"/>
            <a:ext cx="8809566" cy="4127399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1200"/>
              </a:spcBef>
              <a:defRPr sz="2400"/>
            </a:lvl2pPr>
            <a:lvl3pPr>
              <a:spcBef>
                <a:spcPts val="1200"/>
              </a:spcBef>
              <a:defRPr sz="2400"/>
            </a:lvl3pPr>
            <a:lvl4pPr>
              <a:spcBef>
                <a:spcPts val="1200"/>
              </a:spcBef>
              <a:defRPr sz="2400"/>
            </a:lvl4pPr>
            <a:lvl5pPr>
              <a:spcBef>
                <a:spcPts val="1200"/>
              </a:spcBef>
              <a:defRPr sz="24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BBF93C-D197-4D38-8AAC-65744BF71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liennummernplatzhalter 9">
            <a:extLst>
              <a:ext uri="{FF2B5EF4-FFF2-40B4-BE49-F238E27FC236}">
                <a16:creationId xmlns:a16="http://schemas.microsoft.com/office/drawing/2014/main" id="{9148E7F2-371D-B910-08D3-8B432E7402E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199979" y="6515331"/>
            <a:ext cx="2743200" cy="315911"/>
          </a:xfrm>
        </p:spPr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21639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183396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A944C-1F68-48BC-9153-09F741CD9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rgbClr val="82257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DF4D0-64F4-404C-8C89-AA544A181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3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5F892-D8B3-46BC-A572-0DBD59A434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4492" y="6515331"/>
            <a:ext cx="2761785" cy="318051"/>
          </a:xfrm>
        </p:spPr>
        <p:txBody>
          <a:bodyPr/>
          <a:lstStyle/>
          <a:p>
            <a:r>
              <a:rPr lang="en-US"/>
              <a:t>Updated October 28, 2028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70CBB-733C-46BA-88FC-7EBAC30EC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3999"/>
            <a:ext cx="4142678" cy="2257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F81F6-1B47-4A3E-A9DA-0BCD2A96F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1645" y="6523998"/>
            <a:ext cx="2743200" cy="315911"/>
          </a:xfrm>
        </p:spPr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0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1669F-B533-4A34-A232-C8F2FA14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32D4B-0FF7-42FB-ACE5-B7DF8DB3C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A81A8-568C-4120-8EDF-C22715FF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Updated October 28, 2028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A497C-1AFC-4EDA-B32D-837EC9856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A3159-486C-4F7A-8A14-0C138D053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5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B78DB-E795-4AD5-BDA9-63A2C9AAB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7BF35-A36B-487A-8672-A88211DA5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445FD-4C85-4A92-A06F-AA595E3C5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43C0F-2B45-46BE-9B2C-ACD561482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Updated October 28, 2028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FB184-2360-47C7-8C38-6C355D8FD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1566F-33F9-4E57-86D3-7FC7066CF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53E61-05C2-4833-AA56-B8DBF7117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C4648-C50D-4F24-96B3-80472B96B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85D56-8185-425D-9A00-A878E43AA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791DBC-C1E1-4816-8924-4AB7C638CD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331562-96A2-44A8-B7EB-58054AA029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E0003B-158A-4536-A33F-1B80C2041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Updated October 28, 2028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E06DFF-63F5-42C6-934C-7555006E4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7460DF-C91D-4C99-8252-4D1D1BDF0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1FBB1-B93A-49A7-A82F-28B1C964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E540F8-77AA-4664-A286-4A82CD8EF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Updated October 28, 2028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E158A-20CD-488C-88F5-0EEC76E8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33B63-21E6-4E1D-91FD-D423D4FD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1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CA6B1B-3230-45AF-A853-52DF3962F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Updated October 28, 2028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260EFF-ACB8-447E-A9B0-DC7D603B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0144C-B216-4B3C-ABDC-B4E1209EA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9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F69B8-75E9-4886-BE29-83630C8E9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A51D2-058D-46F1-BE56-FC4C24A9A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4D2D0-1BA8-4F84-A45A-91AD73D62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F02FF-119E-4422-9016-FE786F3BD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6CABA-1C44-4362-9082-DE8EFD95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0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A9335-7109-4617-AFCD-FF571A44F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1473A5-95E3-498A-9977-FDDD01B311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11660-C335-431A-A1D9-ADF7D283B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53CF0-91F2-481D-BE1C-25249132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99D8B-B5B9-4840-8CD8-39A53325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0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240B96-94E7-4E50-8C51-84B78274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138" y="271240"/>
            <a:ext cx="10515600" cy="747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A54B0-4496-4F1E-BCBF-39178242E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77538"/>
            <a:ext cx="10515600" cy="469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B3707-7C36-4ED3-ADCC-1CCA01F32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154" y="6523994"/>
            <a:ext cx="2761785" cy="318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Updated October 28, 2028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10251-B45C-4636-BD61-2EF826605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9979" y="6515331"/>
            <a:ext cx="2743200" cy="315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7668DE-5A18-4419-B23F-67A4E2A0B13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800" y="6442401"/>
            <a:ext cx="885825" cy="3556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AC3A19E-771E-4A46-A26E-80E887073700}"/>
              </a:ext>
            </a:extLst>
          </p:cNvPr>
          <p:cNvSpPr/>
          <p:nvPr userDrawn="1"/>
        </p:nvSpPr>
        <p:spPr>
          <a:xfrm>
            <a:off x="4958509" y="6440088"/>
            <a:ext cx="1183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	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59B77A-BC20-465C-A8BC-6BC6F7F810C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4307"/>
            <a:ext cx="12192000" cy="718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5F9CBFF-D728-4BB5-827B-45429829D3A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418"/>
            <a:ext cx="12192000" cy="6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6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1" r:id="rId12"/>
    <p:sldLayoutId id="2147483727" r:id="rId13"/>
    <p:sldLayoutId id="2147483726" r:id="rId14"/>
    <p:sldLayoutId id="2147483732" r:id="rId15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822570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D4B35-C2BB-45C5-9215-7D3A31125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2131" y="480884"/>
            <a:ext cx="7815532" cy="1456728"/>
          </a:xfrm>
        </p:spPr>
        <p:txBody>
          <a:bodyPr>
            <a:noAutofit/>
          </a:bodyPr>
          <a:lstStyle/>
          <a:p>
            <a:r>
              <a:rPr lang="en-US" sz="5500" dirty="0"/>
              <a:t>Medication Safety in the</a:t>
            </a:r>
            <a:br>
              <a:rPr lang="en-US" sz="5500" dirty="0"/>
            </a:br>
            <a:r>
              <a:rPr lang="en-US" sz="5500" dirty="0"/>
              <a:t>Operating Room</a:t>
            </a:r>
            <a:endParaRPr lang="en-US" sz="5500" dirty="0">
              <a:solidFill>
                <a:srgbClr val="822570"/>
              </a:solidFill>
              <a:latin typeface="Cambria"/>
              <a:ea typeface="Cambria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F142FFD-D939-4D18-8F54-5B6C6E11E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37" y="1503768"/>
            <a:ext cx="2779542" cy="320903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CE484-6EB6-4EB1-BAC8-F86F96CE1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4492" y="6515331"/>
            <a:ext cx="2761785" cy="318051"/>
          </a:xfrm>
        </p:spPr>
        <p:txBody>
          <a:bodyPr/>
          <a:lstStyle/>
          <a:p>
            <a:r>
              <a:rPr lang="en-US"/>
              <a:t>Updated October 28, 2028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E3547-3C66-45FC-AACB-4099728F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1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38B3B5-BF1B-40A9-9FF7-5D75392B4B9F}"/>
              </a:ext>
            </a:extLst>
          </p:cNvPr>
          <p:cNvSpPr txBox="1"/>
          <p:nvPr/>
        </p:nvSpPr>
        <p:spPr>
          <a:xfrm>
            <a:off x="4794607" y="2375040"/>
            <a:ext cx="644800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557E39"/>
                </a:solidFill>
                <a:latin typeface="Cambria"/>
                <a:ea typeface="Cambria"/>
              </a:rPr>
              <a:t>Presenter: (Nama/Info)</a:t>
            </a:r>
            <a:endParaRPr lang="en-US" sz="2000" b="1" dirty="0">
              <a:solidFill>
                <a:srgbClr val="557E3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58" name="Image Gallery"/>
          <p:cNvGrpSpPr/>
          <p:nvPr/>
        </p:nvGrpSpPr>
        <p:grpSpPr>
          <a:xfrm>
            <a:off x="4794607" y="3212578"/>
            <a:ext cx="5461000" cy="3125348"/>
            <a:chOff x="0" y="0"/>
            <a:chExt cx="10922000" cy="6250695"/>
          </a:xfrm>
        </p:grpSpPr>
        <p:pic>
          <p:nvPicPr>
            <p:cNvPr id="156" name="FullSizeRender.jpg" descr="FullSizeRender.jpg"/>
            <p:cNvPicPr>
              <a:picLocks noChangeAspect="1"/>
            </p:cNvPicPr>
            <p:nvPr/>
          </p:nvPicPr>
          <p:blipFill>
            <a:blip r:embed="rId3"/>
            <a:srcRect t="7961" b="7961"/>
            <a:stretch>
              <a:fillRect/>
            </a:stretch>
          </p:blipFill>
          <p:spPr>
            <a:xfrm>
              <a:off x="0" y="0"/>
              <a:ext cx="10922000" cy="56623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7" name="Caption"/>
            <p:cNvSpPr/>
            <p:nvPr/>
          </p:nvSpPr>
          <p:spPr>
            <a:xfrm>
              <a:off x="0" y="5738529"/>
              <a:ext cx="10922000" cy="5121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/>
            <a:p>
              <a:endParaRPr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66747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ypes of Medication Errors:…"/>
          <p:cNvSpPr txBox="1">
            <a:spLocks noGrp="1"/>
          </p:cNvSpPr>
          <p:nvPr>
            <p:ph type="subTitle" idx="1"/>
          </p:nvPr>
        </p:nvSpPr>
        <p:spPr>
          <a:xfrm>
            <a:off x="913595" y="1250830"/>
            <a:ext cx="5996163" cy="4160438"/>
          </a:xfrm>
          <a:prstGeom prst="rect">
            <a:avLst/>
          </a:prstGeom>
        </p:spPr>
        <p:txBody>
          <a:bodyPr/>
          <a:lstStyle/>
          <a:p>
            <a:r>
              <a:rPr dirty="0"/>
              <a:t>Types of Medication Errors: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dirty="0"/>
              <a:t>Wrong Medications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dirty="0"/>
              <a:t>Omitted Drugs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dirty="0"/>
              <a:t>Wrong Doses</a:t>
            </a:r>
          </a:p>
          <a:p>
            <a:endParaRPr dirty="0"/>
          </a:p>
          <a:p>
            <a:r>
              <a:rPr dirty="0"/>
              <a:t>Some reports find errors in HALF of ALL surgeries!</a:t>
            </a:r>
          </a:p>
        </p:txBody>
      </p:sp>
      <p:pic>
        <p:nvPicPr>
          <p:cNvPr id="162" name="FullSizeRender.jpg" descr="FullSizeRender.jpg"/>
          <p:cNvPicPr>
            <a:picLocks noChangeAspect="1"/>
          </p:cNvPicPr>
          <p:nvPr/>
        </p:nvPicPr>
        <p:blipFill>
          <a:blip r:embed="rId2"/>
          <a:srcRect b="2124"/>
          <a:stretch>
            <a:fillRect/>
          </a:stretch>
        </p:blipFill>
        <p:spPr>
          <a:xfrm>
            <a:off x="7119386" y="891738"/>
            <a:ext cx="3910027" cy="32489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CE73FE-CCC3-EC06-B9AD-31712180178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Key Causes:…"/>
          <p:cNvSpPr txBox="1">
            <a:spLocks noGrp="1"/>
          </p:cNvSpPr>
          <p:nvPr>
            <p:ph type="subTitle" idx="1"/>
          </p:nvPr>
        </p:nvSpPr>
        <p:spPr>
          <a:xfrm>
            <a:off x="1119842" y="215660"/>
            <a:ext cx="5841675" cy="4691936"/>
          </a:xfrm>
          <a:prstGeom prst="rect">
            <a:avLst/>
          </a:prstGeom>
        </p:spPr>
        <p:txBody>
          <a:bodyPr/>
          <a:lstStyle/>
          <a:p>
            <a:endParaRPr dirty="0"/>
          </a:p>
          <a:p>
            <a:endParaRPr dirty="0"/>
          </a:p>
          <a:p>
            <a:endParaRPr dirty="0"/>
          </a:p>
          <a:p>
            <a:r>
              <a:rPr dirty="0"/>
              <a:t>Key Causes:</a:t>
            </a:r>
          </a:p>
          <a:p>
            <a:pPr marL="457200" lvl="4" indent="-457200">
              <a:buFont typeface="Arial" panose="020B0604020202020204" pitchFamily="34" charset="0"/>
              <a:buChar char="•"/>
            </a:pPr>
            <a:r>
              <a:rPr dirty="0"/>
              <a:t>Mislabeling</a:t>
            </a:r>
          </a:p>
          <a:p>
            <a:pPr marL="457200" lvl="4" indent="-457200">
              <a:buFont typeface="Arial" panose="020B0604020202020204" pitchFamily="34" charset="0"/>
              <a:buChar char="•"/>
            </a:pPr>
            <a:r>
              <a:rPr dirty="0"/>
              <a:t>Incorrect Preparation</a:t>
            </a:r>
          </a:p>
          <a:p>
            <a:pPr marL="457200" lvl="4" indent="-457200">
              <a:buFont typeface="Arial" panose="020B0604020202020204" pitchFamily="34" charset="0"/>
              <a:buChar char="•"/>
            </a:pPr>
            <a:r>
              <a:rPr dirty="0"/>
              <a:t>Calculation Errors</a:t>
            </a:r>
          </a:p>
          <a:p>
            <a:pPr marL="457200" lvl="4" indent="-457200">
              <a:buFont typeface="Arial" panose="020B0604020202020204" pitchFamily="34" charset="0"/>
              <a:buChar char="•"/>
            </a:pPr>
            <a:r>
              <a:rPr dirty="0"/>
              <a:t>Communication Failures  </a:t>
            </a:r>
          </a:p>
          <a:p>
            <a:pPr marL="457200" lvl="4" indent="-457200">
              <a:buFont typeface="Arial" panose="020B0604020202020204" pitchFamily="34" charset="0"/>
              <a:buChar char="•"/>
            </a:pPr>
            <a:r>
              <a:rPr dirty="0"/>
              <a:t>The </a:t>
            </a:r>
            <a:r>
              <a:rPr lang="en-US" dirty="0"/>
              <a:t>h</a:t>
            </a:r>
            <a:r>
              <a:rPr dirty="0"/>
              <a:t>igh</a:t>
            </a:r>
            <a:r>
              <a:rPr lang="en-US" dirty="0"/>
              <a:t> r</a:t>
            </a:r>
            <a:r>
              <a:rPr dirty="0"/>
              <a:t>isk nature of certain</a:t>
            </a:r>
            <a:r>
              <a:rPr lang="en-US" dirty="0"/>
              <a:t> d</a:t>
            </a:r>
            <a:r>
              <a:rPr dirty="0"/>
              <a:t>rugs</a:t>
            </a:r>
          </a:p>
        </p:txBody>
      </p:sp>
      <p:pic>
        <p:nvPicPr>
          <p:cNvPr id="166" name="FullSizeRender.jpg" descr="FullSizeRen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543" y="846424"/>
            <a:ext cx="3829615" cy="387833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207931-A525-A075-8E1A-F283B623B10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FullSizeRender.jpg" descr="FullSizeRen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4974" y="189084"/>
            <a:ext cx="4070053" cy="239232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2A7E63-FEAF-475B-58C4-A7C35C5205D0}"/>
              </a:ext>
            </a:extLst>
          </p:cNvPr>
          <p:cNvSpPr txBox="1"/>
          <p:nvPr/>
        </p:nvSpPr>
        <p:spPr>
          <a:xfrm>
            <a:off x="390525" y="800100"/>
            <a:ext cx="84677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Common Causes: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The Stressful fast paced environment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Lack of standardized processes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Individual and system factors such as gaps in knowledge…</a:t>
            </a:r>
          </a:p>
          <a:p>
            <a:pPr marL="914400" lvl="3" indent="-457200">
              <a:buFont typeface="Courier New" panose="02070309020205020404" pitchFamily="49" charset="0"/>
              <a:buChar char="o"/>
            </a:pPr>
            <a:r>
              <a:rPr lang="en-US" sz="2200" dirty="0"/>
              <a:t>Communicating whether the patient has allergies</a:t>
            </a:r>
          </a:p>
          <a:p>
            <a:pPr marL="914400" lvl="4" indent="-457200">
              <a:buFont typeface="Courier New" panose="02070309020205020404" pitchFamily="49" charset="0"/>
              <a:buChar char="o"/>
            </a:pPr>
            <a:r>
              <a:rPr lang="en-US" sz="2200" dirty="0"/>
              <a:t>When did the patient have the last dose</a:t>
            </a:r>
          </a:p>
          <a:p>
            <a:pPr marL="914400" lvl="5" indent="-457200">
              <a:buFont typeface="Courier New" panose="02070309020205020404" pitchFamily="49" charset="0"/>
              <a:buChar char="o"/>
            </a:pPr>
            <a:r>
              <a:rPr lang="en-US" sz="2200" dirty="0"/>
              <a:t>Medication history</a:t>
            </a:r>
          </a:p>
          <a:p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FF1CC3-4C09-334F-A5BC-74CA0DFE8F7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revention Strategies:…"/>
          <p:cNvSpPr txBox="1">
            <a:spLocks noGrp="1"/>
          </p:cNvSpPr>
          <p:nvPr>
            <p:ph type="subTitle" idx="1"/>
          </p:nvPr>
        </p:nvSpPr>
        <p:spPr>
          <a:xfrm>
            <a:off x="603250" y="868526"/>
            <a:ext cx="7350125" cy="4675023"/>
          </a:xfrm>
          <a:prstGeom prst="rect">
            <a:avLst/>
          </a:prstGeom>
        </p:spPr>
        <p:txBody>
          <a:bodyPr/>
          <a:lstStyle/>
          <a:p>
            <a:endParaRPr dirty="0"/>
          </a:p>
          <a:p>
            <a:r>
              <a:rPr dirty="0"/>
              <a:t>Prevention Strategies:</a:t>
            </a:r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dirty="0"/>
              <a:t>Standardize medication preparation  </a:t>
            </a:r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dirty="0"/>
              <a:t>Foster a Culture of safety</a:t>
            </a:r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dirty="0"/>
              <a:t>Improve communication</a:t>
            </a:r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dirty="0"/>
              <a:t>Standardize drugs</a:t>
            </a:r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dirty="0"/>
              <a:t>LABEL ALL MEDICATIONS ON THE FIELD</a:t>
            </a:r>
          </a:p>
        </p:txBody>
      </p:sp>
      <p:pic>
        <p:nvPicPr>
          <p:cNvPr id="174" name="FullSizeRender.jpg" descr="FullSizeRen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970" y="1006082"/>
            <a:ext cx="4356896" cy="39642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A67475-2646-02DD-6821-71753D12808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HOW DRUGS SHOULD BE LABELED:…"/>
          <p:cNvSpPr txBox="1">
            <a:spLocks noGrp="1"/>
          </p:cNvSpPr>
          <p:nvPr>
            <p:ph type="subTitle" idx="1"/>
          </p:nvPr>
        </p:nvSpPr>
        <p:spPr>
          <a:xfrm>
            <a:off x="520312" y="676275"/>
            <a:ext cx="6242438" cy="4602649"/>
          </a:xfrm>
          <a:prstGeom prst="rect">
            <a:avLst/>
          </a:prstGeom>
        </p:spPr>
        <p:txBody>
          <a:bodyPr/>
          <a:lstStyle/>
          <a:p>
            <a:r>
              <a:rPr dirty="0"/>
              <a:t>HOW DRUGS SHOULD BE LABELED:</a:t>
            </a:r>
          </a:p>
          <a:p>
            <a:endParaRPr dirty="0"/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dirty="0"/>
              <a:t>DRUG NAME</a:t>
            </a:r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dirty="0"/>
              <a:t>STRENGTH</a:t>
            </a:r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dirty="0"/>
              <a:t>DATE THE DRUG WAS DRAWN</a:t>
            </a:r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dirty="0"/>
              <a:t>INITIALS OF PERSON PREPARING THE MEDICATION</a:t>
            </a:r>
          </a:p>
        </p:txBody>
      </p:sp>
      <p:pic>
        <p:nvPicPr>
          <p:cNvPr id="178" name="FullSizeRender.jpg" descr="FullSizeRen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177" y="937159"/>
            <a:ext cx="4890004" cy="341101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B704DF-BB70-378E-1843-B4FD475EBB8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WHY IS LABELING THE MEDICATION IMPORTANT….…"/>
          <p:cNvSpPr txBox="1">
            <a:spLocks noGrp="1"/>
          </p:cNvSpPr>
          <p:nvPr>
            <p:ph type="subTitle" idx="1"/>
          </p:nvPr>
        </p:nvSpPr>
        <p:spPr>
          <a:xfrm>
            <a:off x="747677" y="1203992"/>
            <a:ext cx="6986624" cy="4130007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defTabSz="387985">
              <a:defRPr sz="5170"/>
            </a:pPr>
            <a:r>
              <a:rPr dirty="0"/>
              <a:t>WHY IS LABELING THE MEDICATION IMPORTANT….</a:t>
            </a:r>
          </a:p>
          <a:p>
            <a:pPr defTabSz="387985">
              <a:defRPr sz="5170"/>
            </a:pPr>
            <a:endParaRPr dirty="0"/>
          </a:p>
          <a:p>
            <a:pPr lvl="4" indent="0" defTabSz="387985">
              <a:defRPr sz="5170"/>
            </a:pPr>
            <a:r>
              <a:rPr dirty="0"/>
              <a:t>REDUCES THE RISK OF MEDICATION ERRORS</a:t>
            </a:r>
          </a:p>
          <a:p>
            <a:pPr lvl="4" indent="0" defTabSz="387985">
              <a:defRPr sz="5170"/>
            </a:pPr>
            <a:r>
              <a:rPr dirty="0"/>
              <a:t>THIS IS A REGULATORY COMPLIANCE ISSUE</a:t>
            </a:r>
          </a:p>
          <a:p>
            <a:pPr lvl="4" indent="0" defTabSz="387985">
              <a:defRPr sz="5170"/>
            </a:pPr>
            <a:r>
              <a:rPr dirty="0"/>
              <a:t>IMP</a:t>
            </a:r>
            <a:r>
              <a:rPr lang="en-US" dirty="0"/>
              <a:t>R</a:t>
            </a:r>
            <a:r>
              <a:rPr dirty="0"/>
              <a:t>OVES COMMUNICATION!</a:t>
            </a:r>
          </a:p>
          <a:p>
            <a:pPr marL="685800" lvl="4" indent="-685800" defTabSz="387985">
              <a:buFont typeface="Arial" panose="020B0604020202020204" pitchFamily="34" charset="0"/>
              <a:buChar char="•"/>
              <a:defRPr sz="5170"/>
            </a:pPr>
            <a:endParaRPr dirty="0"/>
          </a:p>
          <a:p>
            <a:pPr lvl="4" indent="0" defTabSz="387985">
              <a:defRPr sz="5170"/>
            </a:pPr>
            <a:r>
              <a:rPr dirty="0"/>
              <a:t>So when the surgeon reaches over, he knows what he is taking!</a:t>
            </a:r>
          </a:p>
          <a:p>
            <a:pPr marL="685800" lvl="4" indent="-685800" defTabSz="387985">
              <a:buFont typeface="Arial" panose="020B0604020202020204" pitchFamily="34" charset="0"/>
              <a:buChar char="•"/>
              <a:defRPr sz="5170"/>
            </a:pPr>
            <a:endParaRPr dirty="0"/>
          </a:p>
          <a:p>
            <a:pPr lvl="4" indent="0" defTabSz="387985">
              <a:defRPr sz="5170"/>
            </a:pPr>
            <a:r>
              <a:rPr dirty="0"/>
              <a:t>Please label all syringes!!</a:t>
            </a:r>
          </a:p>
        </p:txBody>
      </p:sp>
      <p:pic>
        <p:nvPicPr>
          <p:cNvPr id="182" name="FullSizeRender.jpg" descr="FullSizeRen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363" y="2009562"/>
            <a:ext cx="3238467" cy="232378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EB0AB1-C4A7-0B18-A2FA-0807E161A8A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fs">
      <a:majorFont>
        <a:latin typeface="Cormorant Infant Mediu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S Powerpoint Template - updated 2025.09.30.pptx" id="{14F9ABCC-4640-4A35-B4DD-2A2D287365E7}" vid="{061B2D83-950C-48A3-B36E-1DEED30F28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B4A1B8119C074D9E1D0CA167AE0256" ma:contentTypeVersion="10" ma:contentTypeDescription="Create a new document." ma:contentTypeScope="" ma:versionID="3ba57a9fae2ea9539037cd96b7d7b3cd">
  <xsd:schema xmlns:xsd="http://www.w3.org/2001/XMLSchema" xmlns:xs="http://www.w3.org/2001/XMLSchema" xmlns:p="http://schemas.microsoft.com/office/2006/metadata/properties" xmlns:ns2="2781918a-4201-486f-8cd6-069777501b1b" targetNamespace="http://schemas.microsoft.com/office/2006/metadata/properties" ma:root="true" ma:fieldsID="6137703e242546d562c25f95ebfacb90" ns2:_="">
    <xsd:import namespace="2781918a-4201-486f-8cd6-069777501b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1918a-4201-486f-8cd6-069777501b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0F5569-2BCA-4B37-A20A-5CD9156C54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81918a-4201-486f-8cd6-069777501b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8FED45-6F0A-4266-843C-9CBF3451946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9C44F11-BE22-4FF4-8976-E1D21A3574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AfS Powerpoint Template - updated 2025.09.30</Template>
  <TotalTime>22</TotalTime>
  <Words>189</Words>
  <Application>Microsoft Office PowerPoint</Application>
  <PresentationFormat>Widescreen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Cambria</vt:lpstr>
      <vt:lpstr>Cormorant Infant Medium</vt:lpstr>
      <vt:lpstr>Courier New</vt:lpstr>
      <vt:lpstr>Office Theme</vt:lpstr>
      <vt:lpstr>Medication Safety in the Operating 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Vazquez</dc:creator>
  <cp:lastModifiedBy>Paul Vazquez</cp:lastModifiedBy>
  <cp:revision>1</cp:revision>
  <dcterms:created xsi:type="dcterms:W3CDTF">2025-10-28T19:40:30Z</dcterms:created>
  <dcterms:modified xsi:type="dcterms:W3CDTF">2025-10-28T20:02:48Z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0x010100F0B4A1B8119C074D9E1D0CA167AE0256</vt:lpwstr>
  </property>
</Properties>
</file>