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3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64" r:id="rId14"/>
    <p:sldId id="265" r:id="rId15"/>
    <p:sldId id="266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9BD3F-74D5-4375-85CF-873B99CF33C6}" v="70" dt="2025-09-30T21:41:0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1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2026-03-23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2026-03-23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9C40-62F2-9A1B-B96C-973CFFA8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D3D08-581D-5785-1630-026D640F3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0DEA1-2957-4591-307E-08D9B76B9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6942-4C2F-C6D5-883C-D4356DC88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3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9133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5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730" r:id="rId13"/>
    <p:sldLayoutId id="2147483731" r:id="rId14"/>
    <p:sldLayoutId id="2147483681" r:id="rId15"/>
    <p:sldLayoutId id="2147483727" r:id="rId16"/>
    <p:sldLayoutId id="2147483726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88" y="361873"/>
            <a:ext cx="7815532" cy="145672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/>
                <a:ea typeface="Cambria"/>
              </a:rPr>
              <a:t>Title: (Ex: Nursing</a:t>
            </a:r>
            <a:r>
              <a:rPr lang="en-US" sz="2800" dirty="0">
                <a:solidFill>
                  <a:srgbClr val="822570"/>
                </a:solidFill>
                <a:latin typeface="Cambria"/>
                <a:ea typeface="Cambria"/>
              </a:rPr>
              <a:t> Care of Cleft Lip and Cleft Palate Patients</a:t>
            </a:r>
            <a:r>
              <a:rPr lang="en-US" sz="2800" dirty="0">
                <a:latin typeface="Cambria"/>
                <a:ea typeface="Cambria"/>
              </a:rPr>
              <a:t>)</a:t>
            </a:r>
            <a:endParaRPr lang="en-US" sz="2800" dirty="0">
              <a:solidFill>
                <a:srgbClr val="822570"/>
              </a:solidFill>
              <a:latin typeface="Cambria"/>
              <a:ea typeface="Cambria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8B3B5-BF1B-40A9-9FF7-5D75392B4B9F}"/>
              </a:ext>
            </a:extLst>
          </p:cNvPr>
          <p:cNvSpPr txBox="1"/>
          <p:nvPr/>
        </p:nvSpPr>
        <p:spPr>
          <a:xfrm>
            <a:off x="5139663" y="1917840"/>
            <a:ext cx="644800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557E39"/>
                </a:solidFill>
                <a:latin typeface="Cambria"/>
                <a:ea typeface="Cambria"/>
              </a:rPr>
              <a:t>Presenter: (Nama/Info)</a:t>
            </a:r>
            <a:endParaRPr lang="en-US" sz="2000" b="1" dirty="0">
              <a:solidFill>
                <a:srgbClr val="557E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dirty="0">
                <a:solidFill>
                  <a:srgbClr val="557E39"/>
                </a:solidFill>
                <a:latin typeface="Cambria"/>
                <a:ea typeface="Cambria"/>
              </a:rPr>
              <a:t>(Ex: Nan Madden, RN, MS, PNP</a:t>
            </a:r>
          </a:p>
          <a:p>
            <a:r>
              <a:rPr lang="en-US" sz="2000" dirty="0">
                <a:solidFill>
                  <a:srgbClr val="557E3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Associate Clinical Professor</a:t>
            </a:r>
          </a:p>
          <a:p>
            <a:r>
              <a:rPr lang="en-US" sz="2000" dirty="0">
                <a:solidFill>
                  <a:srgbClr val="557E39"/>
                </a:solidFill>
                <a:latin typeface="Cambria"/>
                <a:ea typeface="Cambria"/>
              </a:rPr>
              <a:t>School of Nursing, University of California, San Francisco)</a:t>
            </a:r>
            <a:endParaRPr lang="en-US" sz="2000" dirty="0">
              <a:solidFill>
                <a:srgbClr val="557E3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496031-215C-4D81-A4A4-5C8F39676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19" y="3881871"/>
            <a:ext cx="2499025" cy="1856299"/>
          </a:xfrm>
          <a:prstGeom prst="rect">
            <a:avLst/>
          </a:prstGeom>
          <a:ln w="57150">
            <a:solidFill>
              <a:schemeClr val="tx2">
                <a:lumMod val="25000"/>
              </a:schemeClr>
            </a:solidFill>
          </a:ln>
        </p:spPr>
      </p:pic>
      <p:pic>
        <p:nvPicPr>
          <p:cNvPr id="3" name="Picture 2" descr="A group of nurses in white uniforms&#10;&#10;AI-generated content may be incorrect.">
            <a:extLst>
              <a:ext uri="{FF2B5EF4-FFF2-40B4-BE49-F238E27FC236}">
                <a16:creationId xmlns:a16="http://schemas.microsoft.com/office/drawing/2014/main" id="{F03DCE5A-2279-5E97-1062-6E38D618B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94" y="3881870"/>
            <a:ext cx="2499025" cy="1856299"/>
          </a:xfrm>
          <a:prstGeom prst="rect">
            <a:avLst/>
          </a:prstGeom>
          <a:ln w="57150">
            <a:solidFill>
              <a:schemeClr val="tx2">
                <a:lumMod val="25000"/>
              </a:schemeClr>
            </a:solidFill>
          </a:ln>
        </p:spPr>
      </p:pic>
      <p:pic>
        <p:nvPicPr>
          <p:cNvPr id="6" name="Picture 5" descr="A group of nurses in white uniforms&#10;&#10;AI-generated content may be incorrect.">
            <a:extLst>
              <a:ext uri="{FF2B5EF4-FFF2-40B4-BE49-F238E27FC236}">
                <a16:creationId xmlns:a16="http://schemas.microsoft.com/office/drawing/2014/main" id="{FA43E52F-074D-C86F-C8DE-221DB0012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44" y="3881870"/>
            <a:ext cx="2499025" cy="1856299"/>
          </a:xfrm>
          <a:prstGeom prst="rect">
            <a:avLst/>
          </a:prstGeom>
          <a:ln w="57150">
            <a:solidFill>
              <a:schemeClr val="tx2">
                <a:lumMod val="2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B8885-38E4-9497-C63C-406EAAF6AE7B}"/>
              </a:ext>
            </a:extLst>
          </p:cNvPr>
          <p:cNvSpPr txBox="1"/>
          <p:nvPr/>
        </p:nvSpPr>
        <p:spPr>
          <a:xfrm>
            <a:off x="460947" y="4459574"/>
            <a:ext cx="15193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  <a:ea typeface="Calibri"/>
                <a:cs typeface="Calibri"/>
              </a:rPr>
              <a:t>(Include relevant photos &gt;&gt;&gt;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E14846-D145-4AEB-D05F-0A77A0948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9C45D1-5F47-423B-8E5C-84A5EA60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Slide title (28pt)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1CF32-C7B1-4481-8D2E-A8EA54447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Bullet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point (24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8DC23D-CCB9-45A0-9C65-21E69BCE0E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0458F-F171-4D8E-BF02-66691E33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3313C-BF84-4394-982A-18BE27B6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1B3513-5C7A-47B6-8B82-E466597EE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A7073B-28A0-456E-BD7F-9085C3F2FE0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77DEB9-C335-4A19-8AFF-19C1DAD5FA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06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CFB25A-87B6-4AD9-B731-AB417290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7C4BFE-966A-4BBD-902F-DAA5EE0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C4CC-7EF9-4C7D-9DDB-3AA2E881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Take-home message #1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Take-home message #2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Take-home message #3</a:t>
            </a:r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5EDB4-1E09-402B-8CAB-E2875491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11510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00B2-05FC-3795-291F-8C5FC0F4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7B5B8-E4D8-1BE0-AB36-9595D213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66" y="2286255"/>
            <a:ext cx="10850032" cy="2285490"/>
          </a:xfrm>
        </p:spPr>
        <p:txBody>
          <a:bodyPr/>
          <a:lstStyle/>
          <a:p>
            <a:r>
              <a:rPr lang="en-US" noProof="0" dirty="0" err="1">
                <a:latin typeface="Cambria" panose="02040503050406030204" pitchFamily="18" charset="0"/>
                <a:ea typeface="Cambria" panose="02040503050406030204" pitchFamily="18" charset="0"/>
              </a:rPr>
              <a:t>Subheadline</a:t>
            </a:r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 (32 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5E7D8-106B-2100-A7F7-40549334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1003400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New 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19197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787078"/>
            <a:ext cx="11135192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noProof="0" dirty="0">
                <a:latin typeface="Cambria" panose="02040503050406030204" pitchFamily="18" charset="0"/>
                <a:ea typeface="Cambria" panose="02040503050406030204" pitchFamily="18" charset="0"/>
              </a:rPr>
              <a:t>At the end of this session/presentation you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will be able to:</a:t>
            </a:r>
          </a:p>
          <a:p>
            <a:pPr marL="0" indent="0">
              <a:buNone/>
            </a:pPr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noProof="0" dirty="0">
                <a:latin typeface="Cambria" panose="02040503050406030204" pitchFamily="18" charset="0"/>
                <a:ea typeface="Cambria" panose="02040503050406030204" pitchFamily="18" charset="0"/>
              </a:rPr>
              <a:t>Define Malignant Hyperthermia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Name medications that cause Malignant Hyperthermia in susceptible patients.</a:t>
            </a:r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Recognise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the signs and symptoms of Malignant Hyperthermia</a:t>
            </a:r>
          </a:p>
          <a:p>
            <a:r>
              <a:rPr lang="en-US" sz="2800" noProof="0" dirty="0">
                <a:latin typeface="Cambria" panose="02040503050406030204" pitchFamily="18" charset="0"/>
                <a:ea typeface="Cambria" panose="02040503050406030204" pitchFamily="18" charset="0"/>
              </a:rPr>
              <a:t>Know the only treatment for this disorder.</a:t>
            </a:r>
          </a:p>
          <a:p>
            <a:r>
              <a:rPr lang="en-US" sz="2800" noProof="0" dirty="0">
                <a:latin typeface="Cambria" panose="02040503050406030204" pitchFamily="18" charset="0"/>
                <a:ea typeface="Cambria" panose="02040503050406030204" pitchFamily="18" charset="0"/>
              </a:rPr>
              <a:t>Name therapies important for supportive care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Ask about family or patient history of problems with anesthesia at every preop encounter.</a:t>
            </a:r>
          </a:p>
          <a:p>
            <a:endParaRPr lang="en-US" sz="28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254643"/>
            <a:ext cx="10850033" cy="748757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Learning objectives</a:t>
            </a:r>
            <a:br>
              <a:rPr lang="en-US" sz="3600" noProof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8073-C620-475E-AB4A-C580348A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797"/>
            <a:ext cx="10515600" cy="843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Malignant Hyperthermia: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2195-CA09-407D-AF1E-0588631C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81"/>
            <a:ext cx="10515600" cy="4608182"/>
          </a:xfrm>
        </p:spPr>
        <p:txBody>
          <a:bodyPr>
            <a:normAutofit/>
          </a:bodyPr>
          <a:lstStyle/>
          <a:p>
            <a:pPr lvl="1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Hypermetabolic state characterized by muscle rigidity, tachycardia and hyperthermia that begins during anesthesia or sometimes  shortly afterwards in the recovery room.</a:t>
            </a:r>
          </a:p>
          <a:p>
            <a:pPr lvl="1"/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A potentially life threatening emergency that can be treated if recognized in time.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A91B5-4582-4CFA-AF54-0AD1823B1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96D9-4A7A-4DB6-16C2-3FBB9904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Who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F3ECD-2B4C-266B-23FB-791A67D01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People with an autosomal dominant abnormality in a muscle receptor ( ryanodine receptor or RYR1) that regulates calcium homeostasis in skeletal muscle.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Triggered by exposure to volatile anesthetics- halothane, isoflurane, sevoflurane, desflurane; or to succinylcholine.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1/100,000 adult patients.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1/30,000 pediatric patients.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50% of cases occur in patients under 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Can happen after  prior anesthesia without problems.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FF55-612D-F60A-4197-42095834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719E1-0A8F-D45E-2F66-30A11604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3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EF14-21D6-9099-5D1D-1AEBF74D8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Malignant Hypertension: 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EC0B9-85B6-FFE6-0351-6173E769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latin typeface="Cambria" panose="02040503050406030204" pitchFamily="18" charset="0"/>
              </a:rPr>
              <a:t>Signs and Symptoms During the 1st Hour: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Muscle rigidity, masseter is often first.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Elevated heart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Elevated temperature- later 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Starts usually in the OR, but can begin later in PACU or even on the ward.</a:t>
            </a:r>
          </a:p>
          <a:p>
            <a:r>
              <a:rPr lang="en-US" sz="2800" u="sng" dirty="0">
                <a:latin typeface="Cambria" panose="02040503050406030204" pitchFamily="18" charset="0"/>
              </a:rPr>
              <a:t>Secondary Derangements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Acidosis, hypoxemia, hypercapnia, hyperkalemia, and arrythmias must be monitored for and treated as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C439-303D-4F3F-2564-A9FCBF99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3ACB3-6DA3-D1DE-6770-505B563B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4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3950-3A59-D82C-0DC8-8BC26DAF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Malignant Hyperthermia: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E8C32-1FEA-EABF-57DB-B1A24BC2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Dantrolene: antidote, and only known cure.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-2.5 mg/kg/dose IV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-Repeat as needed to 10 mg/kg total</a:t>
            </a:r>
          </a:p>
          <a:p>
            <a:r>
              <a:rPr lang="en-US" sz="2800" dirty="0">
                <a:latin typeface="Cambria" panose="02040503050406030204" pitchFamily="18" charset="0"/>
              </a:rPr>
              <a:t>      -Total dose is sometime exceeded if there is insufficient response.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Supportive care including cooling, fluid management, and treating acidosis, hyperkalemia, hypoxemia, hypercapnia and arrhythmias as indicated.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8142-CEB4-4C1A-1914-AEAB2B43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F8E40-04D2-DC7C-ADF0-65A1CFC5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6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F50-15F5-8DD1-9D5B-5E6B394E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Malignant Hyperthermia: Treatment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D81AA-A90F-CD96-72BB-CF6EA61C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Cooling:</a:t>
            </a:r>
          </a:p>
          <a:p>
            <a:r>
              <a:rPr lang="en-US" sz="3200" dirty="0">
                <a:latin typeface="Cambria" panose="02040503050406030204" pitchFamily="18" charset="0"/>
              </a:rPr>
              <a:t>       - Cooling blanket if available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       - Ice to groin and axillae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       - Iced saline via nasogastric tube</a:t>
            </a:r>
          </a:p>
          <a:p>
            <a:r>
              <a:rPr lang="en-US" sz="3200" dirty="0">
                <a:latin typeface="Cambria" panose="02040503050406030204" pitchFamily="18" charset="0"/>
              </a:rPr>
              <a:t>       - Iced or cooled IV fluids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7021-9BAB-CE9D-C644-6BF834DF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3A2AE-E4FD-05CC-E8FF-553BCE89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4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23AB-D943-3D6E-EB0A-A84DA9D5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</a:rPr>
              <a:t>Malignant Hyperthermia: Treatment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2137-4E2A-4754-38DB-DA7C77F9A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Acidosis: follow with arterial blood gas and treat with Na Bicarb as needed.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Hyperkalemia: Treat with hyperventilation, bicarb, glucose and insulin.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Arrhythmias: </a:t>
            </a:r>
            <a:r>
              <a:rPr lang="en-US" sz="2800" u="sng" dirty="0">
                <a:latin typeface="Cambria" panose="02040503050406030204" pitchFamily="18" charset="0"/>
              </a:rPr>
              <a:t>No calcium channel blockers if dantrolene has been given!</a:t>
            </a:r>
            <a:r>
              <a:rPr lang="en-US" sz="2800" dirty="0">
                <a:latin typeface="Cambria" panose="02040503050406030204" pitchFamily="18" charset="0"/>
              </a:rPr>
              <a:t> May treat with Lidocaine.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Fluids: Keep urine output 2ml/kg/hour – foley catheter to monitor- adjust fluids as needed.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64F45-855F-A420-A969-9F7D94A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57972-96BE-0E20-36F0-68CD9BA9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263D-D879-3A11-A620-80CC0D0F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</a:rPr>
              <a:t>Malignant Hyperthermia: Take Home Messages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57BF-11EB-9793-14B5-35B723CCF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1077538"/>
            <a:ext cx="11123271" cy="534641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Malignant Hyperthermia is a hypermetabolic state in people with an inherited defect in a muscle receptor that maintains calcium homeostasis in skeletal muscle when exposed to triggers.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Triggered by volatile anesthetics- halothane, isoflurane, desflurane, sevoflurane and/or succinylcholine.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Signs and Symptoms: First muscle rigidity and tachycardia followed by hyperthermia, then acidosis, hyperkalemia, hypoxemia, hypercapnia, arrythmias.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 Treatment: Dantrolene 2.5 mg/kg/dose IV, repeat to 10 mg/kg total,    and supportive care.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Prevent: Ask about family history of problems with anesthesia at every preop encounter!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67E5-1610-EBD3-99EA-6D7B4F71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Nov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012F0-47BD-8B04-7FE4-D8B2CF85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7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1064</Words>
  <Application>Microsoft Office PowerPoint</Application>
  <PresentationFormat>Widescreen</PresentationFormat>
  <Paragraphs>127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Cormorant Infant Medium</vt:lpstr>
      <vt:lpstr>Oswald</vt:lpstr>
      <vt:lpstr>Office Theme</vt:lpstr>
      <vt:lpstr>Title: (Ex: Nursing Care of Cleft Lip and Cleft Palate Patients)</vt:lpstr>
      <vt:lpstr>Learning objectives </vt:lpstr>
      <vt:lpstr>Malignant Hyperthermia: Definition</vt:lpstr>
      <vt:lpstr>Who is affected?</vt:lpstr>
      <vt:lpstr>Malignant Hypertension: Signs and Symptoms</vt:lpstr>
      <vt:lpstr>Malignant Hyperthermia: Treatment</vt:lpstr>
      <vt:lpstr>Malignant Hyperthermia: Treatment</vt:lpstr>
      <vt:lpstr>Malignant Hyperthermia: Treatment</vt:lpstr>
      <vt:lpstr>Malignant Hyperthermia: Take Home Messages</vt:lpstr>
      <vt:lpstr>Slide title (28pt)</vt:lpstr>
      <vt:lpstr>PowerPoint Presentation</vt:lpstr>
      <vt:lpstr>PowerPoint Presentation</vt:lpstr>
      <vt:lpstr>Take-home messages</vt:lpstr>
      <vt:lpstr>New section headline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Paul Vazquez</cp:lastModifiedBy>
  <cp:revision>134</cp:revision>
  <dcterms:created xsi:type="dcterms:W3CDTF">2020-06-02T22:47:27Z</dcterms:created>
  <dcterms:modified xsi:type="dcterms:W3CDTF">2026-03-24T01:36:43Z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