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3" r:id="rId6"/>
    <p:sldId id="270" r:id="rId7"/>
    <p:sldId id="271" r:id="rId8"/>
    <p:sldId id="273" r:id="rId9"/>
    <p:sldId id="272" r:id="rId10"/>
    <p:sldId id="274" r:id="rId11"/>
    <p:sldId id="261" r:id="rId12"/>
    <p:sldId id="259" r:id="rId13"/>
    <p:sldId id="280" r:id="rId14"/>
    <p:sldId id="268" r:id="rId15"/>
    <p:sldId id="279" r:id="rId16"/>
    <p:sldId id="278" r:id="rId17"/>
    <p:sldId id="277" r:id="rId18"/>
    <p:sldId id="275" r:id="rId19"/>
    <p:sldId id="276" r:id="rId20"/>
    <p:sldId id="281" r:id="rId21"/>
    <p:sldId id="267" r:id="rId22"/>
    <p:sldId id="282" r:id="rId23"/>
    <p:sldId id="257" r:id="rId24"/>
    <p:sldId id="264" r:id="rId25"/>
    <p:sldId id="265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833"/>
  </p:normalViewPr>
  <p:slideViewPr>
    <p:cSldViewPr snapToGrid="0">
      <p:cViewPr varScale="1">
        <p:scale>
          <a:sx n="79" d="100"/>
          <a:sy n="79" d="100"/>
        </p:scale>
        <p:origin x="838" y="48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zquez" userId="466953007_tp_dropbox_plus" providerId="OAuth2" clId="{D5F51201-7BE8-42BD-93E3-429B4DFE2E00}"/>
    <pc:docChg chg="custSel modSld">
      <pc:chgData name="Paul Vazquez" userId="466953007_tp_dropbox_plus" providerId="OAuth2" clId="{D5F51201-7BE8-42BD-93E3-429B4DFE2E00}" dt="2026-03-03T02:10:51.855" v="1" actId="1076"/>
      <pc:docMkLst>
        <pc:docMk/>
      </pc:docMkLst>
      <pc:sldChg chg="delSp modSp mod">
        <pc:chgData name="Paul Vazquez" userId="466953007_tp_dropbox_plus" providerId="OAuth2" clId="{D5F51201-7BE8-42BD-93E3-429B4DFE2E00}" dt="2026-03-03T02:10:51.855" v="1" actId="1076"/>
        <pc:sldMkLst>
          <pc:docMk/>
          <pc:sldMk cId="2377212706" sldId="256"/>
        </pc:sldMkLst>
        <pc:spChg chg="mod">
          <ac:chgData name="Paul Vazquez" userId="466953007_tp_dropbox_plus" providerId="OAuth2" clId="{D5F51201-7BE8-42BD-93E3-429B4DFE2E00}" dt="2026-03-03T02:10:51.855" v="1" actId="1076"/>
          <ac:spMkLst>
            <pc:docMk/>
            <pc:sldMk cId="2377212706" sldId="256"/>
            <ac:spMk id="2" creationId="{462B7A6C-448B-F74F-BB79-A8DE2212D499}"/>
          </ac:spMkLst>
        </pc:spChg>
        <pc:spChg chg="del">
          <ac:chgData name="Paul Vazquez" userId="466953007_tp_dropbox_plus" providerId="OAuth2" clId="{D5F51201-7BE8-42BD-93E3-429B4DFE2E00}" dt="2026-03-03T02:10:47.148" v="0" actId="478"/>
          <ac:spMkLst>
            <pc:docMk/>
            <pc:sldMk cId="2377212706" sldId="256"/>
            <ac:spMk id="9" creationId="{A9EAC0C5-832A-913C-84D7-41B29D9E5C38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922E-B3A7-4FA0-8B75-C95C59112E9A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0CE2839-2EB5-4083-BB61-B9597F90A2D6}">
      <dgm:prSet/>
      <dgm:spPr/>
      <dgm:t>
        <a:bodyPr/>
        <a:lstStyle/>
        <a:p>
          <a:r>
            <a:rPr lang="en-US"/>
            <a:t>Clean</a:t>
          </a:r>
        </a:p>
      </dgm:t>
    </dgm:pt>
    <dgm:pt modelId="{DC768D9B-1834-4BE4-8EB9-AC29E04EB89B}" type="parTrans" cxnId="{9C35C84E-699D-4F11-969D-0BD203FDA56C}">
      <dgm:prSet/>
      <dgm:spPr/>
      <dgm:t>
        <a:bodyPr/>
        <a:lstStyle/>
        <a:p>
          <a:endParaRPr lang="en-US"/>
        </a:p>
      </dgm:t>
    </dgm:pt>
    <dgm:pt modelId="{0FA6B480-1F4D-4EC9-9C73-681CC5F64EC7}" type="sibTrans" cxnId="{9C35C84E-699D-4F11-969D-0BD203FDA56C}">
      <dgm:prSet/>
      <dgm:spPr/>
      <dgm:t>
        <a:bodyPr/>
        <a:lstStyle/>
        <a:p>
          <a:endParaRPr lang="en-US"/>
        </a:p>
      </dgm:t>
    </dgm:pt>
    <dgm:pt modelId="{DE6D6E4B-4A22-4356-A32E-7803DA1C23AD}">
      <dgm:prSet/>
      <dgm:spPr/>
      <dgm:t>
        <a:bodyPr/>
        <a:lstStyle/>
        <a:p>
          <a:r>
            <a:rPr lang="en-US"/>
            <a:t>Clean the child’s teeth and gums using a small gauze pad or a small cloth dipped in plain water.</a:t>
          </a:r>
        </a:p>
      </dgm:t>
    </dgm:pt>
    <dgm:pt modelId="{078A7E76-12F1-428A-B81E-5C8CACD68E14}" type="parTrans" cxnId="{A70315D8-727C-484D-B171-387634849368}">
      <dgm:prSet/>
      <dgm:spPr/>
      <dgm:t>
        <a:bodyPr/>
        <a:lstStyle/>
        <a:p>
          <a:endParaRPr lang="en-US"/>
        </a:p>
      </dgm:t>
    </dgm:pt>
    <dgm:pt modelId="{C8326769-97D7-4A90-B7E2-0675890BE542}" type="sibTrans" cxnId="{A70315D8-727C-484D-B171-387634849368}">
      <dgm:prSet/>
      <dgm:spPr/>
      <dgm:t>
        <a:bodyPr/>
        <a:lstStyle/>
        <a:p>
          <a:endParaRPr lang="en-US"/>
        </a:p>
      </dgm:t>
    </dgm:pt>
    <dgm:pt modelId="{F9062693-9F5D-47F2-B177-31D2185821A7}">
      <dgm:prSet/>
      <dgm:spPr/>
      <dgm:t>
        <a:bodyPr/>
        <a:lstStyle/>
        <a:p>
          <a:r>
            <a:rPr lang="en-US"/>
            <a:t>Do NOT use</a:t>
          </a:r>
        </a:p>
      </dgm:t>
    </dgm:pt>
    <dgm:pt modelId="{699646B9-B787-4FC3-A412-E2297E7BF953}" type="parTrans" cxnId="{A3615DC8-A058-4B8A-820B-D18940AE49D1}">
      <dgm:prSet/>
      <dgm:spPr/>
      <dgm:t>
        <a:bodyPr/>
        <a:lstStyle/>
        <a:p>
          <a:endParaRPr lang="en-US"/>
        </a:p>
      </dgm:t>
    </dgm:pt>
    <dgm:pt modelId="{0B9311A0-839E-497C-B75F-F7A46011C9B1}" type="sibTrans" cxnId="{A3615DC8-A058-4B8A-820B-D18940AE49D1}">
      <dgm:prSet/>
      <dgm:spPr/>
      <dgm:t>
        <a:bodyPr/>
        <a:lstStyle/>
        <a:p>
          <a:endParaRPr lang="en-US"/>
        </a:p>
      </dgm:t>
    </dgm:pt>
    <dgm:pt modelId="{2ABEF685-5956-4F35-9867-C13903DBD81B}">
      <dgm:prSet/>
      <dgm:spPr/>
      <dgm:t>
        <a:bodyPr/>
        <a:lstStyle/>
        <a:p>
          <a:r>
            <a:rPr lang="en-US"/>
            <a:t>Do NOT use a toothbrush in the child’s mouth until 3 weeks after surgery or as instructed by the surgeon.</a:t>
          </a:r>
        </a:p>
      </dgm:t>
    </dgm:pt>
    <dgm:pt modelId="{788ECE81-19DC-4E0E-B44F-E6F402A4814D}" type="parTrans" cxnId="{DE54A3FF-236C-47D0-80DE-98E831861924}">
      <dgm:prSet/>
      <dgm:spPr/>
      <dgm:t>
        <a:bodyPr/>
        <a:lstStyle/>
        <a:p>
          <a:endParaRPr lang="en-US"/>
        </a:p>
      </dgm:t>
    </dgm:pt>
    <dgm:pt modelId="{CAAEF812-0CA9-4436-8F3A-5BE2A53DD0FE}" type="sibTrans" cxnId="{DE54A3FF-236C-47D0-80DE-98E831861924}">
      <dgm:prSet/>
      <dgm:spPr/>
      <dgm:t>
        <a:bodyPr/>
        <a:lstStyle/>
        <a:p>
          <a:endParaRPr lang="en-US"/>
        </a:p>
      </dgm:t>
    </dgm:pt>
    <dgm:pt modelId="{DEA0D2A5-3D4F-4AD8-BA8B-E997CD258EAD}">
      <dgm:prSet/>
      <dgm:spPr/>
      <dgm:t>
        <a:bodyPr/>
        <a:lstStyle/>
        <a:p>
          <a:r>
            <a:rPr lang="en-US"/>
            <a:t>Have</a:t>
          </a:r>
        </a:p>
      </dgm:t>
    </dgm:pt>
    <dgm:pt modelId="{AC99E4A2-F0FC-4A41-96FC-34EE3D7C1EF5}" type="parTrans" cxnId="{0970189C-3C25-4675-9B79-6672F90C36AC}">
      <dgm:prSet/>
      <dgm:spPr/>
      <dgm:t>
        <a:bodyPr/>
        <a:lstStyle/>
        <a:p>
          <a:endParaRPr lang="en-US"/>
        </a:p>
      </dgm:t>
    </dgm:pt>
    <dgm:pt modelId="{A784AE47-F10F-41FD-AA8D-59ADCC13AC83}" type="sibTrans" cxnId="{0970189C-3C25-4675-9B79-6672F90C36AC}">
      <dgm:prSet/>
      <dgm:spPr/>
      <dgm:t>
        <a:bodyPr/>
        <a:lstStyle/>
        <a:p>
          <a:endParaRPr lang="en-US"/>
        </a:p>
      </dgm:t>
    </dgm:pt>
    <dgm:pt modelId="{714E7957-9CAD-410E-8684-DA183E28BFE4}">
      <dgm:prSet/>
      <dgm:spPr/>
      <dgm:t>
        <a:bodyPr/>
        <a:lstStyle/>
        <a:p>
          <a:r>
            <a:rPr lang="en-US"/>
            <a:t>Have the child rinse with or drink plain water after eating to help clean the mouth.</a:t>
          </a:r>
        </a:p>
      </dgm:t>
    </dgm:pt>
    <dgm:pt modelId="{73E8FABA-9EB2-4F98-AA0A-E1DA6BF7F536}" type="parTrans" cxnId="{19D3A21A-A418-4791-AF90-ECD3B9CBF4FA}">
      <dgm:prSet/>
      <dgm:spPr/>
      <dgm:t>
        <a:bodyPr/>
        <a:lstStyle/>
        <a:p>
          <a:endParaRPr lang="en-US"/>
        </a:p>
      </dgm:t>
    </dgm:pt>
    <dgm:pt modelId="{B9E45D50-2EF3-4EA3-8986-B87C051DE10C}" type="sibTrans" cxnId="{19D3A21A-A418-4791-AF90-ECD3B9CBF4FA}">
      <dgm:prSet/>
      <dgm:spPr/>
      <dgm:t>
        <a:bodyPr/>
        <a:lstStyle/>
        <a:p>
          <a:endParaRPr lang="en-US"/>
        </a:p>
      </dgm:t>
    </dgm:pt>
    <dgm:pt modelId="{120AD5AE-9829-4B10-821B-72574F1B1EF1}">
      <dgm:prSet/>
      <dgm:spPr/>
      <dgm:t>
        <a:bodyPr/>
        <a:lstStyle/>
        <a:p>
          <a:r>
            <a:rPr lang="en-US"/>
            <a:t>Make</a:t>
          </a:r>
        </a:p>
      </dgm:t>
    </dgm:pt>
    <dgm:pt modelId="{C7CE860C-01C8-4916-BD39-EDC920987C2E}" type="parTrans" cxnId="{BA48E6AE-A795-4961-B2B6-61FF39D57E5E}">
      <dgm:prSet/>
      <dgm:spPr/>
      <dgm:t>
        <a:bodyPr/>
        <a:lstStyle/>
        <a:p>
          <a:endParaRPr lang="en-US"/>
        </a:p>
      </dgm:t>
    </dgm:pt>
    <dgm:pt modelId="{C31EA7AF-2774-4E86-B363-7C91300827CE}" type="sibTrans" cxnId="{BA48E6AE-A795-4961-B2B6-61FF39D57E5E}">
      <dgm:prSet/>
      <dgm:spPr/>
      <dgm:t>
        <a:bodyPr/>
        <a:lstStyle/>
        <a:p>
          <a:endParaRPr lang="en-US"/>
        </a:p>
      </dgm:t>
    </dgm:pt>
    <dgm:pt modelId="{FF26CD81-0090-45B9-8863-8C936CA0F859}">
      <dgm:prSet/>
      <dgm:spPr/>
      <dgm:t>
        <a:bodyPr/>
        <a:lstStyle/>
        <a:p>
          <a:r>
            <a:rPr lang="en-US"/>
            <a:t>Make sure to always use a soft bristle toothbrush when brushing starts again.</a:t>
          </a:r>
        </a:p>
      </dgm:t>
    </dgm:pt>
    <dgm:pt modelId="{435A4FE3-28B0-4998-BAD7-F7FA44BF6C9B}" type="parTrans" cxnId="{62AE03E8-6B3A-47D4-9E48-C648C9C97016}">
      <dgm:prSet/>
      <dgm:spPr/>
      <dgm:t>
        <a:bodyPr/>
        <a:lstStyle/>
        <a:p>
          <a:endParaRPr lang="en-US"/>
        </a:p>
      </dgm:t>
    </dgm:pt>
    <dgm:pt modelId="{37EBC73D-56A4-4C76-906F-3B8858829DA8}" type="sibTrans" cxnId="{62AE03E8-6B3A-47D4-9E48-C648C9C97016}">
      <dgm:prSet/>
      <dgm:spPr/>
      <dgm:t>
        <a:bodyPr/>
        <a:lstStyle/>
        <a:p>
          <a:endParaRPr lang="en-US"/>
        </a:p>
      </dgm:t>
    </dgm:pt>
    <dgm:pt modelId="{266DC49F-0D23-894C-94B3-9730AEE02CA6}" type="pres">
      <dgm:prSet presAssocID="{1DDA922E-B3A7-4FA0-8B75-C95C59112E9A}" presName="Name0" presStyleCnt="0">
        <dgm:presLayoutVars>
          <dgm:dir/>
          <dgm:animLvl val="lvl"/>
          <dgm:resizeHandles val="exact"/>
        </dgm:presLayoutVars>
      </dgm:prSet>
      <dgm:spPr/>
    </dgm:pt>
    <dgm:pt modelId="{C45EA4BE-7482-9541-880B-C4DFA1203347}" type="pres">
      <dgm:prSet presAssocID="{80CE2839-2EB5-4083-BB61-B9597F90A2D6}" presName="linNode" presStyleCnt="0"/>
      <dgm:spPr/>
    </dgm:pt>
    <dgm:pt modelId="{7D186A19-2984-844B-A394-AD5E6933CA6F}" type="pres">
      <dgm:prSet presAssocID="{80CE2839-2EB5-4083-BB61-B9597F90A2D6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71F11B66-44F9-C248-8A54-2CFD0AB6E6B4}" type="pres">
      <dgm:prSet presAssocID="{80CE2839-2EB5-4083-BB61-B9597F90A2D6}" presName="descendantText" presStyleLbl="alignAccFollowNode1" presStyleIdx="0" presStyleCnt="4">
        <dgm:presLayoutVars>
          <dgm:bulletEnabled/>
        </dgm:presLayoutVars>
      </dgm:prSet>
      <dgm:spPr/>
    </dgm:pt>
    <dgm:pt modelId="{D2DA51EE-3E0B-B244-8737-A851AEF7C332}" type="pres">
      <dgm:prSet presAssocID="{0FA6B480-1F4D-4EC9-9C73-681CC5F64EC7}" presName="sp" presStyleCnt="0"/>
      <dgm:spPr/>
    </dgm:pt>
    <dgm:pt modelId="{8D412E77-09A7-9F47-BBB2-29C843350A82}" type="pres">
      <dgm:prSet presAssocID="{F9062693-9F5D-47F2-B177-31D2185821A7}" presName="linNode" presStyleCnt="0"/>
      <dgm:spPr/>
    </dgm:pt>
    <dgm:pt modelId="{B6BDEF1D-29D5-7D49-A95B-2D842599549F}" type="pres">
      <dgm:prSet presAssocID="{F9062693-9F5D-47F2-B177-31D2185821A7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18DCBDDB-20E6-1B45-8A13-564066B923FD}" type="pres">
      <dgm:prSet presAssocID="{F9062693-9F5D-47F2-B177-31D2185821A7}" presName="descendantText" presStyleLbl="alignAccFollowNode1" presStyleIdx="1" presStyleCnt="4">
        <dgm:presLayoutVars>
          <dgm:bulletEnabled/>
        </dgm:presLayoutVars>
      </dgm:prSet>
      <dgm:spPr/>
    </dgm:pt>
    <dgm:pt modelId="{E463120F-C3C0-A846-968B-F6DDBF5F6113}" type="pres">
      <dgm:prSet presAssocID="{0B9311A0-839E-497C-B75F-F7A46011C9B1}" presName="sp" presStyleCnt="0"/>
      <dgm:spPr/>
    </dgm:pt>
    <dgm:pt modelId="{7350916B-0E32-984D-B7CD-617A5D92ECBA}" type="pres">
      <dgm:prSet presAssocID="{DEA0D2A5-3D4F-4AD8-BA8B-E997CD258EAD}" presName="linNode" presStyleCnt="0"/>
      <dgm:spPr/>
    </dgm:pt>
    <dgm:pt modelId="{B79D85FB-4F51-9942-A06B-C05922449D9F}" type="pres">
      <dgm:prSet presAssocID="{DEA0D2A5-3D4F-4AD8-BA8B-E997CD258EAD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A743955E-C1EB-FD4B-B0E1-D20078426285}" type="pres">
      <dgm:prSet presAssocID="{DEA0D2A5-3D4F-4AD8-BA8B-E997CD258EAD}" presName="descendantText" presStyleLbl="alignAccFollowNode1" presStyleIdx="2" presStyleCnt="4">
        <dgm:presLayoutVars>
          <dgm:bulletEnabled/>
        </dgm:presLayoutVars>
      </dgm:prSet>
      <dgm:spPr/>
    </dgm:pt>
    <dgm:pt modelId="{8D6011B0-7704-E949-B253-5AC85DC2F921}" type="pres">
      <dgm:prSet presAssocID="{A784AE47-F10F-41FD-AA8D-59ADCC13AC83}" presName="sp" presStyleCnt="0"/>
      <dgm:spPr/>
    </dgm:pt>
    <dgm:pt modelId="{B30A8C8B-AA2F-8C4B-A0A6-D12BA86259E7}" type="pres">
      <dgm:prSet presAssocID="{120AD5AE-9829-4B10-821B-72574F1B1EF1}" presName="linNode" presStyleCnt="0"/>
      <dgm:spPr/>
    </dgm:pt>
    <dgm:pt modelId="{8748AE53-CCF8-5E4B-B5D4-D97B0A523EE9}" type="pres">
      <dgm:prSet presAssocID="{120AD5AE-9829-4B10-821B-72574F1B1EF1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ED69E957-55CD-D64F-85D7-A54AF826A751}" type="pres">
      <dgm:prSet presAssocID="{120AD5AE-9829-4B10-821B-72574F1B1EF1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9D3A21A-A418-4791-AF90-ECD3B9CBF4FA}" srcId="{DEA0D2A5-3D4F-4AD8-BA8B-E997CD258EAD}" destId="{714E7957-9CAD-410E-8684-DA183E28BFE4}" srcOrd="0" destOrd="0" parTransId="{73E8FABA-9EB2-4F98-AA0A-E1DA6BF7F536}" sibTransId="{B9E45D50-2EF3-4EA3-8986-B87C051DE10C}"/>
    <dgm:cxn modelId="{9D3ABB36-5748-4845-941F-A79AA686D5F4}" type="presOf" srcId="{1DDA922E-B3A7-4FA0-8B75-C95C59112E9A}" destId="{266DC49F-0D23-894C-94B3-9730AEE02CA6}" srcOrd="0" destOrd="0" presId="urn:microsoft.com/office/officeart/2016/7/layout/VerticalSolidActionList"/>
    <dgm:cxn modelId="{CD27A639-AE6C-974B-91F0-066CE8813977}" type="presOf" srcId="{FF26CD81-0090-45B9-8863-8C936CA0F859}" destId="{ED69E957-55CD-D64F-85D7-A54AF826A751}" srcOrd="0" destOrd="0" presId="urn:microsoft.com/office/officeart/2016/7/layout/VerticalSolidActionList"/>
    <dgm:cxn modelId="{9C35C84E-699D-4F11-969D-0BD203FDA56C}" srcId="{1DDA922E-B3A7-4FA0-8B75-C95C59112E9A}" destId="{80CE2839-2EB5-4083-BB61-B9597F90A2D6}" srcOrd="0" destOrd="0" parTransId="{DC768D9B-1834-4BE4-8EB9-AC29E04EB89B}" sibTransId="{0FA6B480-1F4D-4EC9-9C73-681CC5F64EC7}"/>
    <dgm:cxn modelId="{60482182-E96F-BA45-997F-4E5AB8C90A40}" type="presOf" srcId="{714E7957-9CAD-410E-8684-DA183E28BFE4}" destId="{A743955E-C1EB-FD4B-B0E1-D20078426285}" srcOrd="0" destOrd="0" presId="urn:microsoft.com/office/officeart/2016/7/layout/VerticalSolidActionList"/>
    <dgm:cxn modelId="{3C45619B-C666-9B4B-B953-CE1158432622}" type="presOf" srcId="{120AD5AE-9829-4B10-821B-72574F1B1EF1}" destId="{8748AE53-CCF8-5E4B-B5D4-D97B0A523EE9}" srcOrd="0" destOrd="0" presId="urn:microsoft.com/office/officeart/2016/7/layout/VerticalSolidActionList"/>
    <dgm:cxn modelId="{0970189C-3C25-4675-9B79-6672F90C36AC}" srcId="{1DDA922E-B3A7-4FA0-8B75-C95C59112E9A}" destId="{DEA0D2A5-3D4F-4AD8-BA8B-E997CD258EAD}" srcOrd="2" destOrd="0" parTransId="{AC99E4A2-F0FC-4A41-96FC-34EE3D7C1EF5}" sibTransId="{A784AE47-F10F-41FD-AA8D-59ADCC13AC83}"/>
    <dgm:cxn modelId="{02A3D9AB-6FE8-8849-B86B-C607D0206EEB}" type="presOf" srcId="{DE6D6E4B-4A22-4356-A32E-7803DA1C23AD}" destId="{71F11B66-44F9-C248-8A54-2CFD0AB6E6B4}" srcOrd="0" destOrd="0" presId="urn:microsoft.com/office/officeart/2016/7/layout/VerticalSolidActionList"/>
    <dgm:cxn modelId="{BA48E6AE-A795-4961-B2B6-61FF39D57E5E}" srcId="{1DDA922E-B3A7-4FA0-8B75-C95C59112E9A}" destId="{120AD5AE-9829-4B10-821B-72574F1B1EF1}" srcOrd="3" destOrd="0" parTransId="{C7CE860C-01C8-4916-BD39-EDC920987C2E}" sibTransId="{C31EA7AF-2774-4E86-B363-7C91300827CE}"/>
    <dgm:cxn modelId="{044C00C0-303A-264F-BBA9-AF29F8F07241}" type="presOf" srcId="{DEA0D2A5-3D4F-4AD8-BA8B-E997CD258EAD}" destId="{B79D85FB-4F51-9942-A06B-C05922449D9F}" srcOrd="0" destOrd="0" presId="urn:microsoft.com/office/officeart/2016/7/layout/VerticalSolidActionList"/>
    <dgm:cxn modelId="{900A8DC2-8552-F64C-A3ED-641EA18D6144}" type="presOf" srcId="{F9062693-9F5D-47F2-B177-31D2185821A7}" destId="{B6BDEF1D-29D5-7D49-A95B-2D842599549F}" srcOrd="0" destOrd="0" presId="urn:microsoft.com/office/officeart/2016/7/layout/VerticalSolidActionList"/>
    <dgm:cxn modelId="{A3615DC8-A058-4B8A-820B-D18940AE49D1}" srcId="{1DDA922E-B3A7-4FA0-8B75-C95C59112E9A}" destId="{F9062693-9F5D-47F2-B177-31D2185821A7}" srcOrd="1" destOrd="0" parTransId="{699646B9-B787-4FC3-A412-E2297E7BF953}" sibTransId="{0B9311A0-839E-497C-B75F-F7A46011C9B1}"/>
    <dgm:cxn modelId="{1DDA6AC9-92E7-A84A-869D-F149F1841D0B}" type="presOf" srcId="{80CE2839-2EB5-4083-BB61-B9597F90A2D6}" destId="{7D186A19-2984-844B-A394-AD5E6933CA6F}" srcOrd="0" destOrd="0" presId="urn:microsoft.com/office/officeart/2016/7/layout/VerticalSolidActionList"/>
    <dgm:cxn modelId="{9613EED6-82D2-3845-866C-F9583879A196}" type="presOf" srcId="{2ABEF685-5956-4F35-9867-C13903DBD81B}" destId="{18DCBDDB-20E6-1B45-8A13-564066B923FD}" srcOrd="0" destOrd="0" presId="urn:microsoft.com/office/officeart/2016/7/layout/VerticalSolidActionList"/>
    <dgm:cxn modelId="{A70315D8-727C-484D-B171-387634849368}" srcId="{80CE2839-2EB5-4083-BB61-B9597F90A2D6}" destId="{DE6D6E4B-4A22-4356-A32E-7803DA1C23AD}" srcOrd="0" destOrd="0" parTransId="{078A7E76-12F1-428A-B81E-5C8CACD68E14}" sibTransId="{C8326769-97D7-4A90-B7E2-0675890BE542}"/>
    <dgm:cxn modelId="{62AE03E8-6B3A-47D4-9E48-C648C9C97016}" srcId="{120AD5AE-9829-4B10-821B-72574F1B1EF1}" destId="{FF26CD81-0090-45B9-8863-8C936CA0F859}" srcOrd="0" destOrd="0" parTransId="{435A4FE3-28B0-4998-BAD7-F7FA44BF6C9B}" sibTransId="{37EBC73D-56A4-4C76-906F-3B8858829DA8}"/>
    <dgm:cxn modelId="{DE54A3FF-236C-47D0-80DE-98E831861924}" srcId="{F9062693-9F5D-47F2-B177-31D2185821A7}" destId="{2ABEF685-5956-4F35-9867-C13903DBD81B}" srcOrd="0" destOrd="0" parTransId="{788ECE81-19DC-4E0E-B44F-E6F402A4814D}" sibTransId="{CAAEF812-0CA9-4436-8F3A-5BE2A53DD0FE}"/>
    <dgm:cxn modelId="{1046B855-20B6-754B-8EED-E09D0FCAF3AD}" type="presParOf" srcId="{266DC49F-0D23-894C-94B3-9730AEE02CA6}" destId="{C45EA4BE-7482-9541-880B-C4DFA1203347}" srcOrd="0" destOrd="0" presId="urn:microsoft.com/office/officeart/2016/7/layout/VerticalSolidActionList"/>
    <dgm:cxn modelId="{6AA4F0CA-BCB8-4547-9C6E-7496230F758F}" type="presParOf" srcId="{C45EA4BE-7482-9541-880B-C4DFA1203347}" destId="{7D186A19-2984-844B-A394-AD5E6933CA6F}" srcOrd="0" destOrd="0" presId="urn:microsoft.com/office/officeart/2016/7/layout/VerticalSolidActionList"/>
    <dgm:cxn modelId="{7F55399F-2FDA-774C-97B5-C806450490B0}" type="presParOf" srcId="{C45EA4BE-7482-9541-880B-C4DFA1203347}" destId="{71F11B66-44F9-C248-8A54-2CFD0AB6E6B4}" srcOrd="1" destOrd="0" presId="urn:microsoft.com/office/officeart/2016/7/layout/VerticalSolidActionList"/>
    <dgm:cxn modelId="{71EE1732-7676-504E-9CCB-AD1C2A7B3249}" type="presParOf" srcId="{266DC49F-0D23-894C-94B3-9730AEE02CA6}" destId="{D2DA51EE-3E0B-B244-8737-A851AEF7C332}" srcOrd="1" destOrd="0" presId="urn:microsoft.com/office/officeart/2016/7/layout/VerticalSolidActionList"/>
    <dgm:cxn modelId="{15254844-9219-2A40-8BD5-99CE49C1B5BA}" type="presParOf" srcId="{266DC49F-0D23-894C-94B3-9730AEE02CA6}" destId="{8D412E77-09A7-9F47-BBB2-29C843350A82}" srcOrd="2" destOrd="0" presId="urn:microsoft.com/office/officeart/2016/7/layout/VerticalSolidActionList"/>
    <dgm:cxn modelId="{800C1DF7-AEB9-B043-A880-54D1F59103E3}" type="presParOf" srcId="{8D412E77-09A7-9F47-BBB2-29C843350A82}" destId="{B6BDEF1D-29D5-7D49-A95B-2D842599549F}" srcOrd="0" destOrd="0" presId="urn:microsoft.com/office/officeart/2016/7/layout/VerticalSolidActionList"/>
    <dgm:cxn modelId="{A16E4257-4D9E-0143-AAFC-98F28310761C}" type="presParOf" srcId="{8D412E77-09A7-9F47-BBB2-29C843350A82}" destId="{18DCBDDB-20E6-1B45-8A13-564066B923FD}" srcOrd="1" destOrd="0" presId="urn:microsoft.com/office/officeart/2016/7/layout/VerticalSolidActionList"/>
    <dgm:cxn modelId="{64691AAC-377A-9A46-B6B1-3E9417C7C3F7}" type="presParOf" srcId="{266DC49F-0D23-894C-94B3-9730AEE02CA6}" destId="{E463120F-C3C0-A846-968B-F6DDBF5F6113}" srcOrd="3" destOrd="0" presId="urn:microsoft.com/office/officeart/2016/7/layout/VerticalSolidActionList"/>
    <dgm:cxn modelId="{B5FCB7FB-CD92-5A4C-A521-C0F3AF49BCE4}" type="presParOf" srcId="{266DC49F-0D23-894C-94B3-9730AEE02CA6}" destId="{7350916B-0E32-984D-B7CD-617A5D92ECBA}" srcOrd="4" destOrd="0" presId="urn:microsoft.com/office/officeart/2016/7/layout/VerticalSolidActionList"/>
    <dgm:cxn modelId="{4519759D-6E21-EA49-8859-C53B3D8D471A}" type="presParOf" srcId="{7350916B-0E32-984D-B7CD-617A5D92ECBA}" destId="{B79D85FB-4F51-9942-A06B-C05922449D9F}" srcOrd="0" destOrd="0" presId="urn:microsoft.com/office/officeart/2016/7/layout/VerticalSolidActionList"/>
    <dgm:cxn modelId="{70D8E2D5-622D-2D40-B949-96964C416A96}" type="presParOf" srcId="{7350916B-0E32-984D-B7CD-617A5D92ECBA}" destId="{A743955E-C1EB-FD4B-B0E1-D20078426285}" srcOrd="1" destOrd="0" presId="urn:microsoft.com/office/officeart/2016/7/layout/VerticalSolidActionList"/>
    <dgm:cxn modelId="{15E36702-7E04-E04D-A3B7-E8FDE573E11E}" type="presParOf" srcId="{266DC49F-0D23-894C-94B3-9730AEE02CA6}" destId="{8D6011B0-7704-E949-B253-5AC85DC2F921}" srcOrd="5" destOrd="0" presId="urn:microsoft.com/office/officeart/2016/7/layout/VerticalSolidActionList"/>
    <dgm:cxn modelId="{65B33725-A61D-414E-A159-3627F2D9F04F}" type="presParOf" srcId="{266DC49F-0D23-894C-94B3-9730AEE02CA6}" destId="{B30A8C8B-AA2F-8C4B-A0A6-D12BA86259E7}" srcOrd="6" destOrd="0" presId="urn:microsoft.com/office/officeart/2016/7/layout/VerticalSolidActionList"/>
    <dgm:cxn modelId="{59FCAA7C-0802-C74C-A3FB-DF7E37579DC7}" type="presParOf" srcId="{B30A8C8B-AA2F-8C4B-A0A6-D12BA86259E7}" destId="{8748AE53-CCF8-5E4B-B5D4-D97B0A523EE9}" srcOrd="0" destOrd="0" presId="urn:microsoft.com/office/officeart/2016/7/layout/VerticalSolidActionList"/>
    <dgm:cxn modelId="{2789C258-4030-C945-99D4-0E361A6A8B96}" type="presParOf" srcId="{B30A8C8B-AA2F-8C4B-A0A6-D12BA86259E7}" destId="{ED69E957-55CD-D64F-85D7-A54AF826A75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85590-3A68-46B5-A15D-D3D3C88889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9ADDDE-CF10-435E-955B-05CB243CCAD8}">
      <dgm:prSet/>
      <dgm:spPr/>
      <dgm:t>
        <a:bodyPr/>
        <a:lstStyle/>
        <a:p>
          <a:r>
            <a:rPr lang="en-US" b="1"/>
            <a:t>Start preventive Oral Hygiene care early!</a:t>
          </a:r>
          <a:endParaRPr lang="en-US"/>
        </a:p>
      </dgm:t>
    </dgm:pt>
    <dgm:pt modelId="{80E475F5-E36F-4A2E-8CB9-AB3E63CAEE5B}" type="parTrans" cxnId="{15D422AB-9F3C-457C-9EFE-65BC563D0E5A}">
      <dgm:prSet/>
      <dgm:spPr/>
      <dgm:t>
        <a:bodyPr/>
        <a:lstStyle/>
        <a:p>
          <a:endParaRPr lang="en-US"/>
        </a:p>
      </dgm:t>
    </dgm:pt>
    <dgm:pt modelId="{27F2416C-202D-4108-A3C9-A60BC64981B4}" type="sibTrans" cxnId="{15D422AB-9F3C-457C-9EFE-65BC563D0E5A}">
      <dgm:prSet/>
      <dgm:spPr/>
      <dgm:t>
        <a:bodyPr/>
        <a:lstStyle/>
        <a:p>
          <a:endParaRPr lang="en-US"/>
        </a:p>
      </dgm:t>
    </dgm:pt>
    <dgm:pt modelId="{A5A2F92E-E4A6-4CF7-9D57-ED864A4E9A2E}">
      <dgm:prSet/>
      <dgm:spPr/>
      <dgm:t>
        <a:bodyPr/>
        <a:lstStyle/>
        <a:p>
          <a:r>
            <a:rPr lang="en-US" u="sng"/>
            <a:t>Babies</a:t>
          </a:r>
          <a:r>
            <a:rPr lang="en-US"/>
            <a:t>—even before teeth are in the mouth, gently wipe the mouth with a clean damp cloth after nursing or bottle feeding.</a:t>
          </a:r>
        </a:p>
      </dgm:t>
    </dgm:pt>
    <dgm:pt modelId="{22898C16-2902-42D0-A4AE-1D6F823D7A47}" type="parTrans" cxnId="{9A82E570-F2A4-4FC4-AF7E-498D3C8D3A88}">
      <dgm:prSet/>
      <dgm:spPr/>
      <dgm:t>
        <a:bodyPr/>
        <a:lstStyle/>
        <a:p>
          <a:endParaRPr lang="en-US"/>
        </a:p>
      </dgm:t>
    </dgm:pt>
    <dgm:pt modelId="{52DF87EE-4E0C-4C34-A300-379C7760C398}" type="sibTrans" cxnId="{9A82E570-F2A4-4FC4-AF7E-498D3C8D3A88}">
      <dgm:prSet/>
      <dgm:spPr/>
      <dgm:t>
        <a:bodyPr/>
        <a:lstStyle/>
        <a:p>
          <a:endParaRPr lang="en-US"/>
        </a:p>
      </dgm:t>
    </dgm:pt>
    <dgm:pt modelId="{B962CBCA-90DC-4EF4-AAAD-B38089970E25}">
      <dgm:prSet/>
      <dgm:spPr/>
      <dgm:t>
        <a:bodyPr/>
        <a:lstStyle/>
        <a:p>
          <a:r>
            <a:rPr lang="en-US"/>
            <a:t>****Nothing but water in the bottle at bedtime to prevent tooth decay (cavities) NO formula, milk or juice.</a:t>
          </a:r>
        </a:p>
      </dgm:t>
    </dgm:pt>
    <dgm:pt modelId="{6709F0A0-508F-44C3-9AF1-14B1FD862F02}" type="parTrans" cxnId="{3E0F8EB9-5448-43EC-A7AC-198EACBFA8FE}">
      <dgm:prSet/>
      <dgm:spPr/>
      <dgm:t>
        <a:bodyPr/>
        <a:lstStyle/>
        <a:p>
          <a:endParaRPr lang="en-US"/>
        </a:p>
      </dgm:t>
    </dgm:pt>
    <dgm:pt modelId="{87DC9380-44AB-4008-A3C2-D49BAA1E4001}" type="sibTrans" cxnId="{3E0F8EB9-5448-43EC-A7AC-198EACBFA8FE}">
      <dgm:prSet/>
      <dgm:spPr/>
      <dgm:t>
        <a:bodyPr/>
        <a:lstStyle/>
        <a:p>
          <a:endParaRPr lang="en-US"/>
        </a:p>
      </dgm:t>
    </dgm:pt>
    <dgm:pt modelId="{5EEC0EBF-48DF-4D05-97CB-0FE75247F6FF}" type="pres">
      <dgm:prSet presAssocID="{FE385590-3A68-46B5-A15D-D3D3C8888988}" presName="root" presStyleCnt="0">
        <dgm:presLayoutVars>
          <dgm:dir/>
          <dgm:resizeHandles val="exact"/>
        </dgm:presLayoutVars>
      </dgm:prSet>
      <dgm:spPr/>
    </dgm:pt>
    <dgm:pt modelId="{E01A4CCE-8993-475F-95DC-37B245A7E938}" type="pres">
      <dgm:prSet presAssocID="{7E9ADDDE-CF10-435E-955B-05CB243CCAD8}" presName="compNode" presStyleCnt="0"/>
      <dgm:spPr/>
    </dgm:pt>
    <dgm:pt modelId="{BE5E5B06-CEF8-4923-9AEE-A13132959B53}" type="pres">
      <dgm:prSet presAssocID="{7E9ADDDE-CF10-435E-955B-05CB243CCAD8}" presName="bgRect" presStyleLbl="bgShp" presStyleIdx="0" presStyleCnt="3"/>
      <dgm:spPr/>
    </dgm:pt>
    <dgm:pt modelId="{7248A60F-5DEE-4C47-B94B-148E09F59333}" type="pres">
      <dgm:prSet presAssocID="{7E9ADDDE-CF10-435E-955B-05CB243CCA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brush"/>
        </a:ext>
      </dgm:extLst>
    </dgm:pt>
    <dgm:pt modelId="{467FC4B6-CEAE-4662-8256-37E40A9ED611}" type="pres">
      <dgm:prSet presAssocID="{7E9ADDDE-CF10-435E-955B-05CB243CCAD8}" presName="spaceRect" presStyleCnt="0"/>
      <dgm:spPr/>
    </dgm:pt>
    <dgm:pt modelId="{284ADCC1-C2AB-4EDC-BA84-13C0F3097BB4}" type="pres">
      <dgm:prSet presAssocID="{7E9ADDDE-CF10-435E-955B-05CB243CCAD8}" presName="parTx" presStyleLbl="revTx" presStyleIdx="0" presStyleCnt="3">
        <dgm:presLayoutVars>
          <dgm:chMax val="0"/>
          <dgm:chPref val="0"/>
        </dgm:presLayoutVars>
      </dgm:prSet>
      <dgm:spPr/>
    </dgm:pt>
    <dgm:pt modelId="{A8ABD889-990D-4D4D-A57B-BB46433E3E98}" type="pres">
      <dgm:prSet presAssocID="{27F2416C-202D-4108-A3C9-A60BC64981B4}" presName="sibTrans" presStyleCnt="0"/>
      <dgm:spPr/>
    </dgm:pt>
    <dgm:pt modelId="{F85DDADE-36EC-4FB5-8F6C-EF0CB5D3657B}" type="pres">
      <dgm:prSet presAssocID="{A5A2F92E-E4A6-4CF7-9D57-ED864A4E9A2E}" presName="compNode" presStyleCnt="0"/>
      <dgm:spPr/>
    </dgm:pt>
    <dgm:pt modelId="{E18FA35C-34F4-4DCB-A80C-3772D320D26C}" type="pres">
      <dgm:prSet presAssocID="{A5A2F92E-E4A6-4CF7-9D57-ED864A4E9A2E}" presName="bgRect" presStyleLbl="bgShp" presStyleIdx="1" presStyleCnt="3"/>
      <dgm:spPr/>
    </dgm:pt>
    <dgm:pt modelId="{64748D99-4455-487F-BAF5-E7F5C6F9873C}" type="pres">
      <dgm:prSet presAssocID="{A5A2F92E-E4A6-4CF7-9D57-ED864A4E9A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bottle"/>
        </a:ext>
      </dgm:extLst>
    </dgm:pt>
    <dgm:pt modelId="{803D932E-B23C-4EA3-B2C2-9D8FCF48B4D0}" type="pres">
      <dgm:prSet presAssocID="{A5A2F92E-E4A6-4CF7-9D57-ED864A4E9A2E}" presName="spaceRect" presStyleCnt="0"/>
      <dgm:spPr/>
    </dgm:pt>
    <dgm:pt modelId="{F3BB59B4-15CD-4784-8B62-B30B3635B255}" type="pres">
      <dgm:prSet presAssocID="{A5A2F92E-E4A6-4CF7-9D57-ED864A4E9A2E}" presName="parTx" presStyleLbl="revTx" presStyleIdx="1" presStyleCnt="3">
        <dgm:presLayoutVars>
          <dgm:chMax val="0"/>
          <dgm:chPref val="0"/>
        </dgm:presLayoutVars>
      </dgm:prSet>
      <dgm:spPr/>
    </dgm:pt>
    <dgm:pt modelId="{0A80CE08-21F7-4A19-BF69-AB5F7000F610}" type="pres">
      <dgm:prSet presAssocID="{52DF87EE-4E0C-4C34-A300-379C7760C398}" presName="sibTrans" presStyleCnt="0"/>
      <dgm:spPr/>
    </dgm:pt>
    <dgm:pt modelId="{7B878702-1279-4001-A8C3-3D426994912B}" type="pres">
      <dgm:prSet presAssocID="{B962CBCA-90DC-4EF4-AAAD-B38089970E25}" presName="compNode" presStyleCnt="0"/>
      <dgm:spPr/>
    </dgm:pt>
    <dgm:pt modelId="{5792A310-4565-44C7-A6CA-858CB2609C67}" type="pres">
      <dgm:prSet presAssocID="{B962CBCA-90DC-4EF4-AAAD-B38089970E25}" presName="bgRect" presStyleLbl="bgShp" presStyleIdx="2" presStyleCnt="3"/>
      <dgm:spPr/>
    </dgm:pt>
    <dgm:pt modelId="{50BE3429-FF95-443F-8E19-8FF64F8A166D}" type="pres">
      <dgm:prSet presAssocID="{B962CBCA-90DC-4EF4-AAAD-B38089970E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FAD51198-35A2-44DF-9BB4-7F41DCC60291}" type="pres">
      <dgm:prSet presAssocID="{B962CBCA-90DC-4EF4-AAAD-B38089970E25}" presName="spaceRect" presStyleCnt="0"/>
      <dgm:spPr/>
    </dgm:pt>
    <dgm:pt modelId="{9BF2832F-9767-4AD4-A2FC-DB28B96225ED}" type="pres">
      <dgm:prSet presAssocID="{B962CBCA-90DC-4EF4-AAAD-B38089970E2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D28949-6D23-4EF9-BF1E-0977332C9357}" type="presOf" srcId="{B962CBCA-90DC-4EF4-AAAD-B38089970E25}" destId="{9BF2832F-9767-4AD4-A2FC-DB28B96225ED}" srcOrd="0" destOrd="0" presId="urn:microsoft.com/office/officeart/2018/2/layout/IconVerticalSolidList"/>
    <dgm:cxn modelId="{9A82E570-F2A4-4FC4-AF7E-498D3C8D3A88}" srcId="{FE385590-3A68-46B5-A15D-D3D3C8888988}" destId="{A5A2F92E-E4A6-4CF7-9D57-ED864A4E9A2E}" srcOrd="1" destOrd="0" parTransId="{22898C16-2902-42D0-A4AE-1D6F823D7A47}" sibTransId="{52DF87EE-4E0C-4C34-A300-379C7760C398}"/>
    <dgm:cxn modelId="{E2571B8B-7921-4240-8226-C9865013F586}" type="presOf" srcId="{A5A2F92E-E4A6-4CF7-9D57-ED864A4E9A2E}" destId="{F3BB59B4-15CD-4784-8B62-B30B3635B255}" srcOrd="0" destOrd="0" presId="urn:microsoft.com/office/officeart/2018/2/layout/IconVerticalSolidList"/>
    <dgm:cxn modelId="{15D422AB-9F3C-457C-9EFE-65BC563D0E5A}" srcId="{FE385590-3A68-46B5-A15D-D3D3C8888988}" destId="{7E9ADDDE-CF10-435E-955B-05CB243CCAD8}" srcOrd="0" destOrd="0" parTransId="{80E475F5-E36F-4A2E-8CB9-AB3E63CAEE5B}" sibTransId="{27F2416C-202D-4108-A3C9-A60BC64981B4}"/>
    <dgm:cxn modelId="{3E0F8EB9-5448-43EC-A7AC-198EACBFA8FE}" srcId="{FE385590-3A68-46B5-A15D-D3D3C8888988}" destId="{B962CBCA-90DC-4EF4-AAAD-B38089970E25}" srcOrd="2" destOrd="0" parTransId="{6709F0A0-508F-44C3-9AF1-14B1FD862F02}" sibTransId="{87DC9380-44AB-4008-A3C2-D49BAA1E4001}"/>
    <dgm:cxn modelId="{CBD53BC1-F8B5-4570-85AF-72F70ECB8DBB}" type="presOf" srcId="{FE385590-3A68-46B5-A15D-D3D3C8888988}" destId="{5EEC0EBF-48DF-4D05-97CB-0FE75247F6FF}" srcOrd="0" destOrd="0" presId="urn:microsoft.com/office/officeart/2018/2/layout/IconVerticalSolidList"/>
    <dgm:cxn modelId="{E619F7C8-7B01-4223-A789-8AF661929C6A}" type="presOf" srcId="{7E9ADDDE-CF10-435E-955B-05CB243CCAD8}" destId="{284ADCC1-C2AB-4EDC-BA84-13C0F3097BB4}" srcOrd="0" destOrd="0" presId="urn:microsoft.com/office/officeart/2018/2/layout/IconVerticalSolidList"/>
    <dgm:cxn modelId="{461C8791-FD33-49CD-932A-03D8215D4435}" type="presParOf" srcId="{5EEC0EBF-48DF-4D05-97CB-0FE75247F6FF}" destId="{E01A4CCE-8993-475F-95DC-37B245A7E938}" srcOrd="0" destOrd="0" presId="urn:microsoft.com/office/officeart/2018/2/layout/IconVerticalSolidList"/>
    <dgm:cxn modelId="{C0733EC8-5056-4649-81AD-04BCC20BAD04}" type="presParOf" srcId="{E01A4CCE-8993-475F-95DC-37B245A7E938}" destId="{BE5E5B06-CEF8-4923-9AEE-A13132959B53}" srcOrd="0" destOrd="0" presId="urn:microsoft.com/office/officeart/2018/2/layout/IconVerticalSolidList"/>
    <dgm:cxn modelId="{8CFE3BEC-8A3B-4567-9F69-B157612C6A8E}" type="presParOf" srcId="{E01A4CCE-8993-475F-95DC-37B245A7E938}" destId="{7248A60F-5DEE-4C47-B94B-148E09F59333}" srcOrd="1" destOrd="0" presId="urn:microsoft.com/office/officeart/2018/2/layout/IconVerticalSolidList"/>
    <dgm:cxn modelId="{BD610F72-91F6-4CFE-8DC6-89D92886EDAA}" type="presParOf" srcId="{E01A4CCE-8993-475F-95DC-37B245A7E938}" destId="{467FC4B6-CEAE-4662-8256-37E40A9ED611}" srcOrd="2" destOrd="0" presId="urn:microsoft.com/office/officeart/2018/2/layout/IconVerticalSolidList"/>
    <dgm:cxn modelId="{E7454CE6-AD82-4F15-83A8-5D1E71BF39C2}" type="presParOf" srcId="{E01A4CCE-8993-475F-95DC-37B245A7E938}" destId="{284ADCC1-C2AB-4EDC-BA84-13C0F3097BB4}" srcOrd="3" destOrd="0" presId="urn:microsoft.com/office/officeart/2018/2/layout/IconVerticalSolidList"/>
    <dgm:cxn modelId="{AC513E90-0697-4FFF-B989-98CF626650A6}" type="presParOf" srcId="{5EEC0EBF-48DF-4D05-97CB-0FE75247F6FF}" destId="{A8ABD889-990D-4D4D-A57B-BB46433E3E98}" srcOrd="1" destOrd="0" presId="urn:microsoft.com/office/officeart/2018/2/layout/IconVerticalSolidList"/>
    <dgm:cxn modelId="{FB738F14-DB7E-41BC-A5A4-EBB7D56034CB}" type="presParOf" srcId="{5EEC0EBF-48DF-4D05-97CB-0FE75247F6FF}" destId="{F85DDADE-36EC-4FB5-8F6C-EF0CB5D3657B}" srcOrd="2" destOrd="0" presId="urn:microsoft.com/office/officeart/2018/2/layout/IconVerticalSolidList"/>
    <dgm:cxn modelId="{0720025F-4FCF-4EDF-9D78-D251915179BD}" type="presParOf" srcId="{F85DDADE-36EC-4FB5-8F6C-EF0CB5D3657B}" destId="{E18FA35C-34F4-4DCB-A80C-3772D320D26C}" srcOrd="0" destOrd="0" presId="urn:microsoft.com/office/officeart/2018/2/layout/IconVerticalSolidList"/>
    <dgm:cxn modelId="{7412D412-3069-4AE0-8334-3609341A3ECB}" type="presParOf" srcId="{F85DDADE-36EC-4FB5-8F6C-EF0CB5D3657B}" destId="{64748D99-4455-487F-BAF5-E7F5C6F9873C}" srcOrd="1" destOrd="0" presId="urn:microsoft.com/office/officeart/2018/2/layout/IconVerticalSolidList"/>
    <dgm:cxn modelId="{C0761860-9C54-459A-84AD-192555994993}" type="presParOf" srcId="{F85DDADE-36EC-4FB5-8F6C-EF0CB5D3657B}" destId="{803D932E-B23C-4EA3-B2C2-9D8FCF48B4D0}" srcOrd="2" destOrd="0" presId="urn:microsoft.com/office/officeart/2018/2/layout/IconVerticalSolidList"/>
    <dgm:cxn modelId="{0C6F65B0-1243-4BF3-8138-894508290A43}" type="presParOf" srcId="{F85DDADE-36EC-4FB5-8F6C-EF0CB5D3657B}" destId="{F3BB59B4-15CD-4784-8B62-B30B3635B255}" srcOrd="3" destOrd="0" presId="urn:microsoft.com/office/officeart/2018/2/layout/IconVerticalSolidList"/>
    <dgm:cxn modelId="{B93F46F0-BD19-4FA2-A982-81E23957CA8C}" type="presParOf" srcId="{5EEC0EBF-48DF-4D05-97CB-0FE75247F6FF}" destId="{0A80CE08-21F7-4A19-BF69-AB5F7000F610}" srcOrd="3" destOrd="0" presId="urn:microsoft.com/office/officeart/2018/2/layout/IconVerticalSolidList"/>
    <dgm:cxn modelId="{1E077B41-5EF5-4463-9FCF-0165BEE14E0F}" type="presParOf" srcId="{5EEC0EBF-48DF-4D05-97CB-0FE75247F6FF}" destId="{7B878702-1279-4001-A8C3-3D426994912B}" srcOrd="4" destOrd="0" presId="urn:microsoft.com/office/officeart/2018/2/layout/IconVerticalSolidList"/>
    <dgm:cxn modelId="{0244725E-FD4A-4ECB-98DC-57DFAC2A784B}" type="presParOf" srcId="{7B878702-1279-4001-A8C3-3D426994912B}" destId="{5792A310-4565-44C7-A6CA-858CB2609C67}" srcOrd="0" destOrd="0" presId="urn:microsoft.com/office/officeart/2018/2/layout/IconVerticalSolidList"/>
    <dgm:cxn modelId="{F38969D5-2A24-4AF8-89C3-6DF668959C24}" type="presParOf" srcId="{7B878702-1279-4001-A8C3-3D426994912B}" destId="{50BE3429-FF95-443F-8E19-8FF64F8A166D}" srcOrd="1" destOrd="0" presId="urn:microsoft.com/office/officeart/2018/2/layout/IconVerticalSolidList"/>
    <dgm:cxn modelId="{38EEC868-7D1D-4BCF-AF2A-B3D63B1B725C}" type="presParOf" srcId="{7B878702-1279-4001-A8C3-3D426994912B}" destId="{FAD51198-35A2-44DF-9BB4-7F41DCC60291}" srcOrd="2" destOrd="0" presId="urn:microsoft.com/office/officeart/2018/2/layout/IconVerticalSolidList"/>
    <dgm:cxn modelId="{9686768C-B345-4DE3-9E8A-BD23EE79370B}" type="presParOf" srcId="{7B878702-1279-4001-A8C3-3D426994912B}" destId="{9BF2832F-9767-4AD4-A2FC-DB28B96225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11B66-44F9-C248-8A54-2CFD0AB6E6B4}">
      <dsp:nvSpPr>
        <dsp:cNvPr id="0" name=""/>
        <dsp:cNvSpPr/>
      </dsp:nvSpPr>
      <dsp:spPr>
        <a:xfrm>
          <a:off x="2103120" y="2168"/>
          <a:ext cx="8412480" cy="11232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85297" rIns="163225" bIns="2852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Clean the child’s teeth and gums using a small gauze pad or a small cloth dipped in plain water.</a:t>
          </a:r>
        </a:p>
      </dsp:txBody>
      <dsp:txXfrm>
        <a:off x="2103120" y="2168"/>
        <a:ext cx="8412480" cy="1123214"/>
      </dsp:txXfrm>
    </dsp:sp>
    <dsp:sp modelId="{7D186A19-2984-844B-A394-AD5E6933CA6F}">
      <dsp:nvSpPr>
        <dsp:cNvPr id="0" name=""/>
        <dsp:cNvSpPr/>
      </dsp:nvSpPr>
      <dsp:spPr>
        <a:xfrm>
          <a:off x="0" y="2168"/>
          <a:ext cx="2103120" cy="1123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10949" rIns="111290" bIns="11094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Clean</a:t>
          </a:r>
        </a:p>
      </dsp:txBody>
      <dsp:txXfrm>
        <a:off x="0" y="2168"/>
        <a:ext cx="2103120" cy="1123214"/>
      </dsp:txXfrm>
    </dsp:sp>
    <dsp:sp modelId="{18DCBDDB-20E6-1B45-8A13-564066B923FD}">
      <dsp:nvSpPr>
        <dsp:cNvPr id="0" name=""/>
        <dsp:cNvSpPr/>
      </dsp:nvSpPr>
      <dsp:spPr>
        <a:xfrm>
          <a:off x="2103120" y="1192776"/>
          <a:ext cx="8412480" cy="11232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85297" rIns="163225" bIns="2852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use a toothbrush in the child’s mouth until 3 weeks after surgery or as instructed by the surgeon.</a:t>
          </a:r>
        </a:p>
      </dsp:txBody>
      <dsp:txXfrm>
        <a:off x="2103120" y="1192776"/>
        <a:ext cx="8412480" cy="1123214"/>
      </dsp:txXfrm>
    </dsp:sp>
    <dsp:sp modelId="{B6BDEF1D-29D5-7D49-A95B-2D842599549F}">
      <dsp:nvSpPr>
        <dsp:cNvPr id="0" name=""/>
        <dsp:cNvSpPr/>
      </dsp:nvSpPr>
      <dsp:spPr>
        <a:xfrm>
          <a:off x="0" y="1192776"/>
          <a:ext cx="2103120" cy="1123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10949" rIns="111290" bIns="11094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NOT use</a:t>
          </a:r>
        </a:p>
      </dsp:txBody>
      <dsp:txXfrm>
        <a:off x="0" y="1192776"/>
        <a:ext cx="2103120" cy="1123214"/>
      </dsp:txXfrm>
    </dsp:sp>
    <dsp:sp modelId="{A743955E-C1EB-FD4B-B0E1-D20078426285}">
      <dsp:nvSpPr>
        <dsp:cNvPr id="0" name=""/>
        <dsp:cNvSpPr/>
      </dsp:nvSpPr>
      <dsp:spPr>
        <a:xfrm>
          <a:off x="2103120" y="2383383"/>
          <a:ext cx="8412480" cy="11232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85297" rIns="163225" bIns="2852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 the child rinse with or drink plain water after eating to help clean the mouth.</a:t>
          </a:r>
        </a:p>
      </dsp:txBody>
      <dsp:txXfrm>
        <a:off x="2103120" y="2383383"/>
        <a:ext cx="8412480" cy="1123214"/>
      </dsp:txXfrm>
    </dsp:sp>
    <dsp:sp modelId="{B79D85FB-4F51-9942-A06B-C05922449D9F}">
      <dsp:nvSpPr>
        <dsp:cNvPr id="0" name=""/>
        <dsp:cNvSpPr/>
      </dsp:nvSpPr>
      <dsp:spPr>
        <a:xfrm>
          <a:off x="0" y="2383383"/>
          <a:ext cx="2103120" cy="1123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10949" rIns="111290" bIns="11094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Have</a:t>
          </a:r>
        </a:p>
      </dsp:txBody>
      <dsp:txXfrm>
        <a:off x="0" y="2383383"/>
        <a:ext cx="2103120" cy="1123214"/>
      </dsp:txXfrm>
    </dsp:sp>
    <dsp:sp modelId="{ED69E957-55CD-D64F-85D7-A54AF826A751}">
      <dsp:nvSpPr>
        <dsp:cNvPr id="0" name=""/>
        <dsp:cNvSpPr/>
      </dsp:nvSpPr>
      <dsp:spPr>
        <a:xfrm>
          <a:off x="2103120" y="3573991"/>
          <a:ext cx="8412480" cy="11232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85297" rIns="163225" bIns="2852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 sure to always use a soft bristle toothbrush when brushing starts again.</a:t>
          </a:r>
        </a:p>
      </dsp:txBody>
      <dsp:txXfrm>
        <a:off x="2103120" y="3573991"/>
        <a:ext cx="8412480" cy="1123214"/>
      </dsp:txXfrm>
    </dsp:sp>
    <dsp:sp modelId="{8748AE53-CCF8-5E4B-B5D4-D97B0A523EE9}">
      <dsp:nvSpPr>
        <dsp:cNvPr id="0" name=""/>
        <dsp:cNvSpPr/>
      </dsp:nvSpPr>
      <dsp:spPr>
        <a:xfrm>
          <a:off x="0" y="3573991"/>
          <a:ext cx="2103120" cy="1123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10949" rIns="111290" bIns="11094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Make</a:t>
          </a:r>
        </a:p>
      </dsp:txBody>
      <dsp:txXfrm>
        <a:off x="0" y="3573991"/>
        <a:ext cx="2103120" cy="1123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E5B06-CEF8-4923-9AEE-A13132959B53}">
      <dsp:nvSpPr>
        <dsp:cNvPr id="0" name=""/>
        <dsp:cNvSpPr/>
      </dsp:nvSpPr>
      <dsp:spPr>
        <a:xfrm>
          <a:off x="0" y="573"/>
          <a:ext cx="10515600" cy="1342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8A60F-5DEE-4C47-B94B-148E09F59333}">
      <dsp:nvSpPr>
        <dsp:cNvPr id="0" name=""/>
        <dsp:cNvSpPr/>
      </dsp:nvSpPr>
      <dsp:spPr>
        <a:xfrm>
          <a:off x="406061" y="302602"/>
          <a:ext cx="738292" cy="738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ADCC1-C2AB-4EDC-BA84-13C0F3097BB4}">
      <dsp:nvSpPr>
        <dsp:cNvPr id="0" name=""/>
        <dsp:cNvSpPr/>
      </dsp:nvSpPr>
      <dsp:spPr>
        <a:xfrm>
          <a:off x="1550415" y="573"/>
          <a:ext cx="8965184" cy="134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65" tIns="142065" rIns="142065" bIns="1420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Start preventive Oral Hygiene care early!</a:t>
          </a:r>
          <a:endParaRPr lang="en-US" sz="2500" kern="1200"/>
        </a:p>
      </dsp:txBody>
      <dsp:txXfrm>
        <a:off x="1550415" y="573"/>
        <a:ext cx="8965184" cy="1342350"/>
      </dsp:txXfrm>
    </dsp:sp>
    <dsp:sp modelId="{E18FA35C-34F4-4DCB-A80C-3772D320D26C}">
      <dsp:nvSpPr>
        <dsp:cNvPr id="0" name=""/>
        <dsp:cNvSpPr/>
      </dsp:nvSpPr>
      <dsp:spPr>
        <a:xfrm>
          <a:off x="0" y="1678512"/>
          <a:ext cx="10515600" cy="1342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48D99-4455-487F-BAF5-E7F5C6F9873C}">
      <dsp:nvSpPr>
        <dsp:cNvPr id="0" name=""/>
        <dsp:cNvSpPr/>
      </dsp:nvSpPr>
      <dsp:spPr>
        <a:xfrm>
          <a:off x="406061" y="1980541"/>
          <a:ext cx="738292" cy="738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B59B4-15CD-4784-8B62-B30B3635B255}">
      <dsp:nvSpPr>
        <dsp:cNvPr id="0" name=""/>
        <dsp:cNvSpPr/>
      </dsp:nvSpPr>
      <dsp:spPr>
        <a:xfrm>
          <a:off x="1550415" y="1678512"/>
          <a:ext cx="8965184" cy="134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65" tIns="142065" rIns="142065" bIns="1420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Babies</a:t>
          </a:r>
          <a:r>
            <a:rPr lang="en-US" sz="2500" kern="1200"/>
            <a:t>—even before teeth are in the mouth, gently wipe the mouth with a clean damp cloth after nursing or bottle feeding.</a:t>
          </a:r>
        </a:p>
      </dsp:txBody>
      <dsp:txXfrm>
        <a:off x="1550415" y="1678512"/>
        <a:ext cx="8965184" cy="1342350"/>
      </dsp:txXfrm>
    </dsp:sp>
    <dsp:sp modelId="{5792A310-4565-44C7-A6CA-858CB2609C67}">
      <dsp:nvSpPr>
        <dsp:cNvPr id="0" name=""/>
        <dsp:cNvSpPr/>
      </dsp:nvSpPr>
      <dsp:spPr>
        <a:xfrm>
          <a:off x="0" y="3356450"/>
          <a:ext cx="10515600" cy="1342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E3429-FF95-443F-8E19-8FF64F8A166D}">
      <dsp:nvSpPr>
        <dsp:cNvPr id="0" name=""/>
        <dsp:cNvSpPr/>
      </dsp:nvSpPr>
      <dsp:spPr>
        <a:xfrm>
          <a:off x="406061" y="3658479"/>
          <a:ext cx="738292" cy="738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2832F-9767-4AD4-A2FC-DB28B96225ED}">
      <dsp:nvSpPr>
        <dsp:cNvPr id="0" name=""/>
        <dsp:cNvSpPr/>
      </dsp:nvSpPr>
      <dsp:spPr>
        <a:xfrm>
          <a:off x="1550415" y="3356450"/>
          <a:ext cx="8965184" cy="134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65" tIns="142065" rIns="142065" bIns="1420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****Nothing but water in the bottle at bedtime to prevent tooth decay (cavities) NO formula, milk or juice.</a:t>
          </a:r>
        </a:p>
      </dsp:txBody>
      <dsp:txXfrm>
        <a:off x="1550415" y="3356450"/>
        <a:ext cx="8965184" cy="1342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2026-03-02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2026-03-02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take-home messages should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with your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three to maximum five important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your last slide (this is what your learners will remember and that will stay until the next speaker is 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take-home message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 powerful graphic or picture that is related to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be something that has nothing to do with the topic (</a:t>
            </a:r>
            <a:r>
              <a:rPr lang="en-US" dirty="0" err="1"/>
              <a:t>eg</a:t>
            </a:r>
            <a:r>
              <a:rPr lang="en-US" dirty="0"/>
              <a:t>, a picture of your hospital or family or a “thank you”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Formulate a preoperative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Identify and assess benefits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Develop a surgical tactic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Describe steps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5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9C40-62F2-9A1B-B96C-973CFFA8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D3D08-581D-5785-1630-026D640F3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0DEA1-2957-4591-307E-08D9B76B9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take-home messages should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with your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three to maximum five important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your last slide (this is what your learners will remember and that will stay until the next speaker is 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take-home message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 powerful graphic or picture that is related to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be something that has nothing to do with the topic (</a:t>
            </a:r>
            <a:r>
              <a:rPr lang="en-US" dirty="0" err="1"/>
              <a:t>eg</a:t>
            </a:r>
            <a:r>
              <a:rPr lang="en-US" dirty="0"/>
              <a:t>, a picture of your hospital or family or a “thank you”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Formulate a preoperative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Identify and assess benefits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Develop a surgical tactic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Describe steps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6942-4C2F-C6D5-883C-D4356DC88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3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9133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5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2026-03-02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0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updated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5C74ED-9C42-4384-B346-5748653FE4A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7" y="102276"/>
            <a:ext cx="6369563" cy="6131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730" r:id="rId13"/>
    <p:sldLayoutId id="2147483731" r:id="rId14"/>
    <p:sldLayoutId id="2147483681" r:id="rId15"/>
    <p:sldLayoutId id="2147483727" r:id="rId16"/>
    <p:sldLayoutId id="2147483726" r:id="rId17"/>
    <p:sldLayoutId id="2147483732" r:id="rId18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7A6C-448B-F74F-BB79-A8DE221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6924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b="1" i="1" dirty="0"/>
              <a:t>Alliance for Smiles</a:t>
            </a:r>
            <a:br>
              <a:rPr lang="en-US" dirty="0"/>
            </a:br>
            <a:r>
              <a:rPr lang="en-US" dirty="0"/>
              <a:t>   Dental Health</a:t>
            </a:r>
            <a:br>
              <a:rPr lang="en-US" dirty="0"/>
            </a:br>
            <a:r>
              <a:rPr lang="en-US" dirty="0"/>
              <a:t>    Education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2A56C82-035B-5213-8F36-0D7ACD4B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61445" y="987425"/>
            <a:ext cx="4215685" cy="4873625"/>
          </a:xfrm>
          <a:prstGeom prst="rect">
            <a:avLst/>
          </a:prstGeom>
          <a:noFill/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93E7FE1-4D0F-E7E5-02D5-34686005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0B85-010D-A942-8036-B353A4B3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9CFD-466A-0346-87A0-0AC8EE02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10" y="2951758"/>
            <a:ext cx="12546799" cy="50094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8823CF-2215-A548-BFA8-81926D437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3434" y="2494854"/>
            <a:ext cx="159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50729F4-67BF-D541-B6F5-2A16ADE1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9" y="2166046"/>
            <a:ext cx="4828478" cy="25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7E52AB7-933E-E048-8A53-F3B04A523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3434" y="4691954"/>
            <a:ext cx="15929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143AA-465D-7047-B37E-2CBBA57A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557214"/>
            <a:ext cx="59602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AF31-ACF4-8542-8DB4-3F7EF0CF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Brushing!!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1628C-D6EA-F848-A4D4-92D641871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041" y="1077538"/>
            <a:ext cx="6987918" cy="4699375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C9DF47-B49C-3981-B892-156D05B9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EFA8148-62BB-817F-356A-B60A132A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A23E-8898-AA4D-AE52-3149644C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 anchor="ctr">
            <a:normAutofit/>
          </a:bodyPr>
          <a:lstStyle/>
          <a:p>
            <a:r>
              <a:rPr lang="en-US" sz="4400"/>
              <a:t>Tooth decay</a:t>
            </a:r>
          </a:p>
        </p:txBody>
      </p:sp>
      <p:pic>
        <p:nvPicPr>
          <p:cNvPr id="4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B82035-9291-1945-8129-4D635B62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65BF-D4E3-9C45-91A8-4A8D04E45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Sugar + Plaque = ACID</a:t>
            </a:r>
          </a:p>
          <a:p>
            <a:pPr>
              <a:lnSpc>
                <a:spcPct val="90000"/>
              </a:lnSpc>
            </a:pPr>
            <a:r>
              <a:rPr lang="en-US" sz="2800"/>
              <a:t> </a:t>
            </a:r>
          </a:p>
          <a:p>
            <a:pPr>
              <a:lnSpc>
                <a:spcPct val="90000"/>
              </a:lnSpc>
            </a:pPr>
            <a:r>
              <a:rPr lang="en-US" sz="2800"/>
              <a:t>ACID + Healthy Tooth = Decay  (A cavity)</a:t>
            </a:r>
          </a:p>
          <a:p>
            <a:pPr>
              <a:lnSpc>
                <a:spcPct val="90000"/>
              </a:lnSpc>
            </a:pPr>
            <a:r>
              <a:rPr lang="en-US" sz="2800"/>
              <a:t> </a:t>
            </a:r>
          </a:p>
          <a:p>
            <a:pPr>
              <a:lnSpc>
                <a:spcPct val="90000"/>
              </a:lnSpc>
            </a:pPr>
            <a:r>
              <a:rPr lang="en-US" sz="2800"/>
              <a:t>Limit sweet treats!  </a:t>
            </a:r>
          </a:p>
          <a:p>
            <a:pPr>
              <a:lnSpc>
                <a:spcPct val="90000"/>
              </a:lnSpc>
            </a:pPr>
            <a:r>
              <a:rPr lang="en-US" sz="2800"/>
              <a:t>Good food is needed for strong teeth and a healthy body.</a:t>
            </a:r>
          </a:p>
          <a:p>
            <a:pPr>
              <a:lnSpc>
                <a:spcPct val="90000"/>
              </a:lnSpc>
            </a:pPr>
            <a:r>
              <a:rPr lang="en-US" sz="2800"/>
              <a:t> 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A5F0DAE-6FF1-45DC-8B36-8D74796D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54" y="6523994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E3EA33-AABE-1A11-4084-163B6237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3AAE160-317D-0B4F-30B0-B6F4D62F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 descr="A young boy brushing his teeth with a toothbrush in his mouth&#10;&#10;Description automatically generated">
            <a:extLst>
              <a:ext uri="{FF2B5EF4-FFF2-40B4-BE49-F238E27FC236}">
                <a16:creationId xmlns:a16="http://schemas.microsoft.com/office/drawing/2014/main" id="{AE3C611F-ABB2-EE42-A136-8964A886F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3" r="11350" b="2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030B-2AA4-8942-A76D-071E44231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/>
              <a:t>Even though bacteria on the teeth (“plaque”) can’t always be seen, you must remove it by brushing every day!</a:t>
            </a:r>
          </a:p>
          <a:p>
            <a:r>
              <a:rPr lang="en-US"/>
              <a:t> </a:t>
            </a:r>
          </a:p>
          <a:p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FF1738F-51FD-C7A4-E904-7E807B49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54" y="6523994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914D85-F11D-94AF-8B21-F68B3AE4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738F-B980-C941-8476-8A6B7087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Start preventive Oral Hygiene care early!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A68D-875A-A54F-89C5-4ECD4D36D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9A839-1348-D44A-B6CD-F83E8DD340FF}"/>
              </a:ext>
            </a:extLst>
          </p:cNvPr>
          <p:cNvSpPr/>
          <p:nvPr/>
        </p:nvSpPr>
        <p:spPr>
          <a:xfrm>
            <a:off x="1451579" y="2015733"/>
            <a:ext cx="7692421" cy="290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****Clean the baby’s teeth as soon as seen with a small soft toothbrush.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u="sng" dirty="0"/>
              <a:t>Children</a:t>
            </a:r>
            <a:r>
              <a:rPr lang="en-US" sz="2800" dirty="0"/>
              <a:t>—as soon as the child can rinse and spit, add a paper thin layer of toothpaste (if available)</a:t>
            </a:r>
          </a:p>
          <a:p>
            <a:pPr>
              <a:lnSpc>
                <a:spcPct val="110000"/>
              </a:lnSpc>
            </a:pPr>
            <a:r>
              <a:rPr lang="en-US" sz="2800" b="1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60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6A76-4255-ED43-B1FF-255CDFAD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07" y="402260"/>
            <a:ext cx="4325112" cy="1049235"/>
          </a:xfrm>
        </p:spPr>
        <p:txBody>
          <a:bodyPr>
            <a:normAutofit/>
          </a:bodyPr>
          <a:lstStyle/>
          <a:p>
            <a:r>
              <a:rPr lang="en-US" sz="2600" b="1" dirty="0"/>
              <a:t>Your child’s BABY teeth are  very important</a:t>
            </a:r>
            <a:r>
              <a:rPr lang="en-US" sz="26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5964-46E5-F947-ACC5-1964FBB8E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155" y="1976658"/>
            <a:ext cx="4325113" cy="407417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teeth are very important!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help your child eat, speak and smile!!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 health is part of overall body health.</a:t>
            </a:r>
            <a:endParaRPr lang="en-US" sz="3000" dirty="0"/>
          </a:p>
        </p:txBody>
      </p:sp>
      <p:pic>
        <p:nvPicPr>
          <p:cNvPr id="1025" name="Picture 1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6406037E-5B8D-8E46-B658-7CA9E712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1095765"/>
            <a:ext cx="4637119" cy="47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5740F7A-B02A-BA4C-B905-077C446F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010" y="13916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7C04F1-80F0-0943-B3DB-2F31BE09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010" y="5311778"/>
            <a:ext cx="2648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836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FB21-23EA-9847-B228-2448A245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 anchor="ctr">
            <a:normAutofit/>
          </a:bodyPr>
          <a:lstStyle/>
          <a:p>
            <a:r>
              <a:rPr lang="en-US" sz="4400"/>
              <a:t>Oral hygiene care starts at day one!!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B14C96-7D73-9B22-D60E-06EE6521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D1DAC7C-B091-FA61-25B1-628C6F47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A8A3A-5CB8-11A4-F5E6-BF13960F8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99022"/>
              </p:ext>
            </p:extLst>
          </p:nvPr>
        </p:nvGraphicFramePr>
        <p:xfrm>
          <a:off x="838200" y="1077538"/>
          <a:ext cx="10515600" cy="469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1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866B-BF50-614B-BB77-E3677544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 anchor="ctr">
            <a:normAutofit/>
          </a:bodyPr>
          <a:lstStyle/>
          <a:p>
            <a:r>
              <a:rPr lang="en-US" sz="4400"/>
              <a:t>Adults need Oral Hygiene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90B0D-24F5-1844-8B24-7B279DD79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4" r="1851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2199-16D2-8C42-9ADC-9BA6697DB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REMEMBER!   Adults need dental hygiene care too!</a:t>
            </a:r>
          </a:p>
          <a:p>
            <a:pPr>
              <a:lnSpc>
                <a:spcPct val="90000"/>
              </a:lnSpc>
            </a:pPr>
            <a:endParaRPr lang="en-US" sz="3100"/>
          </a:p>
          <a:p>
            <a:pPr>
              <a:lnSpc>
                <a:spcPct val="90000"/>
              </a:lnSpc>
            </a:pPr>
            <a:r>
              <a:rPr lang="en-US" sz="3100"/>
              <a:t>BRUSH TWICE A DAY—Morning and Night for 2 Minutes</a:t>
            </a:r>
          </a:p>
          <a:p>
            <a:pPr>
              <a:lnSpc>
                <a:spcPct val="90000"/>
              </a:lnSpc>
            </a:pPr>
            <a:endParaRPr lang="en-US" sz="3100"/>
          </a:p>
          <a:p>
            <a:pPr>
              <a:lnSpc>
                <a:spcPct val="90000"/>
              </a:lnSpc>
            </a:pPr>
            <a:r>
              <a:rPr lang="en-US" sz="3100"/>
              <a:t>Limits sweet treats!  Less sugar!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5E76D89-15AF-9170-BE65-ECF673AC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54" y="6523994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E12A83-8D8E-04B0-4466-3E9A51C2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7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C4CC-7EF9-4C7D-9DDB-3AA2E881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Start brushing and cleaning the mouth before teeth erupt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 mindful of specific directions for pre and post surgery cases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Use proper oral health care techniques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5EDB4-1E09-402B-8CAB-E2875491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11510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50FC-5FFE-0249-AB87-C5949140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Alliance for Smiles</a:t>
            </a:r>
            <a:br>
              <a:rPr lang="en-US" sz="2500"/>
            </a:br>
            <a:r>
              <a:rPr lang="en-US" sz="2500"/>
              <a:t>Dental Health Education</a:t>
            </a:r>
            <a:endParaRPr lang="en-US" sz="2500" dirty="0"/>
          </a:p>
        </p:txBody>
      </p:sp>
      <p:pic>
        <p:nvPicPr>
          <p:cNvPr id="4" name="Content Placeholder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8E956E9-1A3F-154F-B341-0519749793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580" y="1116345"/>
            <a:ext cx="3856506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At the end of this session/presentation you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 be able to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Understand the importance of oral hygiene care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Integrate pre- and post surgical oral care </a:t>
            </a:r>
          </a:p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Describe the causes of tooth decay and prevention techniques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371847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Learning objectives</a:t>
            </a:r>
            <a:b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88" y="361873"/>
            <a:ext cx="7815532" cy="1456728"/>
          </a:xfrm>
        </p:spPr>
        <p:txBody>
          <a:bodyPr>
            <a:noAutofit/>
          </a:bodyPr>
          <a:lstStyle/>
          <a:p>
            <a:endParaRPr lang="en-US" sz="2800" dirty="0">
              <a:solidFill>
                <a:srgbClr val="822570"/>
              </a:solidFill>
              <a:latin typeface="Cambria"/>
              <a:ea typeface="Cambria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B8885-38E4-9497-C63C-406EAAF6AE7B}"/>
              </a:ext>
            </a:extLst>
          </p:cNvPr>
          <p:cNvSpPr txBox="1"/>
          <p:nvPr/>
        </p:nvSpPr>
        <p:spPr>
          <a:xfrm>
            <a:off x="460947" y="4459574"/>
            <a:ext cx="15193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  <a:ea typeface="Calibri"/>
                <a:cs typeface="Calibri"/>
              </a:rPr>
              <a:t>(Include relevant photos &gt;&gt;&gt;</a:t>
            </a:r>
          </a:p>
        </p:txBody>
      </p:sp>
    </p:spTree>
    <p:extLst>
      <p:ext uri="{BB962C8B-B14F-4D97-AF65-F5344CB8AC3E}">
        <p14:creationId xmlns:p14="http://schemas.microsoft.com/office/powerpoint/2010/main" val="216674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9C45D1-5F47-423B-8E5C-84A5EA60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Slide title (28pt)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1CF32-C7B1-4481-8D2E-A8EA5444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Bullet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point (24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Bullet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point (24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Bullet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point (24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8DC23D-CCB9-45A0-9C65-21E69BCE0E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0458F-F171-4D8E-BF02-66691E33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3313C-BF84-4394-982A-18BE27B6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1B3513-5C7A-47B6-8B82-E466597EE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A7073B-28A0-456E-BD7F-9085C3F2FE0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77DEB9-C335-4A19-8AFF-19C1DAD5FA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0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00B2-05FC-3795-291F-8C5FC0F4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B5B8-E4D8-1BE0-AB36-9595D213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66" y="2286255"/>
            <a:ext cx="10850032" cy="2285490"/>
          </a:xfrm>
        </p:spPr>
        <p:txBody>
          <a:bodyPr/>
          <a:lstStyle/>
          <a:p>
            <a:r>
              <a:rPr lang="en-US" noProof="0" dirty="0" err="1">
                <a:latin typeface="Cambria" panose="02040503050406030204" pitchFamily="18" charset="0"/>
                <a:ea typeface="Cambria" panose="02040503050406030204" pitchFamily="18" charset="0"/>
              </a:rPr>
              <a:t>Subheadline</a:t>
            </a: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 (32 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5E7D8-106B-2100-A7F7-40549334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1003400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New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219197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4A8-E6DB-264A-AE09-5FD30323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23" y="1136735"/>
            <a:ext cx="2727813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Prevention is KEY!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EC46-1F2E-0447-BA22-24D5BF5A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Autofit/>
          </a:bodyPr>
          <a:lstStyle/>
          <a:p>
            <a:r>
              <a:rPr lang="en-US" sz="2800" dirty="0"/>
              <a:t>Alliance for Smiles </a:t>
            </a:r>
          </a:p>
          <a:p>
            <a:r>
              <a:rPr lang="en-US" sz="2800" dirty="0"/>
              <a:t>Educational Mission  </a:t>
            </a:r>
          </a:p>
          <a:p>
            <a:pPr marL="0" indent="0">
              <a:buNone/>
            </a:pPr>
            <a:r>
              <a:rPr lang="en-US" sz="2800" b="1" u="sng" dirty="0"/>
              <a:t>Dental Health for Infants and                  Children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Teeth that last a lifetime begin with early </a:t>
            </a:r>
            <a:r>
              <a:rPr lang="en-US" sz="2800" b="1" i="1" dirty="0"/>
              <a:t>PREVENTION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F23026C-5CFB-3393-E266-0904C1CFE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7878-62FB-1F45-A14E-6CA5502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Pre and Post surgery: </a:t>
            </a:r>
            <a:br>
              <a:rPr lang="en-US" dirty="0"/>
            </a:br>
            <a:r>
              <a:rPr lang="en-US" dirty="0"/>
              <a:t>Oral Hygiene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CCE4-5B81-CF40-AAE4-3AAD6BFC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26118"/>
            <a:ext cx="4158849" cy="426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Pre surgery:  Be sure to brush the child’s teeth twice a day.   Morning and night.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1B919-A497-0744-9A3C-B763A0AB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57" y="2836712"/>
            <a:ext cx="4613872" cy="17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62CD-E331-E443-9879-07CA724F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 anchor="ctr">
            <a:normAutofit/>
          </a:bodyPr>
          <a:lstStyle/>
          <a:p>
            <a:r>
              <a:rPr lang="en-US" sz="4400"/>
              <a:t>Post surgery oral care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2F93D7-58D7-1C67-673E-57B0C19D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C786EE4-9F08-E3A7-BDBF-59D55237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C6A04-95FB-7616-5B57-E6259362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179299"/>
              </p:ext>
            </p:extLst>
          </p:nvPr>
        </p:nvGraphicFramePr>
        <p:xfrm>
          <a:off x="838200" y="1077538"/>
          <a:ext cx="10515600" cy="469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0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C68E-8DEA-5548-982C-CEB9C6A1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Post surgery oral 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B42D95-2A19-1F4D-BE00-CA2779ECF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038330"/>
            <a:ext cx="4960442" cy="41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15B6-60CC-0A40-894F-ECB64057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125730"/>
            <a:ext cx="10515600" cy="893445"/>
          </a:xfrm>
        </p:spPr>
        <p:txBody>
          <a:bodyPr>
            <a:normAutofit fontScale="90000"/>
          </a:bodyPr>
          <a:lstStyle/>
          <a:p>
            <a:r>
              <a:rPr lang="en-US" dirty="0"/>
              <a:t>Pre and post surgery:</a:t>
            </a:r>
            <a:br>
              <a:rPr lang="en-US" dirty="0"/>
            </a:br>
            <a:r>
              <a:rPr lang="en-US" dirty="0"/>
              <a:t>Oral hygiene care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Be sure to take away</a:t>
            </a:r>
            <a:br>
              <a:rPr lang="en-US" dirty="0"/>
            </a:br>
            <a:r>
              <a:rPr lang="en-US" dirty="0"/>
              <a:t>toothbrushes and</a:t>
            </a:r>
            <a:br>
              <a:rPr lang="en-US" dirty="0"/>
            </a:br>
            <a:r>
              <a:rPr lang="en-US" dirty="0"/>
              <a:t>any objects that the</a:t>
            </a:r>
            <a:br>
              <a:rPr lang="en-US" dirty="0"/>
            </a:br>
            <a:r>
              <a:rPr lang="en-US" dirty="0"/>
              <a:t>child could place in</a:t>
            </a:r>
            <a:br>
              <a:rPr lang="en-US" dirty="0"/>
            </a:br>
            <a:r>
              <a:rPr lang="en-US" dirty="0"/>
              <a:t>the mouth!</a:t>
            </a:r>
          </a:p>
        </p:txBody>
      </p:sp>
      <p:pic>
        <p:nvPicPr>
          <p:cNvPr id="5" name="Content Placeholder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E28DB532-4EF2-8049-8693-6D0D73CCF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41" y="3137122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332870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CEB1-29B7-5240-96E4-DA5EF313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 anchor="ctr">
            <a:normAutofit/>
          </a:bodyPr>
          <a:lstStyle/>
          <a:p>
            <a:r>
              <a:rPr lang="en-US" dirty="0"/>
              <a:t>TOOTHBRUSHING!   A daily habit!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7C21-7D7E-0641-9EE5-878E261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33549"/>
            <a:ext cx="4032250" cy="4127399"/>
          </a:xfrm>
        </p:spPr>
        <p:txBody>
          <a:bodyPr>
            <a:normAutofit/>
          </a:bodyPr>
          <a:lstStyle/>
          <a:p>
            <a:r>
              <a:rPr lang="en-US" sz="3300" b="1" dirty="0"/>
              <a:t>MOST IMPORTANT!  </a:t>
            </a:r>
            <a:endParaRPr lang="en-US" sz="3300" dirty="0"/>
          </a:p>
          <a:p>
            <a:r>
              <a:rPr lang="en-US" sz="3300" b="1" dirty="0"/>
              <a:t>Brush your child’s teeth</a:t>
            </a:r>
            <a:endParaRPr lang="en-US" sz="3300" dirty="0"/>
          </a:p>
          <a:p>
            <a:r>
              <a:rPr lang="en-US" sz="3300" b="1" dirty="0"/>
              <a:t>MORNING and NIGHT for 2 minutes</a:t>
            </a:r>
            <a:endParaRPr lang="en-US" sz="3300" dirty="0"/>
          </a:p>
          <a:p>
            <a:r>
              <a:rPr lang="en-US" sz="3300" b="1" dirty="0"/>
              <a:t> </a:t>
            </a:r>
            <a:r>
              <a:rPr lang="en-US" sz="3300" dirty="0"/>
              <a:t>  </a:t>
            </a:r>
          </a:p>
          <a:p>
            <a:r>
              <a:rPr lang="en-US" sz="3300" dirty="0"/>
              <a:t> </a:t>
            </a:r>
          </a:p>
          <a:p>
            <a:endParaRPr lang="en-US" sz="3300" dirty="0"/>
          </a:p>
          <a:p>
            <a:endParaRPr lang="en-US" sz="3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29935-DB08-8842-A151-87EA6142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71" r="2" b="2136"/>
          <a:stretch>
            <a:fillRect/>
          </a:stretch>
        </p:blipFill>
        <p:spPr>
          <a:xfrm>
            <a:off x="670984" y="1727199"/>
            <a:ext cx="5376333" cy="340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22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BF37-3BD1-A840-8BD2-0EFA5860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110" y="4425748"/>
            <a:ext cx="8643011" cy="551528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sz="2400" b="1" dirty="0"/>
              <a:t>Poor oral health can lead to tooth infections!</a:t>
            </a:r>
          </a:p>
        </p:txBody>
      </p:sp>
      <p:pic>
        <p:nvPicPr>
          <p:cNvPr id="2049" name="Picture 2" descr="A close up of a mans face with an open mouth&#10;&#10;Description automatically generated">
            <a:extLst>
              <a:ext uri="{FF2B5EF4-FFF2-40B4-BE49-F238E27FC236}">
                <a16:creationId xmlns:a16="http://schemas.microsoft.com/office/drawing/2014/main" id="{970DBE36-D45E-6D4F-B135-51D04EECA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306" y="324932"/>
            <a:ext cx="6858617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253A7E8-DCB5-BD43-B560-D1BF9000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48" y="18537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0380A4-2417-6947-8643-9BA75C1C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48" y="5127005"/>
            <a:ext cx="26000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3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999</Words>
  <Application>Microsoft Office PowerPoint</Application>
  <PresentationFormat>Widescreen</PresentationFormat>
  <Paragraphs>136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Cormorant Infant Medium</vt:lpstr>
      <vt:lpstr>Oswald</vt:lpstr>
      <vt:lpstr>Verdana</vt:lpstr>
      <vt:lpstr>Office Theme</vt:lpstr>
      <vt:lpstr>Alliance for Smiles    Dental Health     Education</vt:lpstr>
      <vt:lpstr>Learning objectives </vt:lpstr>
      <vt:lpstr>Prevention is KEY!  </vt:lpstr>
      <vt:lpstr>Pre and Post surgery:  Oral Hygiene care</vt:lpstr>
      <vt:lpstr>Post surgery oral care</vt:lpstr>
      <vt:lpstr>Post surgery oral care</vt:lpstr>
      <vt:lpstr>Pre and post surgery: Oral hygiene care    Be sure to take away toothbrushes and any objects that the child could place in the mouth!</vt:lpstr>
      <vt:lpstr>TOOTHBRUSHING!   A daily habit!</vt:lpstr>
      <vt:lpstr>Poor oral health can lead to tooth infections!</vt:lpstr>
      <vt:lpstr>PowerPoint Presentation</vt:lpstr>
      <vt:lpstr>Brushing!!</vt:lpstr>
      <vt:lpstr>Tooth decay</vt:lpstr>
      <vt:lpstr>PowerPoint Presentation</vt:lpstr>
      <vt:lpstr>Start preventive Oral Hygiene care early! </vt:lpstr>
      <vt:lpstr>Your child’s BABY teeth are  very important!</vt:lpstr>
      <vt:lpstr>Oral hygiene care starts at day one!!</vt:lpstr>
      <vt:lpstr>Adults need Oral Hygiene care</vt:lpstr>
      <vt:lpstr>Take-home messages</vt:lpstr>
      <vt:lpstr>Alliance for Smiles Dental Health Education</vt:lpstr>
      <vt:lpstr>PowerPoint Presentation</vt:lpstr>
      <vt:lpstr>Slide title (28pt)</vt:lpstr>
      <vt:lpstr>PowerPoint Presentation</vt:lpstr>
      <vt:lpstr>New section headline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Vazquez</dc:creator>
  <cp:lastModifiedBy>Paul Vazquez</cp:lastModifiedBy>
  <cp:revision>135</cp:revision>
  <dcterms:created xsi:type="dcterms:W3CDTF">2020-06-02T22:47:27Z</dcterms:created>
  <dcterms:modified xsi:type="dcterms:W3CDTF">2026-03-03T02:10:58Z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