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9" r:id="rId4"/>
  </p:sldMasterIdLst>
  <p:notesMasterIdLst>
    <p:notesMasterId r:id="rId44"/>
  </p:notesMasterIdLst>
  <p:handoutMasterIdLst>
    <p:handoutMasterId r:id="rId45"/>
  </p:handoutMasterIdLst>
  <p:sldIdLst>
    <p:sldId id="341" r:id="rId5"/>
    <p:sldId id="286" r:id="rId6"/>
    <p:sldId id="288" r:id="rId7"/>
    <p:sldId id="287" r:id="rId8"/>
    <p:sldId id="289" r:id="rId9"/>
    <p:sldId id="293" r:id="rId10"/>
    <p:sldId id="290" r:id="rId11"/>
    <p:sldId id="291" r:id="rId12"/>
    <p:sldId id="292" r:id="rId13"/>
    <p:sldId id="294" r:id="rId14"/>
    <p:sldId id="295" r:id="rId15"/>
    <p:sldId id="296" r:id="rId16"/>
    <p:sldId id="297" r:id="rId17"/>
    <p:sldId id="298" r:id="rId18"/>
    <p:sldId id="299" r:id="rId19"/>
    <p:sldId id="300" r:id="rId20"/>
    <p:sldId id="301" r:id="rId21"/>
    <p:sldId id="302" r:id="rId22"/>
    <p:sldId id="303" r:id="rId23"/>
    <p:sldId id="304" r:id="rId24"/>
    <p:sldId id="305" r:id="rId25"/>
    <p:sldId id="306" r:id="rId26"/>
    <p:sldId id="307" r:id="rId27"/>
    <p:sldId id="308" r:id="rId28"/>
    <p:sldId id="310" r:id="rId29"/>
    <p:sldId id="311" r:id="rId30"/>
    <p:sldId id="312" r:id="rId31"/>
    <p:sldId id="313" r:id="rId32"/>
    <p:sldId id="314" r:id="rId33"/>
    <p:sldId id="315" r:id="rId34"/>
    <p:sldId id="316" r:id="rId35"/>
    <p:sldId id="317" r:id="rId36"/>
    <p:sldId id="318" r:id="rId37"/>
    <p:sldId id="319" r:id="rId38"/>
    <p:sldId id="320" r:id="rId39"/>
    <p:sldId id="321" r:id="rId40"/>
    <p:sldId id="322" r:id="rId41"/>
    <p:sldId id="331" r:id="rId42"/>
    <p:sldId id="332"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2570"/>
    <a:srgbClr val="557E3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BD9BD3F-74D5-4375-85CF-873B99CF33C6}" v="70" dt="2025-09-30T21:41:05.0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7" autoAdjust="0"/>
    <p:restoredTop sz="94660"/>
  </p:normalViewPr>
  <p:slideViewPr>
    <p:cSldViewPr snapToGrid="0">
      <p:cViewPr varScale="1">
        <p:scale>
          <a:sx n="109" d="100"/>
          <a:sy n="109" d="100"/>
        </p:scale>
        <p:origin x="630" y="54"/>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7" d="100"/>
          <a:sy n="67" d="100"/>
        </p:scale>
        <p:origin x="2261" y="29"/>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86"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 Id="rId85"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ssica Hansen" userId="L66M4FavKPJ0s9nBHXy/xniTvCHFA/7Du7xG6A/bTKQ=" providerId="None" clId="Web-{7BD9BD3F-74D5-4375-85CF-873B99CF33C6}"/>
    <pc:docChg chg="modSld">
      <pc:chgData name="Jessica Hansen" userId="L66M4FavKPJ0s9nBHXy/xniTvCHFA/7Du7xG6A/bTKQ=" providerId="None" clId="Web-{7BD9BD3F-74D5-4375-85CF-873B99CF33C6}" dt="2025-09-30T21:41:03.615" v="45" actId="20577"/>
      <pc:docMkLst>
        <pc:docMk/>
      </pc:docMkLst>
      <pc:sldChg chg="addSp delSp modSp">
        <pc:chgData name="Jessica Hansen" userId="L66M4FavKPJ0s9nBHXy/xniTvCHFA/7Du7xG6A/bTKQ=" providerId="None" clId="Web-{7BD9BD3F-74D5-4375-85CF-873B99CF33C6}" dt="2025-09-30T21:41:03.615" v="45" actId="20577"/>
        <pc:sldMkLst>
          <pc:docMk/>
          <pc:sldMk cId="2166747169" sldId="257"/>
        </pc:sldMkLst>
        <pc:spChg chg="mod">
          <ac:chgData name="Jessica Hansen" userId="L66M4FavKPJ0s9nBHXy/xniTvCHFA/7Du7xG6A/bTKQ=" providerId="None" clId="Web-{7BD9BD3F-74D5-4375-85CF-873B99CF33C6}" dt="2025-09-30T21:39:03.818" v="7" actId="20577"/>
          <ac:spMkLst>
            <pc:docMk/>
            <pc:sldMk cId="2166747169" sldId="257"/>
            <ac:spMk id="2" creationId="{32FD4B35-C2BB-45C5-9215-7D3A31125BA7}"/>
          </ac:spMkLst>
        </pc:spChg>
        <pc:spChg chg="del mod">
          <ac:chgData name="Jessica Hansen" userId="L66M4FavKPJ0s9nBHXy/xniTvCHFA/7Du7xG6A/bTKQ=" providerId="None" clId="Web-{7BD9BD3F-74D5-4375-85CF-873B99CF33C6}" dt="2025-09-30T21:39:43.146" v="19"/>
          <ac:spMkLst>
            <pc:docMk/>
            <pc:sldMk cId="2166747169" sldId="257"/>
            <ac:spMk id="7" creationId="{514126F5-E6B6-4D3E-A840-5FC888175E6A}"/>
          </ac:spMkLst>
        </pc:spChg>
        <pc:spChg chg="mod">
          <ac:chgData name="Jessica Hansen" userId="L66M4FavKPJ0s9nBHXy/xniTvCHFA/7Du7xG6A/bTKQ=" providerId="None" clId="Web-{7BD9BD3F-74D5-4375-85CF-873B99CF33C6}" dt="2025-09-30T21:39:28.662" v="17" actId="20577"/>
          <ac:spMkLst>
            <pc:docMk/>
            <pc:sldMk cId="2166747169" sldId="257"/>
            <ac:spMk id="10" creationId="{0238B3B5-BF1B-40A9-9FF7-5D75392B4B9F}"/>
          </ac:spMkLst>
        </pc:spChg>
        <pc:spChg chg="add mod">
          <ac:chgData name="Jessica Hansen" userId="L66M4FavKPJ0s9nBHXy/xniTvCHFA/7Du7xG6A/bTKQ=" providerId="None" clId="Web-{7BD9BD3F-74D5-4375-85CF-873B99CF33C6}" dt="2025-09-30T21:41:03.615" v="45" actId="20577"/>
          <ac:spMkLst>
            <pc:docMk/>
            <pc:sldMk cId="2166747169" sldId="257"/>
            <ac:spMk id="11" creationId="{600B8885-38E4-9497-C63C-406EAAF6AE7B}"/>
          </ac:spMkLst>
        </pc:spChg>
        <pc:picChg chg="add mod">
          <ac:chgData name="Jessica Hansen" userId="L66M4FavKPJ0s9nBHXy/xniTvCHFA/7Du7xG6A/bTKQ=" providerId="None" clId="Web-{7BD9BD3F-74D5-4375-85CF-873B99CF33C6}" dt="2025-09-30T21:40:03.209" v="24" actId="1076"/>
          <ac:picMkLst>
            <pc:docMk/>
            <pc:sldMk cId="2166747169" sldId="257"/>
            <ac:picMk id="3" creationId="{F03DCE5A-2279-5E97-1062-6E38D618BB3F}"/>
          </ac:picMkLst>
        </pc:picChg>
        <pc:picChg chg="add mod">
          <ac:chgData name="Jessica Hansen" userId="L66M4FavKPJ0s9nBHXy/xniTvCHFA/7Du7xG6A/bTKQ=" providerId="None" clId="Web-{7BD9BD3F-74D5-4375-85CF-873B99CF33C6}" dt="2025-09-30T21:40:06.568" v="26" actId="1076"/>
          <ac:picMkLst>
            <pc:docMk/>
            <pc:sldMk cId="2166747169" sldId="257"/>
            <ac:picMk id="6" creationId="{FA43E52F-074D-C86F-C8DE-221DB0012C19}"/>
          </ac:picMkLst>
        </pc:picChg>
        <pc:picChg chg="add del">
          <ac:chgData name="Jessica Hansen" userId="L66M4FavKPJ0s9nBHXy/xniTvCHFA/7Du7xG6A/bTKQ=" providerId="None" clId="Web-{7BD9BD3F-74D5-4375-85CF-873B99CF33C6}" dt="2025-09-30T21:40:14.443" v="28"/>
          <ac:picMkLst>
            <pc:docMk/>
            <pc:sldMk cId="2166747169" sldId="257"/>
            <ac:picMk id="8" creationId="{45DA1EBA-7919-2FC6-0DB9-C72C6D10D9B8}"/>
          </ac:picMkLst>
        </pc:picChg>
        <pc:picChg chg="add del mod">
          <ac:chgData name="Jessica Hansen" userId="L66M4FavKPJ0s9nBHXy/xniTvCHFA/7Du7xG6A/bTKQ=" providerId="None" clId="Web-{7BD9BD3F-74D5-4375-85CF-873B99CF33C6}" dt="2025-09-30T21:39:55.725" v="22"/>
          <ac:picMkLst>
            <pc:docMk/>
            <pc:sldMk cId="2166747169" sldId="257"/>
            <ac:picMk id="13" creationId="{5A496031-215C-4D81-A4A4-5C8F39676DC5}"/>
          </ac:picMkLst>
        </pc:picChg>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0D52D0B2-742C-4A9A-AD08-693647C0F78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xmlns="" id="{B597F99A-72E7-4EAC-ABDC-2BBC5E063B7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14062F7-B287-4DF6-A548-2C07E7741754}" type="datetimeFigureOut">
              <a:rPr lang="en-US" smtClean="0"/>
              <a:t>10/27/2025</a:t>
            </a:fld>
            <a:endParaRPr lang="en-US"/>
          </a:p>
        </p:txBody>
      </p:sp>
      <p:sp>
        <p:nvSpPr>
          <p:cNvPr id="4" name="Footer Placeholder 3">
            <a:extLst>
              <a:ext uri="{FF2B5EF4-FFF2-40B4-BE49-F238E27FC236}">
                <a16:creationId xmlns:a16="http://schemas.microsoft.com/office/drawing/2014/main" xmlns="" id="{7EDB8F01-2037-40DE-9A57-CD20DEEB775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xmlns="" id="{1D97FC97-830C-4CEF-A1C5-EFBF06BA664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16F4720-2B15-4D06-B885-E65C1792CBEF}" type="slidenum">
              <a:rPr lang="en-US" smtClean="0"/>
              <a:t>‹#›</a:t>
            </a:fld>
            <a:endParaRPr lang="en-US"/>
          </a:p>
        </p:txBody>
      </p:sp>
    </p:spTree>
    <p:extLst>
      <p:ext uri="{BB962C8B-B14F-4D97-AF65-F5344CB8AC3E}">
        <p14:creationId xmlns:p14="http://schemas.microsoft.com/office/powerpoint/2010/main" val="24115135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2EA1E8-E518-455C-B578-42CCE295B65D}" type="datetimeFigureOut">
              <a:rPr lang="en-US" smtClean="0"/>
              <a:t>10/27/2025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F2CF74-67A6-40B4-AE47-35C729ADD172}" type="slidenum">
              <a:rPr lang="en-US" smtClean="0"/>
              <a:t>‹#›</a:t>
            </a:fld>
            <a:endParaRPr lang="en-US"/>
          </a:p>
        </p:txBody>
      </p:sp>
    </p:spTree>
    <p:extLst>
      <p:ext uri="{BB962C8B-B14F-4D97-AF65-F5344CB8AC3E}">
        <p14:creationId xmlns:p14="http://schemas.microsoft.com/office/powerpoint/2010/main" val="11916990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Standard cleft risk table</a:t>
            </a:r>
            <a:r>
              <a:rPr lang="en-US" baseline="0" dirty="0" smtClean="0"/>
              <a:t> for counselling patients and families</a:t>
            </a:r>
            <a:endParaRPr lang="en-US" dirty="0"/>
          </a:p>
        </p:txBody>
      </p:sp>
      <p:sp>
        <p:nvSpPr>
          <p:cNvPr id="4" name="Slide Number Placeholder 3"/>
          <p:cNvSpPr>
            <a:spLocks noGrp="1"/>
          </p:cNvSpPr>
          <p:nvPr>
            <p:ph type="sldNum" sz="quarter" idx="10"/>
          </p:nvPr>
        </p:nvSpPr>
        <p:spPr/>
        <p:txBody>
          <a:bodyPr/>
          <a:lstStyle/>
          <a:p>
            <a:fld id="{59F2CF74-67A6-40B4-AE47-35C729ADD172}" type="slidenum">
              <a:rPr lang="en-US" smtClean="0"/>
              <a:t>4</a:t>
            </a:fld>
            <a:endParaRPr lang="en-US"/>
          </a:p>
        </p:txBody>
      </p:sp>
    </p:spTree>
    <p:extLst>
      <p:ext uri="{BB962C8B-B14F-4D97-AF65-F5344CB8AC3E}">
        <p14:creationId xmlns:p14="http://schemas.microsoft.com/office/powerpoint/2010/main" val="16194009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Is a sequence</a:t>
            </a:r>
            <a:r>
              <a:rPr lang="en-US" baseline="0" dirty="0" smtClean="0"/>
              <a:t> (series of physical findings) and can be associated with other cleft syndromes such as Stickler Syndrome</a:t>
            </a:r>
            <a:endParaRPr lang="en-US" dirty="0"/>
          </a:p>
        </p:txBody>
      </p:sp>
      <p:sp>
        <p:nvSpPr>
          <p:cNvPr id="4" name="Slide Number Placeholder 3"/>
          <p:cNvSpPr>
            <a:spLocks noGrp="1"/>
          </p:cNvSpPr>
          <p:nvPr>
            <p:ph type="sldNum" sz="quarter" idx="10"/>
          </p:nvPr>
        </p:nvSpPr>
        <p:spPr/>
        <p:txBody>
          <a:bodyPr/>
          <a:lstStyle/>
          <a:p>
            <a:fld id="{59F2CF74-67A6-40B4-AE47-35C729ADD172}" type="slidenum">
              <a:rPr lang="en-US" smtClean="0"/>
              <a:t>25</a:t>
            </a:fld>
            <a:endParaRPr lang="en-US"/>
          </a:p>
        </p:txBody>
      </p:sp>
    </p:spTree>
    <p:extLst>
      <p:ext uri="{BB962C8B-B14F-4D97-AF65-F5344CB8AC3E}">
        <p14:creationId xmlns:p14="http://schemas.microsoft.com/office/powerpoint/2010/main" val="11310231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Photo</a:t>
            </a:r>
            <a:r>
              <a:rPr lang="en-US" baseline="0" dirty="0" smtClean="0"/>
              <a:t> shows lower globe </a:t>
            </a:r>
            <a:r>
              <a:rPr lang="en-US" baseline="0" dirty="0" err="1" smtClean="0"/>
              <a:t>epibulbar</a:t>
            </a:r>
            <a:r>
              <a:rPr lang="en-US" baseline="0" dirty="0" smtClean="0"/>
              <a:t> </a:t>
            </a:r>
            <a:r>
              <a:rPr lang="en-US" baseline="0" dirty="0" err="1" smtClean="0"/>
              <a:t>dermoid</a:t>
            </a:r>
            <a:endParaRPr lang="en-US" dirty="0"/>
          </a:p>
        </p:txBody>
      </p:sp>
      <p:sp>
        <p:nvSpPr>
          <p:cNvPr id="4" name="Slide Number Placeholder 3"/>
          <p:cNvSpPr>
            <a:spLocks noGrp="1"/>
          </p:cNvSpPr>
          <p:nvPr>
            <p:ph type="sldNum" sz="quarter" idx="10"/>
          </p:nvPr>
        </p:nvSpPr>
        <p:spPr/>
        <p:txBody>
          <a:bodyPr/>
          <a:lstStyle/>
          <a:p>
            <a:fld id="{59F2CF74-67A6-40B4-AE47-35C729ADD172}" type="slidenum">
              <a:rPr lang="en-US" smtClean="0"/>
              <a:t>29</a:t>
            </a:fld>
            <a:endParaRPr lang="en-US"/>
          </a:p>
        </p:txBody>
      </p:sp>
    </p:spTree>
    <p:extLst>
      <p:ext uri="{BB962C8B-B14F-4D97-AF65-F5344CB8AC3E}">
        <p14:creationId xmlns:p14="http://schemas.microsoft.com/office/powerpoint/2010/main" val="15975693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CT shows underdeveloped </a:t>
            </a:r>
            <a:r>
              <a:rPr lang="en-US" dirty="0" err="1" smtClean="0"/>
              <a:t>hemifacial</a:t>
            </a:r>
            <a:r>
              <a:rPr lang="en-US" baseline="0" dirty="0" smtClean="0"/>
              <a:t> growth. Condyle can be significantly under developed or absent</a:t>
            </a:r>
            <a:endParaRPr lang="en-US" dirty="0"/>
          </a:p>
        </p:txBody>
      </p:sp>
      <p:sp>
        <p:nvSpPr>
          <p:cNvPr id="4" name="Slide Number Placeholder 3"/>
          <p:cNvSpPr>
            <a:spLocks noGrp="1"/>
          </p:cNvSpPr>
          <p:nvPr>
            <p:ph type="sldNum" sz="quarter" idx="10"/>
          </p:nvPr>
        </p:nvSpPr>
        <p:spPr/>
        <p:txBody>
          <a:bodyPr/>
          <a:lstStyle/>
          <a:p>
            <a:fld id="{59F2CF74-67A6-40B4-AE47-35C729ADD172}" type="slidenum">
              <a:rPr lang="en-US" smtClean="0"/>
              <a:t>31</a:t>
            </a:fld>
            <a:endParaRPr lang="en-US"/>
          </a:p>
        </p:txBody>
      </p:sp>
    </p:spTree>
    <p:extLst>
      <p:ext uri="{BB962C8B-B14F-4D97-AF65-F5344CB8AC3E}">
        <p14:creationId xmlns:p14="http://schemas.microsoft.com/office/powerpoint/2010/main" val="19496648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Both</a:t>
            </a:r>
            <a:r>
              <a:rPr lang="en-US" baseline="0" dirty="0" smtClean="0"/>
              <a:t> mother and child have lower lip pits</a:t>
            </a:r>
            <a:endParaRPr lang="en-US" dirty="0"/>
          </a:p>
        </p:txBody>
      </p:sp>
      <p:sp>
        <p:nvSpPr>
          <p:cNvPr id="4" name="Slide Number Placeholder 3"/>
          <p:cNvSpPr>
            <a:spLocks noGrp="1"/>
          </p:cNvSpPr>
          <p:nvPr>
            <p:ph type="sldNum" sz="quarter" idx="10"/>
          </p:nvPr>
        </p:nvSpPr>
        <p:spPr/>
        <p:txBody>
          <a:bodyPr/>
          <a:lstStyle/>
          <a:p>
            <a:fld id="{59F2CF74-67A6-40B4-AE47-35C729ADD172}" type="slidenum">
              <a:rPr lang="en-US" smtClean="0"/>
              <a:t>33</a:t>
            </a:fld>
            <a:endParaRPr lang="en-US"/>
          </a:p>
        </p:txBody>
      </p:sp>
    </p:spTree>
    <p:extLst>
      <p:ext uri="{BB962C8B-B14F-4D97-AF65-F5344CB8AC3E}">
        <p14:creationId xmlns:p14="http://schemas.microsoft.com/office/powerpoint/2010/main" val="36076533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Close up of subtle lower</a:t>
            </a:r>
            <a:r>
              <a:rPr lang="en-US" baseline="0" dirty="0" smtClean="0"/>
              <a:t> lip pits in mother</a:t>
            </a:r>
            <a:endParaRPr lang="en-US" dirty="0"/>
          </a:p>
        </p:txBody>
      </p:sp>
      <p:sp>
        <p:nvSpPr>
          <p:cNvPr id="4" name="Slide Number Placeholder 3"/>
          <p:cNvSpPr>
            <a:spLocks noGrp="1"/>
          </p:cNvSpPr>
          <p:nvPr>
            <p:ph type="sldNum" sz="quarter" idx="10"/>
          </p:nvPr>
        </p:nvSpPr>
        <p:spPr/>
        <p:txBody>
          <a:bodyPr/>
          <a:lstStyle/>
          <a:p>
            <a:fld id="{59F2CF74-67A6-40B4-AE47-35C729ADD172}" type="slidenum">
              <a:rPr lang="en-US" smtClean="0"/>
              <a:t>34</a:t>
            </a:fld>
            <a:endParaRPr lang="en-US"/>
          </a:p>
        </p:txBody>
      </p:sp>
    </p:spTree>
    <p:extLst>
      <p:ext uri="{BB962C8B-B14F-4D97-AF65-F5344CB8AC3E}">
        <p14:creationId xmlns:p14="http://schemas.microsoft.com/office/powerpoint/2010/main" val="9993518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Sparse</a:t>
            </a:r>
            <a:r>
              <a:rPr lang="en-US" baseline="0" dirty="0" smtClean="0"/>
              <a:t> eyelashes and “lobster claw deformity” hand</a:t>
            </a:r>
            <a:endParaRPr lang="en-US" dirty="0"/>
          </a:p>
        </p:txBody>
      </p:sp>
      <p:sp>
        <p:nvSpPr>
          <p:cNvPr id="4" name="Slide Number Placeholder 3"/>
          <p:cNvSpPr>
            <a:spLocks noGrp="1"/>
          </p:cNvSpPr>
          <p:nvPr>
            <p:ph type="sldNum" sz="quarter" idx="10"/>
          </p:nvPr>
        </p:nvSpPr>
        <p:spPr/>
        <p:txBody>
          <a:bodyPr/>
          <a:lstStyle/>
          <a:p>
            <a:fld id="{59F2CF74-67A6-40B4-AE47-35C729ADD172}" type="slidenum">
              <a:rPr lang="en-US" smtClean="0"/>
              <a:t>37</a:t>
            </a:fld>
            <a:endParaRPr lang="en-US"/>
          </a:p>
        </p:txBody>
      </p:sp>
    </p:spTree>
    <p:extLst>
      <p:ext uri="{BB962C8B-B14F-4D97-AF65-F5344CB8AC3E}">
        <p14:creationId xmlns:p14="http://schemas.microsoft.com/office/powerpoint/2010/main" val="24230287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Insert picture of choice, local surgical team used in this case.</a:t>
            </a:r>
            <a:endParaRPr lang="en-US" dirty="0"/>
          </a:p>
        </p:txBody>
      </p:sp>
      <p:sp>
        <p:nvSpPr>
          <p:cNvPr id="4" name="Slide Number Placeholder 3"/>
          <p:cNvSpPr>
            <a:spLocks noGrp="1"/>
          </p:cNvSpPr>
          <p:nvPr>
            <p:ph type="sldNum" sz="quarter" idx="10"/>
          </p:nvPr>
        </p:nvSpPr>
        <p:spPr/>
        <p:txBody>
          <a:bodyPr/>
          <a:lstStyle/>
          <a:p>
            <a:fld id="{59F2CF74-67A6-40B4-AE47-35C729ADD172}" type="slidenum">
              <a:rPr lang="en-US" smtClean="0"/>
              <a:t>39</a:t>
            </a:fld>
            <a:endParaRPr lang="en-US"/>
          </a:p>
        </p:txBody>
      </p:sp>
    </p:spTree>
    <p:extLst>
      <p:ext uri="{BB962C8B-B14F-4D97-AF65-F5344CB8AC3E}">
        <p14:creationId xmlns:p14="http://schemas.microsoft.com/office/powerpoint/2010/main" val="11231002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following</a:t>
            </a:r>
            <a:r>
              <a:rPr lang="en-US" baseline="0" dirty="0" smtClean="0"/>
              <a:t> slides are all from the noted study. The general breakdown is still valid today, however genetic testing has further defined certain specific diagnoses</a:t>
            </a:r>
            <a:r>
              <a:rPr lang="en-US" baseline="0" dirty="0" smtClean="0"/>
              <a:t>. Cleft lip with or without palatal cleft is the most common</a:t>
            </a:r>
            <a:endParaRPr lang="en-US" dirty="0"/>
          </a:p>
        </p:txBody>
      </p:sp>
      <p:sp>
        <p:nvSpPr>
          <p:cNvPr id="4" name="Slide Number Placeholder 3"/>
          <p:cNvSpPr>
            <a:spLocks noGrp="1"/>
          </p:cNvSpPr>
          <p:nvPr>
            <p:ph type="sldNum" sz="quarter" idx="10"/>
          </p:nvPr>
        </p:nvSpPr>
        <p:spPr/>
        <p:txBody>
          <a:bodyPr/>
          <a:lstStyle/>
          <a:p>
            <a:fld id="{59F2CF74-67A6-40B4-AE47-35C729ADD172}" type="slidenum">
              <a:rPr lang="en-US" smtClean="0"/>
              <a:t>8</a:t>
            </a:fld>
            <a:endParaRPr lang="en-US"/>
          </a:p>
        </p:txBody>
      </p:sp>
    </p:spTree>
    <p:extLst>
      <p:ext uri="{BB962C8B-B14F-4D97-AF65-F5344CB8AC3E}">
        <p14:creationId xmlns:p14="http://schemas.microsoft.com/office/powerpoint/2010/main" val="933911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Children</a:t>
            </a:r>
            <a:r>
              <a:rPr lang="en-US" baseline="0" dirty="0" smtClean="0"/>
              <a:t> with VPI are substantially more likely to have multiple malformation cleft syndromes</a:t>
            </a:r>
            <a:endParaRPr lang="en-US" dirty="0"/>
          </a:p>
        </p:txBody>
      </p:sp>
      <p:sp>
        <p:nvSpPr>
          <p:cNvPr id="4" name="Slide Number Placeholder 3"/>
          <p:cNvSpPr>
            <a:spLocks noGrp="1"/>
          </p:cNvSpPr>
          <p:nvPr>
            <p:ph type="sldNum" sz="quarter" idx="10"/>
          </p:nvPr>
        </p:nvSpPr>
        <p:spPr/>
        <p:txBody>
          <a:bodyPr/>
          <a:lstStyle/>
          <a:p>
            <a:fld id="{59F2CF74-67A6-40B4-AE47-35C729ADD172}" type="slidenum">
              <a:rPr lang="en-US" smtClean="0"/>
              <a:t>9</a:t>
            </a:fld>
            <a:endParaRPr lang="en-US"/>
          </a:p>
        </p:txBody>
      </p:sp>
    </p:spTree>
    <p:extLst>
      <p:ext uri="{BB962C8B-B14F-4D97-AF65-F5344CB8AC3E}">
        <p14:creationId xmlns:p14="http://schemas.microsoft.com/office/powerpoint/2010/main" val="28382904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Of patients</a:t>
            </a:r>
            <a:r>
              <a:rPr lang="en-US" baseline="0" dirty="0" smtClean="0"/>
              <a:t> with VPI alone and multiple malformations, VCFS is the most common at %33</a:t>
            </a:r>
            <a:endParaRPr lang="en-US" dirty="0"/>
          </a:p>
        </p:txBody>
      </p:sp>
      <p:sp>
        <p:nvSpPr>
          <p:cNvPr id="4" name="Slide Number Placeholder 3"/>
          <p:cNvSpPr>
            <a:spLocks noGrp="1"/>
          </p:cNvSpPr>
          <p:nvPr>
            <p:ph type="sldNum" sz="quarter" idx="10"/>
          </p:nvPr>
        </p:nvSpPr>
        <p:spPr/>
        <p:txBody>
          <a:bodyPr/>
          <a:lstStyle/>
          <a:p>
            <a:fld id="{59F2CF74-67A6-40B4-AE47-35C729ADD172}" type="slidenum">
              <a:rPr lang="en-US" smtClean="0"/>
              <a:t>14</a:t>
            </a:fld>
            <a:endParaRPr lang="en-US"/>
          </a:p>
        </p:txBody>
      </p:sp>
    </p:spTree>
    <p:extLst>
      <p:ext uri="{BB962C8B-B14F-4D97-AF65-F5344CB8AC3E}">
        <p14:creationId xmlns:p14="http://schemas.microsoft.com/office/powerpoint/2010/main" val="19772121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80% of Sticklers have a variant COL</a:t>
            </a:r>
            <a:r>
              <a:rPr lang="en-US" baseline="0" dirty="0" smtClean="0"/>
              <a:t> 2a1 gene and is Autosomal Dominant. There can be </a:t>
            </a:r>
            <a:r>
              <a:rPr lang="en-US" baseline="0" dirty="0" err="1" smtClean="0"/>
              <a:t>multigene</a:t>
            </a:r>
            <a:r>
              <a:rPr lang="en-US" baseline="0" dirty="0" smtClean="0"/>
              <a:t> collagen disorders that act in an Autosomal Recessive manner and phenotypically give what appears to be Stickler Syndrome. The all have collagen disorders which can lead to various embryologic fusion issues as well as later retinal detachments or </a:t>
            </a:r>
            <a:r>
              <a:rPr lang="en-US" baseline="0" dirty="0" err="1" smtClean="0"/>
              <a:t>hyperextensible</a:t>
            </a:r>
            <a:r>
              <a:rPr lang="en-US" baseline="0" dirty="0" smtClean="0"/>
              <a:t> joints.</a:t>
            </a:r>
            <a:endParaRPr lang="en-US" dirty="0"/>
          </a:p>
        </p:txBody>
      </p:sp>
      <p:sp>
        <p:nvSpPr>
          <p:cNvPr id="4" name="Slide Number Placeholder 3"/>
          <p:cNvSpPr>
            <a:spLocks noGrp="1"/>
          </p:cNvSpPr>
          <p:nvPr>
            <p:ph type="sldNum" sz="quarter" idx="10"/>
          </p:nvPr>
        </p:nvSpPr>
        <p:spPr/>
        <p:txBody>
          <a:bodyPr/>
          <a:lstStyle/>
          <a:p>
            <a:fld id="{59F2CF74-67A6-40B4-AE47-35C729ADD172}" type="slidenum">
              <a:rPr lang="en-US" smtClean="0"/>
              <a:t>15</a:t>
            </a:fld>
            <a:endParaRPr lang="en-US"/>
          </a:p>
        </p:txBody>
      </p:sp>
    </p:spTree>
    <p:extLst>
      <p:ext uri="{BB962C8B-B14F-4D97-AF65-F5344CB8AC3E}">
        <p14:creationId xmlns:p14="http://schemas.microsoft.com/office/powerpoint/2010/main" val="401859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Elongated face, “almond shaped eyes”, may have smaller than normal mouth, ears can have superior helical rim folding “flap”, may have SMCP alone</a:t>
            </a:r>
            <a:endParaRPr lang="en-US" dirty="0"/>
          </a:p>
        </p:txBody>
      </p:sp>
      <p:sp>
        <p:nvSpPr>
          <p:cNvPr id="4" name="Slide Number Placeholder 3"/>
          <p:cNvSpPr>
            <a:spLocks noGrp="1"/>
          </p:cNvSpPr>
          <p:nvPr>
            <p:ph type="sldNum" sz="quarter" idx="10"/>
          </p:nvPr>
        </p:nvSpPr>
        <p:spPr/>
        <p:txBody>
          <a:bodyPr/>
          <a:lstStyle/>
          <a:p>
            <a:fld id="{59F2CF74-67A6-40B4-AE47-35C729ADD172}" type="slidenum">
              <a:rPr lang="en-US" smtClean="0"/>
              <a:t>19</a:t>
            </a:fld>
            <a:endParaRPr lang="en-US"/>
          </a:p>
        </p:txBody>
      </p:sp>
    </p:spTree>
    <p:extLst>
      <p:ext uri="{BB962C8B-B14F-4D97-AF65-F5344CB8AC3E}">
        <p14:creationId xmlns:p14="http://schemas.microsoft.com/office/powerpoint/2010/main" val="36709099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Children</a:t>
            </a:r>
            <a:r>
              <a:rPr lang="en-US" baseline="0" dirty="0" smtClean="0"/>
              <a:t> who have VPI after adenoidectomy should be considered for possible VCFS</a:t>
            </a:r>
            <a:endParaRPr lang="en-US" dirty="0"/>
          </a:p>
        </p:txBody>
      </p:sp>
      <p:sp>
        <p:nvSpPr>
          <p:cNvPr id="4" name="Slide Number Placeholder 3"/>
          <p:cNvSpPr>
            <a:spLocks noGrp="1"/>
          </p:cNvSpPr>
          <p:nvPr>
            <p:ph type="sldNum" sz="quarter" idx="10"/>
          </p:nvPr>
        </p:nvSpPr>
        <p:spPr/>
        <p:txBody>
          <a:bodyPr/>
          <a:lstStyle/>
          <a:p>
            <a:fld id="{59F2CF74-67A6-40B4-AE47-35C729ADD172}" type="slidenum">
              <a:rPr lang="en-US" smtClean="0"/>
              <a:t>21</a:t>
            </a:fld>
            <a:endParaRPr lang="en-US"/>
          </a:p>
        </p:txBody>
      </p:sp>
    </p:spTree>
    <p:extLst>
      <p:ext uri="{BB962C8B-B14F-4D97-AF65-F5344CB8AC3E}">
        <p14:creationId xmlns:p14="http://schemas.microsoft.com/office/powerpoint/2010/main" val="26074571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Similar to VCFS but also with </a:t>
            </a:r>
            <a:r>
              <a:rPr lang="en-US" dirty="0" err="1" smtClean="0"/>
              <a:t>thymic</a:t>
            </a:r>
            <a:r>
              <a:rPr lang="en-US" dirty="0" smtClean="0"/>
              <a:t> aplasia, can have immune issues, autism spectrum, spinal abnormalities</a:t>
            </a:r>
            <a:endParaRPr lang="en-US" dirty="0"/>
          </a:p>
        </p:txBody>
      </p:sp>
      <p:sp>
        <p:nvSpPr>
          <p:cNvPr id="4" name="Slide Number Placeholder 3"/>
          <p:cNvSpPr>
            <a:spLocks noGrp="1"/>
          </p:cNvSpPr>
          <p:nvPr>
            <p:ph type="sldNum" sz="quarter" idx="10"/>
          </p:nvPr>
        </p:nvSpPr>
        <p:spPr/>
        <p:txBody>
          <a:bodyPr/>
          <a:lstStyle/>
          <a:p>
            <a:fld id="{59F2CF74-67A6-40B4-AE47-35C729ADD172}" type="slidenum">
              <a:rPr lang="en-US" smtClean="0"/>
              <a:t>22</a:t>
            </a:fld>
            <a:endParaRPr lang="en-US"/>
          </a:p>
        </p:txBody>
      </p:sp>
    </p:spTree>
    <p:extLst>
      <p:ext uri="{BB962C8B-B14F-4D97-AF65-F5344CB8AC3E}">
        <p14:creationId xmlns:p14="http://schemas.microsoft.com/office/powerpoint/2010/main" val="29893984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Micrognathia</a:t>
            </a:r>
            <a:r>
              <a:rPr lang="en-US" dirty="0" smtClean="0"/>
              <a:t>, </a:t>
            </a:r>
            <a:r>
              <a:rPr lang="en-US" dirty="0" err="1" smtClean="0"/>
              <a:t>glossoptosis</a:t>
            </a:r>
            <a:r>
              <a:rPr lang="en-US" dirty="0" smtClean="0"/>
              <a:t>, cleft palate</a:t>
            </a:r>
            <a:endParaRPr lang="en-US" dirty="0"/>
          </a:p>
        </p:txBody>
      </p:sp>
      <p:sp>
        <p:nvSpPr>
          <p:cNvPr id="4" name="Slide Number Placeholder 3"/>
          <p:cNvSpPr>
            <a:spLocks noGrp="1"/>
          </p:cNvSpPr>
          <p:nvPr>
            <p:ph type="sldNum" sz="quarter" idx="10"/>
          </p:nvPr>
        </p:nvSpPr>
        <p:spPr/>
        <p:txBody>
          <a:bodyPr/>
          <a:lstStyle/>
          <a:p>
            <a:fld id="{59F2CF74-67A6-40B4-AE47-35C729ADD172}" type="slidenum">
              <a:rPr lang="en-US" smtClean="0"/>
              <a:t>24</a:t>
            </a:fld>
            <a:endParaRPr lang="en-US"/>
          </a:p>
        </p:txBody>
      </p:sp>
    </p:spTree>
    <p:extLst>
      <p:ext uri="{BB962C8B-B14F-4D97-AF65-F5344CB8AC3E}">
        <p14:creationId xmlns:p14="http://schemas.microsoft.com/office/powerpoint/2010/main" val="24430132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Date Placeholder 14">
            <a:extLst>
              <a:ext uri="{FF2B5EF4-FFF2-40B4-BE49-F238E27FC236}">
                <a16:creationId xmlns:a16="http://schemas.microsoft.com/office/drawing/2014/main" xmlns="" id="{B5EB1D62-6468-45B3-BBB8-F5F964C5CFC0}"/>
              </a:ext>
            </a:extLst>
          </p:cNvPr>
          <p:cNvSpPr>
            <a:spLocks noGrp="1"/>
          </p:cNvSpPr>
          <p:nvPr>
            <p:ph type="dt" sz="half" idx="10"/>
          </p:nvPr>
        </p:nvSpPr>
        <p:spPr/>
        <p:txBody>
          <a:bodyPr/>
          <a:lstStyle/>
          <a:p>
            <a:r>
              <a:rPr lang="en-US" dirty="0"/>
              <a:t>Date updated</a:t>
            </a:r>
          </a:p>
        </p:txBody>
      </p:sp>
      <p:sp>
        <p:nvSpPr>
          <p:cNvPr id="16" name="Footer Placeholder 15">
            <a:extLst>
              <a:ext uri="{FF2B5EF4-FFF2-40B4-BE49-F238E27FC236}">
                <a16:creationId xmlns:a16="http://schemas.microsoft.com/office/drawing/2014/main" xmlns="" id="{83DEFD24-93A1-422C-AAAA-DE6D2909A666}"/>
              </a:ext>
            </a:extLst>
          </p:cNvPr>
          <p:cNvSpPr>
            <a:spLocks noGrp="1"/>
          </p:cNvSpPr>
          <p:nvPr>
            <p:ph type="ftr" sz="quarter" idx="11"/>
          </p:nvPr>
        </p:nvSpPr>
        <p:spPr>
          <a:xfrm>
            <a:off x="4038600" y="6423030"/>
            <a:ext cx="4142678" cy="318051"/>
          </a:xfrm>
          <a:prstGeom prst="rect">
            <a:avLst/>
          </a:prstGeom>
        </p:spPr>
        <p:txBody>
          <a:bodyPr/>
          <a:lstStyle>
            <a:lvl1pPr>
              <a:defRPr sz="1200" baseline="0">
                <a:solidFill>
                  <a:schemeClr val="tx1">
                    <a:lumMod val="65000"/>
                    <a:lumOff val="35000"/>
                  </a:schemeClr>
                </a:solidFill>
                <a:latin typeface="+mj-lt"/>
              </a:defRPr>
            </a:lvl1pPr>
          </a:lstStyle>
          <a:p>
            <a:endParaRPr lang="en-US" dirty="0"/>
          </a:p>
        </p:txBody>
      </p:sp>
      <p:sp>
        <p:nvSpPr>
          <p:cNvPr id="17" name="Slide Number Placeholder 16">
            <a:extLst>
              <a:ext uri="{FF2B5EF4-FFF2-40B4-BE49-F238E27FC236}">
                <a16:creationId xmlns:a16="http://schemas.microsoft.com/office/drawing/2014/main" xmlns="" id="{50F4F867-D77A-4CE7-AB27-1EC195AEB850}"/>
              </a:ext>
            </a:extLst>
          </p:cNvPr>
          <p:cNvSpPr>
            <a:spLocks noGrp="1"/>
          </p:cNvSpPr>
          <p:nvPr>
            <p:ph type="sldNum" sz="quarter" idx="12"/>
          </p:nvPr>
        </p:nvSpPr>
        <p:spPr/>
        <p:txBody>
          <a:bodyPr/>
          <a:lstStyle/>
          <a:p>
            <a:fld id="{4904E3FC-11C7-423E-9938-3F007D066D89}" type="slidenum">
              <a:rPr lang="en-US" smtClean="0"/>
              <a:t>‹#›</a:t>
            </a:fld>
            <a:endParaRPr lang="en-US"/>
          </a:p>
        </p:txBody>
      </p:sp>
    </p:spTree>
    <p:extLst>
      <p:ext uri="{BB962C8B-B14F-4D97-AF65-F5344CB8AC3E}">
        <p14:creationId xmlns:p14="http://schemas.microsoft.com/office/powerpoint/2010/main" val="857399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B20EF80-FB3D-410B-82B3-E70C4A38C2B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C42297E2-163F-4CD0-9961-7DC91214C94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xmlns="" id="{2B535A54-9526-4B5D-9C22-4491EB804760}"/>
              </a:ext>
            </a:extLst>
          </p:cNvPr>
          <p:cNvSpPr>
            <a:spLocks noGrp="1"/>
          </p:cNvSpPr>
          <p:nvPr>
            <p:ph type="ftr" sz="quarter" idx="11"/>
          </p:nvPr>
        </p:nvSpPr>
        <p:spPr>
          <a:xfrm>
            <a:off x="4038600" y="6423030"/>
            <a:ext cx="4142678" cy="318051"/>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56C01430-B235-450C-A716-8123D680F343}"/>
              </a:ext>
            </a:extLst>
          </p:cNvPr>
          <p:cNvSpPr>
            <a:spLocks noGrp="1"/>
          </p:cNvSpPr>
          <p:nvPr>
            <p:ph type="sldNum" sz="quarter" idx="12"/>
          </p:nvPr>
        </p:nvSpPr>
        <p:spPr/>
        <p:txBody>
          <a:bodyPr/>
          <a:lstStyle/>
          <a:p>
            <a:fld id="{4904E3FC-11C7-423E-9938-3F007D066D89}" type="slidenum">
              <a:rPr lang="en-US" smtClean="0"/>
              <a:t>‹#›</a:t>
            </a:fld>
            <a:endParaRPr lang="en-US"/>
          </a:p>
        </p:txBody>
      </p:sp>
    </p:spTree>
    <p:extLst>
      <p:ext uri="{BB962C8B-B14F-4D97-AF65-F5344CB8AC3E}">
        <p14:creationId xmlns:p14="http://schemas.microsoft.com/office/powerpoint/2010/main" val="15937122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CA8A3DD9-894A-4CAD-8F5E-59B55A44E62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2DD9D094-5F57-4E0B-BED4-CCB727A69FF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031FCB3-CB22-4FA6-A4A5-F09D905153C9}"/>
              </a:ext>
            </a:extLst>
          </p:cNvPr>
          <p:cNvSpPr>
            <a:spLocks noGrp="1"/>
          </p:cNvSpPr>
          <p:nvPr>
            <p:ph type="dt" sz="half" idx="10"/>
          </p:nvPr>
        </p:nvSpPr>
        <p:spPr/>
        <p:txBody>
          <a:bodyPr/>
          <a:lstStyle/>
          <a:p>
            <a:r>
              <a:rPr lang="en-US" dirty="0"/>
              <a:t>Date updated</a:t>
            </a:r>
          </a:p>
        </p:txBody>
      </p:sp>
      <p:sp>
        <p:nvSpPr>
          <p:cNvPr id="5" name="Footer Placeholder 4">
            <a:extLst>
              <a:ext uri="{FF2B5EF4-FFF2-40B4-BE49-F238E27FC236}">
                <a16:creationId xmlns:a16="http://schemas.microsoft.com/office/drawing/2014/main" xmlns="" id="{6FE1C67A-5AB1-42C8-A00E-56E843BB7F93}"/>
              </a:ext>
            </a:extLst>
          </p:cNvPr>
          <p:cNvSpPr>
            <a:spLocks noGrp="1"/>
          </p:cNvSpPr>
          <p:nvPr>
            <p:ph type="ftr" sz="quarter" idx="11"/>
          </p:nvPr>
        </p:nvSpPr>
        <p:spPr>
          <a:xfrm>
            <a:off x="4038600" y="6423030"/>
            <a:ext cx="4142678" cy="318051"/>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D44A8DB2-EA4E-4B4B-BE29-496D03B60A63}"/>
              </a:ext>
            </a:extLst>
          </p:cNvPr>
          <p:cNvSpPr>
            <a:spLocks noGrp="1"/>
          </p:cNvSpPr>
          <p:nvPr>
            <p:ph type="sldNum" sz="quarter" idx="12"/>
          </p:nvPr>
        </p:nvSpPr>
        <p:spPr/>
        <p:txBody>
          <a:bodyPr/>
          <a:lstStyle/>
          <a:p>
            <a:fld id="{4904E3FC-11C7-423E-9938-3F007D066D89}" type="slidenum">
              <a:rPr lang="en-US" smtClean="0"/>
              <a:t>‹#›</a:t>
            </a:fld>
            <a:endParaRPr lang="en-US"/>
          </a:p>
        </p:txBody>
      </p:sp>
    </p:spTree>
    <p:extLst>
      <p:ext uri="{BB962C8B-B14F-4D97-AF65-F5344CB8AC3E}">
        <p14:creationId xmlns:p14="http://schemas.microsoft.com/office/powerpoint/2010/main" val="36775953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Large image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71992966-A211-4F6E-9170-972BCF45C9C9}"/>
              </a:ext>
            </a:extLst>
          </p:cNvPr>
          <p:cNvSpPr>
            <a:spLocks noGrp="1"/>
          </p:cNvSpPr>
          <p:nvPr>
            <p:ph type="title" hasCustomPrompt="1"/>
          </p:nvPr>
        </p:nvSpPr>
        <p:spPr>
          <a:xfrm>
            <a:off x="658814" y="517525"/>
            <a:ext cx="10862204" cy="966787"/>
          </a:xfrm>
        </p:spPr>
        <p:txBody>
          <a:bodyPr anchor="t" anchorCtr="0"/>
          <a:lstStyle>
            <a:lvl1pPr>
              <a:lnSpc>
                <a:spcPct val="100000"/>
              </a:lnSpc>
              <a:defRPr sz="3200"/>
            </a:lvl1pPr>
          </a:lstStyle>
          <a:p>
            <a:r>
              <a:rPr lang="en-US" noProof="0"/>
              <a:t>Headline (32pt)</a:t>
            </a:r>
          </a:p>
        </p:txBody>
      </p:sp>
      <p:sp>
        <p:nvSpPr>
          <p:cNvPr id="3" name="Inhaltsplatzhalter 2">
            <a:extLst>
              <a:ext uri="{FF2B5EF4-FFF2-40B4-BE49-F238E27FC236}">
                <a16:creationId xmlns:a16="http://schemas.microsoft.com/office/drawing/2014/main" xmlns="" id="{06E6DDF3-5C05-48D7-B14F-C1A55FED1460}"/>
              </a:ext>
            </a:extLst>
          </p:cNvPr>
          <p:cNvSpPr>
            <a:spLocks noGrp="1"/>
          </p:cNvSpPr>
          <p:nvPr>
            <p:ph idx="1" hasCustomPrompt="1"/>
          </p:nvPr>
        </p:nvSpPr>
        <p:spPr>
          <a:xfrm>
            <a:off x="670984" y="4884737"/>
            <a:ext cx="4704289" cy="969861"/>
          </a:xfrm>
        </p:spPr>
        <p:txBody>
          <a:bodyPr/>
          <a:lstStyle>
            <a:lvl1pPr marL="0" indent="0">
              <a:spcBef>
                <a:spcPts val="600"/>
              </a:spcBef>
              <a:buNone/>
              <a:defRPr sz="2800"/>
            </a:lvl1pPr>
            <a:lvl2pPr>
              <a:spcBef>
                <a:spcPts val="600"/>
              </a:spcBef>
              <a:defRPr/>
            </a:lvl2pPr>
            <a:lvl3pPr>
              <a:spcBef>
                <a:spcPts val="600"/>
              </a:spcBef>
              <a:defRPr/>
            </a:lvl3pPr>
            <a:lvl4pPr>
              <a:spcBef>
                <a:spcPts val="600"/>
              </a:spcBef>
              <a:defRPr/>
            </a:lvl4pPr>
            <a:lvl5pPr>
              <a:spcBef>
                <a:spcPts val="600"/>
              </a:spcBef>
              <a:defRPr/>
            </a:lvl5pPr>
          </a:lstStyle>
          <a:p>
            <a:r>
              <a:rPr lang="en-US"/>
              <a:t>Text (28pt)</a:t>
            </a:r>
          </a:p>
        </p:txBody>
      </p:sp>
      <p:sp>
        <p:nvSpPr>
          <p:cNvPr id="8" name="Bildplatzhalter 7">
            <a:extLst>
              <a:ext uri="{FF2B5EF4-FFF2-40B4-BE49-F238E27FC236}">
                <a16:creationId xmlns:a16="http://schemas.microsoft.com/office/drawing/2014/main" xmlns="" id="{70C9E6CA-E780-4BEA-AB33-52E77BE5A541}"/>
              </a:ext>
            </a:extLst>
          </p:cNvPr>
          <p:cNvSpPr>
            <a:spLocks noGrp="1"/>
          </p:cNvSpPr>
          <p:nvPr>
            <p:ph type="pic" sz="quarter" idx="13" hasCustomPrompt="1"/>
          </p:nvPr>
        </p:nvSpPr>
        <p:spPr>
          <a:xfrm>
            <a:off x="658813" y="1727199"/>
            <a:ext cx="4716462" cy="2916239"/>
          </a:xfrm>
          <a:solidFill>
            <a:schemeClr val="bg2"/>
          </a:solidFill>
        </p:spPr>
        <p:txBody>
          <a:bodyPr/>
          <a:lstStyle>
            <a:lvl1pPr marL="0" indent="0">
              <a:buNone/>
              <a:defRPr/>
            </a:lvl1pPr>
          </a:lstStyle>
          <a:p>
            <a:r>
              <a:rPr lang="en-US" noProof="0"/>
              <a:t>Picture</a:t>
            </a:r>
          </a:p>
        </p:txBody>
      </p:sp>
      <p:sp>
        <p:nvSpPr>
          <p:cNvPr id="12" name="Inhaltsplatzhalter 2">
            <a:extLst>
              <a:ext uri="{FF2B5EF4-FFF2-40B4-BE49-F238E27FC236}">
                <a16:creationId xmlns:a16="http://schemas.microsoft.com/office/drawing/2014/main" xmlns="" id="{37D0A741-A793-4B42-8225-37550EA0E43A}"/>
              </a:ext>
            </a:extLst>
          </p:cNvPr>
          <p:cNvSpPr>
            <a:spLocks noGrp="1"/>
          </p:cNvSpPr>
          <p:nvPr>
            <p:ph idx="14" hasCustomPrompt="1"/>
          </p:nvPr>
        </p:nvSpPr>
        <p:spPr>
          <a:xfrm>
            <a:off x="6144685" y="4884737"/>
            <a:ext cx="4704288" cy="969862"/>
          </a:xfrm>
        </p:spPr>
        <p:txBody>
          <a:bodyPr/>
          <a:lstStyle>
            <a:lvl1pPr marL="0" indent="0">
              <a:spcBef>
                <a:spcPts val="600"/>
              </a:spcBef>
              <a:buNone/>
              <a:defRPr sz="2800"/>
            </a:lvl1pPr>
            <a:lvl2pPr>
              <a:spcBef>
                <a:spcPts val="600"/>
              </a:spcBef>
              <a:defRPr/>
            </a:lvl2pPr>
            <a:lvl3pPr>
              <a:spcBef>
                <a:spcPts val="600"/>
              </a:spcBef>
              <a:defRPr/>
            </a:lvl3pPr>
            <a:lvl4pPr>
              <a:spcBef>
                <a:spcPts val="600"/>
              </a:spcBef>
              <a:defRPr/>
            </a:lvl4pPr>
            <a:lvl5pPr>
              <a:spcBef>
                <a:spcPts val="600"/>
              </a:spcBef>
              <a:defRPr/>
            </a:lvl5pPr>
          </a:lstStyle>
          <a:p>
            <a:r>
              <a:rPr lang="en-US"/>
              <a:t>Text (28pt)</a:t>
            </a:r>
          </a:p>
        </p:txBody>
      </p:sp>
      <p:sp>
        <p:nvSpPr>
          <p:cNvPr id="13" name="Bildplatzhalter 7">
            <a:extLst>
              <a:ext uri="{FF2B5EF4-FFF2-40B4-BE49-F238E27FC236}">
                <a16:creationId xmlns:a16="http://schemas.microsoft.com/office/drawing/2014/main" xmlns="" id="{333807CB-4C73-4E3B-A1D1-85D927EA6580}"/>
              </a:ext>
            </a:extLst>
          </p:cNvPr>
          <p:cNvSpPr>
            <a:spLocks noGrp="1"/>
          </p:cNvSpPr>
          <p:nvPr>
            <p:ph type="pic" sz="quarter" idx="15" hasCustomPrompt="1"/>
          </p:nvPr>
        </p:nvSpPr>
        <p:spPr>
          <a:xfrm>
            <a:off x="6144685" y="1727199"/>
            <a:ext cx="4704290" cy="2916239"/>
          </a:xfrm>
          <a:solidFill>
            <a:schemeClr val="bg2"/>
          </a:solidFill>
        </p:spPr>
        <p:txBody>
          <a:bodyPr/>
          <a:lstStyle>
            <a:lvl1pPr marL="0" indent="0">
              <a:buNone/>
              <a:defRPr/>
            </a:lvl1pPr>
          </a:lstStyle>
          <a:p>
            <a:r>
              <a:rPr lang="en-US" noProof="0"/>
              <a:t>Picture</a:t>
            </a:r>
          </a:p>
        </p:txBody>
      </p:sp>
      <p:sp>
        <p:nvSpPr>
          <p:cNvPr id="10" name="Foliennummernplatzhalter 9">
            <a:extLst>
              <a:ext uri="{FF2B5EF4-FFF2-40B4-BE49-F238E27FC236}">
                <a16:creationId xmlns:a16="http://schemas.microsoft.com/office/drawing/2014/main" xmlns="" id="{3E5951C6-963E-4674-91CC-8E8F1F645AFA}"/>
              </a:ext>
            </a:extLst>
          </p:cNvPr>
          <p:cNvSpPr>
            <a:spLocks noGrp="1"/>
          </p:cNvSpPr>
          <p:nvPr>
            <p:ph type="sldNum" sz="quarter" idx="18"/>
          </p:nvPr>
        </p:nvSpPr>
        <p:spPr/>
        <p:txBody>
          <a:bodyPr/>
          <a:lstStyle/>
          <a:p>
            <a:fld id="{0A6ABA92-B65E-42F5-BB28-73DA50746AED}" type="slidenum">
              <a:rPr lang="en-US" noProof="0" smtClean="0"/>
              <a:pPr/>
              <a:t>‹#›</a:t>
            </a:fld>
            <a:endParaRPr lang="en-US" noProof="0"/>
          </a:p>
        </p:txBody>
      </p:sp>
    </p:spTree>
    <p:extLst>
      <p:ext uri="{BB962C8B-B14F-4D97-AF65-F5344CB8AC3E}">
        <p14:creationId xmlns:p14="http://schemas.microsoft.com/office/powerpoint/2010/main" val="13860654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Large imag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71992966-A211-4F6E-9170-972BCF45C9C9}"/>
              </a:ext>
            </a:extLst>
          </p:cNvPr>
          <p:cNvSpPr>
            <a:spLocks noGrp="1"/>
          </p:cNvSpPr>
          <p:nvPr>
            <p:ph type="title"/>
          </p:nvPr>
        </p:nvSpPr>
        <p:spPr>
          <a:xfrm>
            <a:off x="670984" y="757238"/>
            <a:ext cx="10850033" cy="727076"/>
          </a:xfrm>
        </p:spPr>
        <p:txBody>
          <a:bodyPr/>
          <a:lstStyle>
            <a:lvl1pPr>
              <a:lnSpc>
                <a:spcPts val="2200"/>
              </a:lnSpc>
              <a:defRPr sz="2800"/>
            </a:lvl1pPr>
          </a:lstStyle>
          <a:p>
            <a:r>
              <a:rPr lang="en-US"/>
              <a:t>Click to edit Master title style</a:t>
            </a:r>
            <a:endParaRPr lang="en-GB" dirty="0"/>
          </a:p>
        </p:txBody>
      </p:sp>
      <p:sp>
        <p:nvSpPr>
          <p:cNvPr id="3" name="Inhaltsplatzhalter 2">
            <a:extLst>
              <a:ext uri="{FF2B5EF4-FFF2-40B4-BE49-F238E27FC236}">
                <a16:creationId xmlns:a16="http://schemas.microsoft.com/office/drawing/2014/main" xmlns="" id="{06E6DDF3-5C05-48D7-B14F-C1A55FED1460}"/>
              </a:ext>
            </a:extLst>
          </p:cNvPr>
          <p:cNvSpPr>
            <a:spLocks noGrp="1"/>
          </p:cNvSpPr>
          <p:nvPr>
            <p:ph idx="1" hasCustomPrompt="1"/>
          </p:nvPr>
        </p:nvSpPr>
        <p:spPr>
          <a:xfrm>
            <a:off x="6816725" y="1733549"/>
            <a:ext cx="4032250" cy="4127399"/>
          </a:xfrm>
        </p:spPr>
        <p:txBody>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dirty="0"/>
              <a:t>First level</a:t>
            </a:r>
          </a:p>
          <a:p>
            <a:pPr lvl="1"/>
            <a:r>
              <a:rPr lang="en-US" dirty="0"/>
              <a:t>Second level</a:t>
            </a:r>
          </a:p>
          <a:p>
            <a:pPr lvl="2"/>
            <a:r>
              <a:rPr lang="en-US" dirty="0"/>
              <a:t>Third level</a:t>
            </a:r>
          </a:p>
          <a:p>
            <a:pPr lvl="3"/>
            <a:r>
              <a:rPr lang="en-US" dirty="0"/>
              <a:t>Fourth level</a:t>
            </a:r>
            <a:endParaRPr lang="en-GB" dirty="0"/>
          </a:p>
        </p:txBody>
      </p:sp>
      <p:sp>
        <p:nvSpPr>
          <p:cNvPr id="8" name="Bildplatzhalter 7">
            <a:extLst>
              <a:ext uri="{FF2B5EF4-FFF2-40B4-BE49-F238E27FC236}">
                <a16:creationId xmlns:a16="http://schemas.microsoft.com/office/drawing/2014/main" xmlns="" id="{70C9E6CA-E780-4BEA-AB33-52E77BE5A541}"/>
              </a:ext>
            </a:extLst>
          </p:cNvPr>
          <p:cNvSpPr>
            <a:spLocks noGrp="1"/>
          </p:cNvSpPr>
          <p:nvPr>
            <p:ph type="pic" sz="quarter" idx="13" hasCustomPrompt="1"/>
          </p:nvPr>
        </p:nvSpPr>
        <p:spPr>
          <a:xfrm>
            <a:off x="670984" y="1727199"/>
            <a:ext cx="5376333" cy="3400426"/>
          </a:xfrm>
          <a:solidFill>
            <a:schemeClr val="bg2"/>
          </a:solidFill>
        </p:spPr>
        <p:txBody>
          <a:bodyPr/>
          <a:lstStyle>
            <a:lvl1pPr marL="0" indent="0">
              <a:buNone/>
              <a:defRPr/>
            </a:lvl1pPr>
          </a:lstStyle>
          <a:p>
            <a:r>
              <a:rPr lang="en-GB" dirty="0"/>
              <a:t>Picture</a:t>
            </a:r>
          </a:p>
        </p:txBody>
      </p:sp>
    </p:spTree>
    <p:extLst>
      <p:ext uri="{BB962C8B-B14F-4D97-AF65-F5344CB8AC3E}">
        <p14:creationId xmlns:p14="http://schemas.microsoft.com/office/powerpoint/2010/main" val="2367879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ext">
    <p:bg>
      <p:bgPr>
        <a:solidFill>
          <a:schemeClr val="bg1"/>
        </a:solidFill>
        <a:effectLst/>
      </p:bgPr>
    </p:bg>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xmlns="" id="{06E6DDF3-5C05-48D7-B14F-C1A55FED1460}"/>
              </a:ext>
            </a:extLst>
          </p:cNvPr>
          <p:cNvSpPr>
            <a:spLocks noGrp="1"/>
          </p:cNvSpPr>
          <p:nvPr>
            <p:ph idx="1" hasCustomPrompt="1"/>
          </p:nvPr>
        </p:nvSpPr>
        <p:spPr>
          <a:xfrm>
            <a:off x="670985" y="1727201"/>
            <a:ext cx="8809566" cy="4127399"/>
          </a:xfrm>
        </p:spPr>
        <p:txBody>
          <a:bodyPr/>
          <a:lstStyle>
            <a:lvl1pPr>
              <a:spcBef>
                <a:spcPts val="1200"/>
              </a:spcBef>
              <a:defRPr sz="2400"/>
            </a:lvl1pPr>
            <a:lvl2pPr>
              <a:spcBef>
                <a:spcPts val="1200"/>
              </a:spcBef>
              <a:defRPr sz="2400"/>
            </a:lvl2pPr>
            <a:lvl3pPr>
              <a:spcBef>
                <a:spcPts val="1200"/>
              </a:spcBef>
              <a:defRPr sz="2400"/>
            </a:lvl3pPr>
            <a:lvl4pPr>
              <a:spcBef>
                <a:spcPts val="1200"/>
              </a:spcBef>
              <a:defRPr sz="2400"/>
            </a:lvl4pPr>
            <a:lvl5pPr>
              <a:spcBef>
                <a:spcPts val="1200"/>
              </a:spcBef>
              <a:defRPr sz="2400"/>
            </a:lvl5pPr>
          </a:lstStyle>
          <a:p>
            <a:pPr lvl="0"/>
            <a:r>
              <a:rPr lang="en-US" dirty="0"/>
              <a:t>First level</a:t>
            </a:r>
          </a:p>
          <a:p>
            <a:pPr lvl="1"/>
            <a:r>
              <a:rPr lang="en-US" dirty="0"/>
              <a:t>Second level</a:t>
            </a:r>
          </a:p>
          <a:p>
            <a:pPr lvl="2"/>
            <a:r>
              <a:rPr lang="en-US" dirty="0"/>
              <a:t>Third level</a:t>
            </a:r>
          </a:p>
          <a:p>
            <a:pPr lvl="3"/>
            <a:r>
              <a:rPr lang="en-US" dirty="0"/>
              <a:t>Fourth level</a:t>
            </a:r>
            <a:endParaRPr lang="en-GB" dirty="0"/>
          </a:p>
        </p:txBody>
      </p:sp>
      <p:sp>
        <p:nvSpPr>
          <p:cNvPr id="2" name="Title 1">
            <a:extLst>
              <a:ext uri="{FF2B5EF4-FFF2-40B4-BE49-F238E27FC236}">
                <a16:creationId xmlns:a16="http://schemas.microsoft.com/office/drawing/2014/main" xmlns="" id="{27BBF93C-D197-4D38-8AAC-65744BF711C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216399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4165600" y="6248400"/>
            <a:ext cx="3860800" cy="457200"/>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A53DC41-DC9B-4D43-9B94-27B783D1CC17}" type="slidenum">
              <a:rPr lang="en-US"/>
              <a:pPr>
                <a:defRPr/>
              </a:pPr>
              <a:t>‹#›</a:t>
            </a:fld>
            <a:endParaRPr lang="en-US"/>
          </a:p>
        </p:txBody>
      </p:sp>
    </p:spTree>
    <p:extLst>
      <p:ext uri="{BB962C8B-B14F-4D97-AF65-F5344CB8AC3E}">
        <p14:creationId xmlns:p14="http://schemas.microsoft.com/office/powerpoint/2010/main" val="21438324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914400" y="1981200"/>
            <a:ext cx="103632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4165600" y="6248400"/>
            <a:ext cx="3860800" cy="457200"/>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D36533F-96D3-49AF-8B24-AF696B598DD4}" type="slidenum">
              <a:rPr lang="en-US"/>
              <a:pPr>
                <a:defRPr/>
              </a:pPr>
              <a:t>‹#›</a:t>
            </a:fld>
            <a:endParaRPr lang="en-US"/>
          </a:p>
        </p:txBody>
      </p:sp>
    </p:spTree>
    <p:extLst>
      <p:ext uri="{BB962C8B-B14F-4D97-AF65-F5344CB8AC3E}">
        <p14:creationId xmlns:p14="http://schemas.microsoft.com/office/powerpoint/2010/main" val="2777744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4165600" y="6248400"/>
            <a:ext cx="3860800" cy="457200"/>
          </a:xfrm>
          <a:prstGeom prst="rect">
            <a:avLst/>
          </a:prstGeom>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46C76D5-39C8-4C1D-AE97-748A877E1313}" type="slidenum">
              <a:rPr lang="en-US"/>
              <a:pPr>
                <a:defRPr/>
              </a:pPr>
              <a:t>‹#›</a:t>
            </a:fld>
            <a:endParaRPr lang="en-US"/>
          </a:p>
        </p:txBody>
      </p:sp>
    </p:spTree>
    <p:extLst>
      <p:ext uri="{BB962C8B-B14F-4D97-AF65-F5344CB8AC3E}">
        <p14:creationId xmlns:p14="http://schemas.microsoft.com/office/powerpoint/2010/main" val="31081428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F5A944C-1F68-48BC-9153-09F741CD9187}"/>
              </a:ext>
            </a:extLst>
          </p:cNvPr>
          <p:cNvSpPr>
            <a:spLocks noGrp="1"/>
          </p:cNvSpPr>
          <p:nvPr>
            <p:ph type="title"/>
          </p:nvPr>
        </p:nvSpPr>
        <p:spPr/>
        <p:txBody>
          <a:bodyPr>
            <a:normAutofit/>
          </a:bodyPr>
          <a:lstStyle>
            <a:lvl1pPr>
              <a:defRPr sz="4800">
                <a:solidFill>
                  <a:srgbClr val="822570"/>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xmlns="" id="{0C6DF4D0-64F4-404C-8C89-AA544A181019}"/>
              </a:ext>
            </a:extLst>
          </p:cNvPr>
          <p:cNvSpPr>
            <a:spLocks noGrp="1"/>
          </p:cNvSpPr>
          <p:nvPr>
            <p:ph idx="1"/>
          </p:nvPr>
        </p:nvSpPr>
        <p:spPr/>
        <p:txBody>
          <a:bodyPr/>
          <a:lstStyle>
            <a:lvl1pPr marL="0" indent="0">
              <a:buNone/>
              <a:defRPr sz="3800">
                <a:latin typeface="+mj-lt"/>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5FA5F892-D8B3-46BC-A572-0DBD59A43491}"/>
              </a:ext>
            </a:extLst>
          </p:cNvPr>
          <p:cNvSpPr>
            <a:spLocks noGrp="1"/>
          </p:cNvSpPr>
          <p:nvPr>
            <p:ph type="dt" sz="half" idx="10"/>
          </p:nvPr>
        </p:nvSpPr>
        <p:spPr>
          <a:xfrm>
            <a:off x="374492" y="6515331"/>
            <a:ext cx="2761785" cy="318051"/>
          </a:xfrm>
        </p:spPr>
        <p:txBody>
          <a:bodyPr/>
          <a:lstStyle/>
          <a:p>
            <a:r>
              <a:rPr lang="en-US" dirty="0"/>
              <a:t>Date updated</a:t>
            </a:r>
          </a:p>
        </p:txBody>
      </p:sp>
      <p:sp>
        <p:nvSpPr>
          <p:cNvPr id="5" name="Footer Placeholder 4">
            <a:extLst>
              <a:ext uri="{FF2B5EF4-FFF2-40B4-BE49-F238E27FC236}">
                <a16:creationId xmlns:a16="http://schemas.microsoft.com/office/drawing/2014/main" xmlns="" id="{8E270CBB-733C-46BA-88FC-7EBAC30ECD37}"/>
              </a:ext>
            </a:extLst>
          </p:cNvPr>
          <p:cNvSpPr>
            <a:spLocks noGrp="1"/>
          </p:cNvSpPr>
          <p:nvPr>
            <p:ph type="ftr" sz="quarter" idx="11"/>
          </p:nvPr>
        </p:nvSpPr>
        <p:spPr>
          <a:xfrm>
            <a:off x="4038600" y="6523999"/>
            <a:ext cx="4142678" cy="225750"/>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xmlns="" id="{680F81F6-1B47-4A3E-A9DA-0BCD2A96FAC1}"/>
              </a:ext>
            </a:extLst>
          </p:cNvPr>
          <p:cNvSpPr>
            <a:spLocks noGrp="1"/>
          </p:cNvSpPr>
          <p:nvPr>
            <p:ph type="sldNum" sz="quarter" idx="12"/>
          </p:nvPr>
        </p:nvSpPr>
        <p:spPr>
          <a:xfrm>
            <a:off x="9221645" y="6523998"/>
            <a:ext cx="2743200" cy="315911"/>
          </a:xfrm>
        </p:spPr>
        <p:txBody>
          <a:bodyPr/>
          <a:lstStyle/>
          <a:p>
            <a:fld id="{4904E3FC-11C7-423E-9938-3F007D066D89}" type="slidenum">
              <a:rPr lang="en-US" smtClean="0"/>
              <a:t>‹#›</a:t>
            </a:fld>
            <a:endParaRPr lang="en-US" dirty="0"/>
          </a:p>
        </p:txBody>
      </p:sp>
    </p:spTree>
    <p:extLst>
      <p:ext uri="{BB962C8B-B14F-4D97-AF65-F5344CB8AC3E}">
        <p14:creationId xmlns:p14="http://schemas.microsoft.com/office/powerpoint/2010/main" val="14052048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E81669F-B533-4A34-A232-C8F2FA14818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98232D4B-0FF7-42FB-ACE5-B7DF8DB3C0B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941A81A8-568C-4120-8EDF-C22715FF0847}"/>
              </a:ext>
            </a:extLst>
          </p:cNvPr>
          <p:cNvSpPr>
            <a:spLocks noGrp="1"/>
          </p:cNvSpPr>
          <p:nvPr>
            <p:ph type="dt" sz="half" idx="10"/>
          </p:nvPr>
        </p:nvSpPr>
        <p:spPr/>
        <p:txBody>
          <a:bodyPr/>
          <a:lstStyle/>
          <a:p>
            <a:r>
              <a:rPr lang="en-US" dirty="0"/>
              <a:t>Date updated</a:t>
            </a:r>
          </a:p>
        </p:txBody>
      </p:sp>
      <p:sp>
        <p:nvSpPr>
          <p:cNvPr id="5" name="Footer Placeholder 4">
            <a:extLst>
              <a:ext uri="{FF2B5EF4-FFF2-40B4-BE49-F238E27FC236}">
                <a16:creationId xmlns:a16="http://schemas.microsoft.com/office/drawing/2014/main" xmlns="" id="{202A497C-1AFC-4EDA-B32D-837EC9856F1D}"/>
              </a:ext>
            </a:extLst>
          </p:cNvPr>
          <p:cNvSpPr>
            <a:spLocks noGrp="1"/>
          </p:cNvSpPr>
          <p:nvPr>
            <p:ph type="ftr" sz="quarter" idx="11"/>
          </p:nvPr>
        </p:nvSpPr>
        <p:spPr>
          <a:xfrm>
            <a:off x="4038600" y="6423030"/>
            <a:ext cx="4142678" cy="318051"/>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949A3159-486C-4F7A-8A14-0C138D05320C}"/>
              </a:ext>
            </a:extLst>
          </p:cNvPr>
          <p:cNvSpPr>
            <a:spLocks noGrp="1"/>
          </p:cNvSpPr>
          <p:nvPr>
            <p:ph type="sldNum" sz="quarter" idx="12"/>
          </p:nvPr>
        </p:nvSpPr>
        <p:spPr/>
        <p:txBody>
          <a:bodyPr/>
          <a:lstStyle/>
          <a:p>
            <a:fld id="{4904E3FC-11C7-423E-9938-3F007D066D89}" type="slidenum">
              <a:rPr lang="en-US" smtClean="0"/>
              <a:t>‹#›</a:t>
            </a:fld>
            <a:endParaRPr lang="en-US"/>
          </a:p>
        </p:txBody>
      </p:sp>
    </p:spTree>
    <p:extLst>
      <p:ext uri="{BB962C8B-B14F-4D97-AF65-F5344CB8AC3E}">
        <p14:creationId xmlns:p14="http://schemas.microsoft.com/office/powerpoint/2010/main" val="41090547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45B78DB-E795-4AD5-BDA9-63A2C9AABB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CCD7BF35-A36B-487A-8672-A88211DA527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04D445FD-4C85-4A92-A06F-AA595E3C5A5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FAD43C0F-2B45-46BE-9B2C-ACD56148241B}"/>
              </a:ext>
            </a:extLst>
          </p:cNvPr>
          <p:cNvSpPr>
            <a:spLocks noGrp="1"/>
          </p:cNvSpPr>
          <p:nvPr>
            <p:ph type="dt" sz="half" idx="10"/>
          </p:nvPr>
        </p:nvSpPr>
        <p:spPr/>
        <p:txBody>
          <a:bodyPr/>
          <a:lstStyle/>
          <a:p>
            <a:r>
              <a:rPr lang="en-US" dirty="0"/>
              <a:t>Date updated</a:t>
            </a:r>
          </a:p>
        </p:txBody>
      </p:sp>
      <p:sp>
        <p:nvSpPr>
          <p:cNvPr id="6" name="Footer Placeholder 5">
            <a:extLst>
              <a:ext uri="{FF2B5EF4-FFF2-40B4-BE49-F238E27FC236}">
                <a16:creationId xmlns:a16="http://schemas.microsoft.com/office/drawing/2014/main" xmlns="" id="{065FB184-2360-47C7-8C38-6C355D8FD7A0}"/>
              </a:ext>
            </a:extLst>
          </p:cNvPr>
          <p:cNvSpPr>
            <a:spLocks noGrp="1"/>
          </p:cNvSpPr>
          <p:nvPr>
            <p:ph type="ftr" sz="quarter" idx="11"/>
          </p:nvPr>
        </p:nvSpPr>
        <p:spPr>
          <a:xfrm>
            <a:off x="4038600" y="6423030"/>
            <a:ext cx="4142678" cy="318051"/>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9931566F-33F9-4E57-86D3-7FC7066CFE5F}"/>
              </a:ext>
            </a:extLst>
          </p:cNvPr>
          <p:cNvSpPr>
            <a:spLocks noGrp="1"/>
          </p:cNvSpPr>
          <p:nvPr>
            <p:ph type="sldNum" sz="quarter" idx="12"/>
          </p:nvPr>
        </p:nvSpPr>
        <p:spPr/>
        <p:txBody>
          <a:bodyPr/>
          <a:lstStyle/>
          <a:p>
            <a:fld id="{4904E3FC-11C7-423E-9938-3F007D066D89}" type="slidenum">
              <a:rPr lang="en-US" smtClean="0"/>
              <a:t>‹#›</a:t>
            </a:fld>
            <a:endParaRPr lang="en-US"/>
          </a:p>
        </p:txBody>
      </p:sp>
    </p:spTree>
    <p:extLst>
      <p:ext uri="{BB962C8B-B14F-4D97-AF65-F5344CB8AC3E}">
        <p14:creationId xmlns:p14="http://schemas.microsoft.com/office/powerpoint/2010/main" val="2956030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953E61-05C2-4833-AA56-B8DBF7117A8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435C4648-C50D-4F24-96B3-80472B96B00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95485D56-8185-425D-9A00-A878E43AA2D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17791DBC-C1E1-4816-8924-4AB7C638CD9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54331562-96A2-44A8-B7EB-58054AA029D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95E0003B-158A-4536-A33F-1B80C2041FA7}"/>
              </a:ext>
            </a:extLst>
          </p:cNvPr>
          <p:cNvSpPr>
            <a:spLocks noGrp="1"/>
          </p:cNvSpPr>
          <p:nvPr>
            <p:ph type="dt" sz="half" idx="10"/>
          </p:nvPr>
        </p:nvSpPr>
        <p:spPr/>
        <p:txBody>
          <a:bodyPr/>
          <a:lstStyle/>
          <a:p>
            <a:r>
              <a:rPr lang="en-US" dirty="0"/>
              <a:t>Date updated</a:t>
            </a:r>
          </a:p>
        </p:txBody>
      </p:sp>
      <p:sp>
        <p:nvSpPr>
          <p:cNvPr id="8" name="Footer Placeholder 7">
            <a:extLst>
              <a:ext uri="{FF2B5EF4-FFF2-40B4-BE49-F238E27FC236}">
                <a16:creationId xmlns:a16="http://schemas.microsoft.com/office/drawing/2014/main" xmlns="" id="{63E06DFF-63F5-42C6-934C-7555006E4784}"/>
              </a:ext>
            </a:extLst>
          </p:cNvPr>
          <p:cNvSpPr>
            <a:spLocks noGrp="1"/>
          </p:cNvSpPr>
          <p:nvPr>
            <p:ph type="ftr" sz="quarter" idx="11"/>
          </p:nvPr>
        </p:nvSpPr>
        <p:spPr>
          <a:xfrm>
            <a:off x="4038600" y="6423030"/>
            <a:ext cx="4142678" cy="318051"/>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xmlns="" id="{537460DF-C91D-4C99-8252-4D1D1BDF024D}"/>
              </a:ext>
            </a:extLst>
          </p:cNvPr>
          <p:cNvSpPr>
            <a:spLocks noGrp="1"/>
          </p:cNvSpPr>
          <p:nvPr>
            <p:ph type="sldNum" sz="quarter" idx="12"/>
          </p:nvPr>
        </p:nvSpPr>
        <p:spPr/>
        <p:txBody>
          <a:bodyPr/>
          <a:lstStyle/>
          <a:p>
            <a:fld id="{4904E3FC-11C7-423E-9938-3F007D066D89}" type="slidenum">
              <a:rPr lang="en-US" smtClean="0"/>
              <a:t>‹#›</a:t>
            </a:fld>
            <a:endParaRPr lang="en-US"/>
          </a:p>
        </p:txBody>
      </p:sp>
    </p:spTree>
    <p:extLst>
      <p:ext uri="{BB962C8B-B14F-4D97-AF65-F5344CB8AC3E}">
        <p14:creationId xmlns:p14="http://schemas.microsoft.com/office/powerpoint/2010/main" val="562153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C91FBB1-B93A-49A7-A82F-28B1C9646E5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00E540F8-77AA-4664-A286-4A82CD8EF547}"/>
              </a:ext>
            </a:extLst>
          </p:cNvPr>
          <p:cNvSpPr>
            <a:spLocks noGrp="1"/>
          </p:cNvSpPr>
          <p:nvPr>
            <p:ph type="dt" sz="half" idx="10"/>
          </p:nvPr>
        </p:nvSpPr>
        <p:spPr/>
        <p:txBody>
          <a:bodyPr/>
          <a:lstStyle/>
          <a:p>
            <a:r>
              <a:rPr lang="en-US" dirty="0"/>
              <a:t>Date updated</a:t>
            </a:r>
          </a:p>
        </p:txBody>
      </p:sp>
      <p:sp>
        <p:nvSpPr>
          <p:cNvPr id="4" name="Footer Placeholder 3">
            <a:extLst>
              <a:ext uri="{FF2B5EF4-FFF2-40B4-BE49-F238E27FC236}">
                <a16:creationId xmlns:a16="http://schemas.microsoft.com/office/drawing/2014/main" xmlns="" id="{0C8E158A-20CD-488C-88F5-0EEC76E86D1E}"/>
              </a:ext>
            </a:extLst>
          </p:cNvPr>
          <p:cNvSpPr>
            <a:spLocks noGrp="1"/>
          </p:cNvSpPr>
          <p:nvPr>
            <p:ph type="ftr" sz="quarter" idx="11"/>
          </p:nvPr>
        </p:nvSpPr>
        <p:spPr>
          <a:xfrm>
            <a:off x="4038600" y="6423030"/>
            <a:ext cx="4142678" cy="318051"/>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xmlns="" id="{90033B63-21E6-4E1D-91FD-D423D4FDF743}"/>
              </a:ext>
            </a:extLst>
          </p:cNvPr>
          <p:cNvSpPr>
            <a:spLocks noGrp="1"/>
          </p:cNvSpPr>
          <p:nvPr>
            <p:ph type="sldNum" sz="quarter" idx="12"/>
          </p:nvPr>
        </p:nvSpPr>
        <p:spPr/>
        <p:txBody>
          <a:bodyPr/>
          <a:lstStyle/>
          <a:p>
            <a:fld id="{4904E3FC-11C7-423E-9938-3F007D066D89}" type="slidenum">
              <a:rPr lang="en-US" smtClean="0"/>
              <a:t>‹#›</a:t>
            </a:fld>
            <a:endParaRPr lang="en-US"/>
          </a:p>
        </p:txBody>
      </p:sp>
    </p:spTree>
    <p:extLst>
      <p:ext uri="{BB962C8B-B14F-4D97-AF65-F5344CB8AC3E}">
        <p14:creationId xmlns:p14="http://schemas.microsoft.com/office/powerpoint/2010/main" val="2468015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90CA6B1B-3230-45AF-A853-52DF3962F2CB}"/>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xmlns="" id="{42260EFF-ACB8-447E-A9B0-DC7D603BF611}"/>
              </a:ext>
            </a:extLst>
          </p:cNvPr>
          <p:cNvSpPr>
            <a:spLocks noGrp="1"/>
          </p:cNvSpPr>
          <p:nvPr>
            <p:ph type="ftr" sz="quarter" idx="11"/>
          </p:nvPr>
        </p:nvSpPr>
        <p:spPr>
          <a:xfrm>
            <a:off x="4038600" y="6423030"/>
            <a:ext cx="4142678" cy="318051"/>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xmlns="" id="{64E0144C-B216-4B3C-ABDC-B4E1209EA97C}"/>
              </a:ext>
            </a:extLst>
          </p:cNvPr>
          <p:cNvSpPr>
            <a:spLocks noGrp="1"/>
          </p:cNvSpPr>
          <p:nvPr>
            <p:ph type="sldNum" sz="quarter" idx="12"/>
          </p:nvPr>
        </p:nvSpPr>
        <p:spPr/>
        <p:txBody>
          <a:bodyPr/>
          <a:lstStyle/>
          <a:p>
            <a:fld id="{4904E3FC-11C7-423E-9938-3F007D066D89}" type="slidenum">
              <a:rPr lang="en-US" smtClean="0"/>
              <a:t>‹#›</a:t>
            </a:fld>
            <a:endParaRPr lang="en-US"/>
          </a:p>
        </p:txBody>
      </p:sp>
    </p:spTree>
    <p:extLst>
      <p:ext uri="{BB962C8B-B14F-4D97-AF65-F5344CB8AC3E}">
        <p14:creationId xmlns:p14="http://schemas.microsoft.com/office/powerpoint/2010/main" val="19553940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29F69B8-75E9-4886-BE29-83630C8E98F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296A51D2-058D-46F1-BE56-FC4C24A9ACF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4DF4D2D0-1BA8-4F84-A45A-91AD73D628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xmlns="" id="{FA0F02FF-119E-4422-9016-FE786F3BD69B}"/>
              </a:ext>
            </a:extLst>
          </p:cNvPr>
          <p:cNvSpPr>
            <a:spLocks noGrp="1"/>
          </p:cNvSpPr>
          <p:nvPr>
            <p:ph type="ftr" sz="quarter" idx="11"/>
          </p:nvPr>
        </p:nvSpPr>
        <p:spPr>
          <a:xfrm>
            <a:off x="4038600" y="6423030"/>
            <a:ext cx="4142678" cy="318051"/>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97A6CABA-1C44-4362-9082-DE8EFD95741D}"/>
              </a:ext>
            </a:extLst>
          </p:cNvPr>
          <p:cNvSpPr>
            <a:spLocks noGrp="1"/>
          </p:cNvSpPr>
          <p:nvPr>
            <p:ph type="sldNum" sz="quarter" idx="12"/>
          </p:nvPr>
        </p:nvSpPr>
        <p:spPr/>
        <p:txBody>
          <a:bodyPr/>
          <a:lstStyle/>
          <a:p>
            <a:fld id="{4904E3FC-11C7-423E-9938-3F007D066D89}" type="slidenum">
              <a:rPr lang="en-US" smtClean="0"/>
              <a:t>‹#›</a:t>
            </a:fld>
            <a:endParaRPr lang="en-US"/>
          </a:p>
        </p:txBody>
      </p:sp>
    </p:spTree>
    <p:extLst>
      <p:ext uri="{BB962C8B-B14F-4D97-AF65-F5344CB8AC3E}">
        <p14:creationId xmlns:p14="http://schemas.microsoft.com/office/powerpoint/2010/main" val="22123070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18A9335-7109-4617-AFCD-FF571A44F33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031473A5-95E3-498A-9977-FDDD01B3113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95A11660-C335-431A-A1D9-ADF7D283B1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xmlns="" id="{59653CF0-91F2-481D-BE1C-25249132210D}"/>
              </a:ext>
            </a:extLst>
          </p:cNvPr>
          <p:cNvSpPr>
            <a:spLocks noGrp="1"/>
          </p:cNvSpPr>
          <p:nvPr>
            <p:ph type="ftr" sz="quarter" idx="11"/>
          </p:nvPr>
        </p:nvSpPr>
        <p:spPr>
          <a:xfrm>
            <a:off x="4038600" y="6423030"/>
            <a:ext cx="4142678" cy="318051"/>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ADD99D8B-B5B9-4840-8CD8-39A533254199}"/>
              </a:ext>
            </a:extLst>
          </p:cNvPr>
          <p:cNvSpPr>
            <a:spLocks noGrp="1"/>
          </p:cNvSpPr>
          <p:nvPr>
            <p:ph type="sldNum" sz="quarter" idx="12"/>
          </p:nvPr>
        </p:nvSpPr>
        <p:spPr/>
        <p:txBody>
          <a:bodyPr/>
          <a:lstStyle/>
          <a:p>
            <a:fld id="{4904E3FC-11C7-423E-9938-3F007D066D89}" type="slidenum">
              <a:rPr lang="en-US" smtClean="0"/>
              <a:t>‹#›</a:t>
            </a:fld>
            <a:endParaRPr lang="en-US"/>
          </a:p>
        </p:txBody>
      </p:sp>
    </p:spTree>
    <p:extLst>
      <p:ext uri="{BB962C8B-B14F-4D97-AF65-F5344CB8AC3E}">
        <p14:creationId xmlns:p14="http://schemas.microsoft.com/office/powerpoint/2010/main" val="16561091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53240B96-94E7-4E50-8C51-84B78274FE51}"/>
              </a:ext>
            </a:extLst>
          </p:cNvPr>
          <p:cNvSpPr>
            <a:spLocks noGrp="1"/>
          </p:cNvSpPr>
          <p:nvPr>
            <p:ph type="title"/>
          </p:nvPr>
        </p:nvSpPr>
        <p:spPr>
          <a:xfrm>
            <a:off x="852138" y="271240"/>
            <a:ext cx="10515600" cy="74793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xmlns="" id="{D82A54B0-4496-4F1E-BCBF-39178242E820}"/>
              </a:ext>
            </a:extLst>
          </p:cNvPr>
          <p:cNvSpPr>
            <a:spLocks noGrp="1"/>
          </p:cNvSpPr>
          <p:nvPr>
            <p:ph type="body" idx="1"/>
          </p:nvPr>
        </p:nvSpPr>
        <p:spPr>
          <a:xfrm>
            <a:off x="838200" y="1077538"/>
            <a:ext cx="10515600" cy="469937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43CB3707-7C36-4ED3-ADCC-1CCA01F32423}"/>
              </a:ext>
            </a:extLst>
          </p:cNvPr>
          <p:cNvSpPr>
            <a:spLocks noGrp="1"/>
          </p:cNvSpPr>
          <p:nvPr>
            <p:ph type="dt" sz="half" idx="2"/>
          </p:nvPr>
        </p:nvSpPr>
        <p:spPr>
          <a:xfrm>
            <a:off x="240154" y="6523994"/>
            <a:ext cx="2761785" cy="318051"/>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Date updated</a:t>
            </a:r>
          </a:p>
        </p:txBody>
      </p:sp>
      <p:sp>
        <p:nvSpPr>
          <p:cNvPr id="6" name="Slide Number Placeholder 5">
            <a:extLst>
              <a:ext uri="{FF2B5EF4-FFF2-40B4-BE49-F238E27FC236}">
                <a16:creationId xmlns:a16="http://schemas.microsoft.com/office/drawing/2014/main" xmlns="" id="{BE510251-B45C-4636-BD61-2EF8266053C6}"/>
              </a:ext>
            </a:extLst>
          </p:cNvPr>
          <p:cNvSpPr>
            <a:spLocks noGrp="1"/>
          </p:cNvSpPr>
          <p:nvPr>
            <p:ph type="sldNum" sz="quarter" idx="4"/>
          </p:nvPr>
        </p:nvSpPr>
        <p:spPr>
          <a:xfrm>
            <a:off x="9199979" y="6515331"/>
            <a:ext cx="2743200" cy="315911"/>
          </a:xfrm>
          <a:prstGeom prst="rect">
            <a:avLst/>
          </a:prstGeom>
        </p:spPr>
        <p:txBody>
          <a:bodyPr vert="horz" lIns="91440" tIns="45720" rIns="91440" bIns="45720" rtlCol="0" anchor="ctr"/>
          <a:lstStyle>
            <a:lvl1pPr algn="r">
              <a:defRPr sz="1200">
                <a:solidFill>
                  <a:schemeClr val="tx1">
                    <a:tint val="75000"/>
                  </a:schemeClr>
                </a:solidFill>
              </a:defRPr>
            </a:lvl1pPr>
          </a:lstStyle>
          <a:p>
            <a:fld id="{4904E3FC-11C7-423E-9938-3F007D066D89}" type="slidenum">
              <a:rPr lang="en-US" smtClean="0"/>
              <a:t>‹#›</a:t>
            </a:fld>
            <a:endParaRPr lang="en-US"/>
          </a:p>
        </p:txBody>
      </p:sp>
      <p:pic>
        <p:nvPicPr>
          <p:cNvPr id="8" name="Picture 7" descr="A picture containing drawing&#10;&#10;Description automatically generated">
            <a:extLst>
              <a:ext uri="{FF2B5EF4-FFF2-40B4-BE49-F238E27FC236}">
                <a16:creationId xmlns:a16="http://schemas.microsoft.com/office/drawing/2014/main" xmlns="" id="{C17668DE-5A18-4419-B23F-67A4E2A0B134}"/>
              </a:ext>
            </a:extLst>
          </p:cNvPr>
          <p:cNvPicPr>
            <a:picLocks noChangeAspect="1"/>
          </p:cNvPicPr>
          <p:nvPr userDrawn="1"/>
        </p:nvPicPr>
        <p:blipFill>
          <a:blip r:embed="rId19" cstate="email">
            <a:alphaModFix amt="70000"/>
            <a:extLst>
              <a:ext uri="{28A0092B-C50C-407E-A947-70E740481C1C}">
                <a14:useLocalDpi xmlns:a14="http://schemas.microsoft.com/office/drawing/2010/main"/>
              </a:ext>
            </a:extLst>
          </a:blip>
          <a:stretch>
            <a:fillRect/>
          </a:stretch>
        </p:blipFill>
        <p:spPr>
          <a:xfrm>
            <a:off x="5668800" y="6442401"/>
            <a:ext cx="885825" cy="355623"/>
          </a:xfrm>
          <a:prstGeom prst="rect">
            <a:avLst/>
          </a:prstGeom>
        </p:spPr>
      </p:pic>
      <p:sp>
        <p:nvSpPr>
          <p:cNvPr id="11" name="Rectangle 10">
            <a:extLst>
              <a:ext uri="{FF2B5EF4-FFF2-40B4-BE49-F238E27FC236}">
                <a16:creationId xmlns:a16="http://schemas.microsoft.com/office/drawing/2014/main" xmlns="" id="{0AC3A19E-771E-4A46-A26E-80E887073700}"/>
              </a:ext>
            </a:extLst>
          </p:cNvPr>
          <p:cNvSpPr/>
          <p:nvPr userDrawn="1"/>
        </p:nvSpPr>
        <p:spPr>
          <a:xfrm>
            <a:off x="4958509" y="6440088"/>
            <a:ext cx="1183337" cy="276999"/>
          </a:xfrm>
          <a:prstGeom prst="rect">
            <a:avLst/>
          </a:prstGeom>
        </p:spPr>
        <p:txBody>
          <a:bodyPr wrap="none">
            <a:spAutoFit/>
          </a:bodyPr>
          <a:lstStyle/>
          <a:p>
            <a:r>
              <a:rPr lang="en-US" sz="1200" dirty="0">
                <a:solidFill>
                  <a:schemeClr val="tx1">
                    <a:lumMod val="65000"/>
                    <a:lumOff val="35000"/>
                  </a:schemeClr>
                </a:solidFill>
                <a:latin typeface="+mj-lt"/>
              </a:rPr>
              <a:t>	 </a:t>
            </a:r>
          </a:p>
        </p:txBody>
      </p:sp>
      <p:pic>
        <p:nvPicPr>
          <p:cNvPr id="7" name="Picture 6" descr="A close up of a logo&#10;&#10;Description automatically generated">
            <a:extLst>
              <a:ext uri="{FF2B5EF4-FFF2-40B4-BE49-F238E27FC236}">
                <a16:creationId xmlns:a16="http://schemas.microsoft.com/office/drawing/2014/main" xmlns="" id="{165C74ED-9C42-4384-B346-5748653FE4A7}"/>
              </a:ext>
            </a:extLst>
          </p:cNvPr>
          <p:cNvPicPr>
            <a:picLocks noChangeAspect="1"/>
          </p:cNvPicPr>
          <p:nvPr userDrawn="1"/>
        </p:nvPicPr>
        <p:blipFill>
          <a:blip r:embed="rId20" cstate="email">
            <a:alphaModFix amt="3000"/>
            <a:extLst>
              <a:ext uri="{28A0092B-C50C-407E-A947-70E740481C1C}">
                <a14:useLocalDpi xmlns:a14="http://schemas.microsoft.com/office/drawing/2010/main"/>
              </a:ext>
            </a:extLst>
          </a:blip>
          <a:stretch>
            <a:fillRect/>
          </a:stretch>
        </p:blipFill>
        <p:spPr>
          <a:xfrm>
            <a:off x="2925157" y="102276"/>
            <a:ext cx="6369563" cy="6131566"/>
          </a:xfrm>
          <a:prstGeom prst="rect">
            <a:avLst/>
          </a:prstGeom>
        </p:spPr>
      </p:pic>
      <p:pic>
        <p:nvPicPr>
          <p:cNvPr id="15" name="Picture 14">
            <a:extLst>
              <a:ext uri="{FF2B5EF4-FFF2-40B4-BE49-F238E27FC236}">
                <a16:creationId xmlns:a16="http://schemas.microsoft.com/office/drawing/2014/main" xmlns="" id="{4B59B77A-BC20-465C-A8BC-6BC6F7F810C7}"/>
              </a:ext>
            </a:extLst>
          </p:cNvPr>
          <p:cNvPicPr>
            <a:picLocks noChangeAspect="1"/>
          </p:cNvPicPr>
          <p:nvPr userDrawn="1"/>
        </p:nvPicPr>
        <p:blipFill>
          <a:blip r:embed="rId21" cstate="email">
            <a:extLst>
              <a:ext uri="{28A0092B-C50C-407E-A947-70E740481C1C}">
                <a14:useLocalDpi xmlns:a14="http://schemas.microsoft.com/office/drawing/2010/main"/>
              </a:ext>
            </a:extLst>
          </a:blip>
          <a:stretch>
            <a:fillRect/>
          </a:stretch>
        </p:blipFill>
        <p:spPr>
          <a:xfrm>
            <a:off x="0" y="6834307"/>
            <a:ext cx="12192000" cy="71812"/>
          </a:xfrm>
          <a:prstGeom prst="rect">
            <a:avLst/>
          </a:prstGeom>
        </p:spPr>
      </p:pic>
      <p:pic>
        <p:nvPicPr>
          <p:cNvPr id="23" name="Picture 22">
            <a:extLst>
              <a:ext uri="{FF2B5EF4-FFF2-40B4-BE49-F238E27FC236}">
                <a16:creationId xmlns:a16="http://schemas.microsoft.com/office/drawing/2014/main" xmlns="" id="{75F9CBFF-D728-4BB5-827B-45429829D3A4}"/>
              </a:ext>
            </a:extLst>
          </p:cNvPr>
          <p:cNvPicPr>
            <a:picLocks noChangeAspect="1"/>
          </p:cNvPicPr>
          <p:nvPr userDrawn="1"/>
        </p:nvPicPr>
        <p:blipFill>
          <a:blip r:embed="rId22" cstate="email">
            <a:extLst>
              <a:ext uri="{28A0092B-C50C-407E-A947-70E740481C1C}">
                <a14:useLocalDpi xmlns:a14="http://schemas.microsoft.com/office/drawing/2010/main"/>
              </a:ext>
            </a:extLst>
          </a:blip>
          <a:stretch>
            <a:fillRect/>
          </a:stretch>
        </p:blipFill>
        <p:spPr>
          <a:xfrm>
            <a:off x="0" y="-39418"/>
            <a:ext cx="12192000" cy="67056"/>
          </a:xfrm>
          <a:prstGeom prst="rect">
            <a:avLst/>
          </a:prstGeom>
        </p:spPr>
      </p:pic>
    </p:spTree>
    <p:extLst>
      <p:ext uri="{BB962C8B-B14F-4D97-AF65-F5344CB8AC3E}">
        <p14:creationId xmlns:p14="http://schemas.microsoft.com/office/powerpoint/2010/main" val="23513616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81" r:id="rId12"/>
    <p:sldLayoutId id="2147483727" r:id="rId13"/>
    <p:sldLayoutId id="2147483726" r:id="rId14"/>
    <p:sldLayoutId id="2147483732" r:id="rId15"/>
    <p:sldLayoutId id="2147483733" r:id="rId16"/>
    <p:sldLayoutId id="2147483734" r:id="rId17"/>
  </p:sldLayoutIdLst>
  <p:hf hdr="0" ftr="0"/>
  <p:txStyles>
    <p:titleStyle>
      <a:lvl1pPr algn="ctr" defTabSz="914400" rtl="0" eaLnBrk="1" latinLnBrk="0" hangingPunct="1">
        <a:lnSpc>
          <a:spcPct val="90000"/>
        </a:lnSpc>
        <a:spcBef>
          <a:spcPct val="0"/>
        </a:spcBef>
        <a:buNone/>
        <a:defRPr sz="4800" kern="1200">
          <a:solidFill>
            <a:srgbClr val="822570"/>
          </a:solidFill>
          <a:latin typeface="Oswald" panose="02000503000000000000" pitchFamily="2" charset="0"/>
          <a:ea typeface="+mj-ea"/>
          <a:cs typeface="+mj-cs"/>
        </a:defRPr>
      </a:lvl1pPr>
    </p:titleStyle>
    <p:bodyStyle>
      <a:lvl1pPr marL="342900" indent="-342900" algn="l" defTabSz="914400" rtl="0" eaLnBrk="1" latinLnBrk="0" hangingPunct="1">
        <a:lnSpc>
          <a:spcPct val="100000"/>
        </a:lnSpc>
        <a:spcBef>
          <a:spcPts val="1000"/>
        </a:spcBef>
        <a:buFont typeface="Arial" panose="020B0604020202020204" pitchFamily="34" charset="0"/>
        <a:buChar char="•"/>
        <a:defRPr sz="3600" kern="1200">
          <a:solidFill>
            <a:schemeClr val="tx1"/>
          </a:solidFill>
          <a:latin typeface="Oswald" panose="02000503000000000000" pitchFamily="2" charset="0"/>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3500" kern="1200">
          <a:solidFill>
            <a:schemeClr val="tx1"/>
          </a:solidFill>
          <a:latin typeface="+mj-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800" kern="1200">
          <a:solidFill>
            <a:schemeClr val="tx1"/>
          </a:solidFill>
          <a:latin typeface="+mj-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6.xml"/><Relationship Id="rId1" Type="http://schemas.openxmlformats.org/officeDocument/2006/relationships/vmlDrawing" Target="../drawings/vmlDrawing3.vml"/><Relationship Id="rId4" Type="http://schemas.openxmlformats.org/officeDocument/2006/relationships/image" Target="../media/image12.e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6.xml"/><Relationship Id="rId1" Type="http://schemas.openxmlformats.org/officeDocument/2006/relationships/vmlDrawing" Target="../drawings/vmlDrawing4.vml"/><Relationship Id="rId4" Type="http://schemas.openxmlformats.org/officeDocument/2006/relationships/image" Target="../media/image13.em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27.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33.jpe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10.emf"/><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6.xml"/><Relationship Id="rId1" Type="http://schemas.openxmlformats.org/officeDocument/2006/relationships/vmlDrawing" Target="../drawings/vmlDrawing2.vml"/><Relationship Id="rId5" Type="http://schemas.openxmlformats.org/officeDocument/2006/relationships/image" Target="../media/image11.emf"/><Relationship Id="rId4" Type="http://schemas.openxmlformats.org/officeDocument/2006/relationships/oleObject" Target="../embeddings/oleObject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465512" y="313113"/>
            <a:ext cx="11213869" cy="1143000"/>
          </a:xfrm>
        </p:spPr>
        <p:txBody>
          <a:bodyPr anchor="ctr">
            <a:normAutofit/>
          </a:bodyPr>
          <a:lstStyle/>
          <a:p>
            <a:r>
              <a:rPr lang="en-US" sz="4400" dirty="0"/>
              <a:t>Cleft Lip and </a:t>
            </a:r>
            <a:r>
              <a:rPr lang="en-US" sz="4400" dirty="0" smtClean="0"/>
              <a:t>Palate Overview: Epidemiology and Syndromes</a:t>
            </a:r>
            <a:endParaRPr lang="en-US" sz="4400" dirty="0"/>
          </a:p>
        </p:txBody>
      </p:sp>
      <p:sp>
        <p:nvSpPr>
          <p:cNvPr id="2051" name="Rectangle 3"/>
          <p:cNvSpPr>
            <a:spLocks noGrp="1" noChangeArrowheads="1"/>
          </p:cNvSpPr>
          <p:nvPr>
            <p:ph type="subTitle" idx="1"/>
          </p:nvPr>
        </p:nvSpPr>
        <p:spPr>
          <a:xfrm>
            <a:off x="2971800" y="5334000"/>
            <a:ext cx="6400800" cy="1143000"/>
          </a:xfrm>
        </p:spPr>
        <p:txBody>
          <a:bodyPr/>
          <a:lstStyle/>
          <a:p>
            <a:r>
              <a:rPr lang="en-US" dirty="0" smtClean="0"/>
              <a:t>Dr. Surgeon, M.D.</a:t>
            </a:r>
          </a:p>
          <a:p>
            <a:r>
              <a:rPr lang="en-US" dirty="0" smtClean="0"/>
              <a:t>Plastic and Reconstructive Surgery</a:t>
            </a:r>
          </a:p>
        </p:txBody>
      </p:sp>
      <p:pic>
        <p:nvPicPr>
          <p:cNvPr id="2052" name="Picture 1"/>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7283335" y="1898838"/>
            <a:ext cx="2992438" cy="299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1"/>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487978" y="1631229"/>
            <a:ext cx="4495800" cy="337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37057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normAutofit fontScale="90000"/>
          </a:bodyPr>
          <a:lstStyle/>
          <a:p>
            <a:r>
              <a:rPr lang="en-US" smtClean="0"/>
              <a:t>Multiple malformation CL(P) findings (sporadic and familial)</a:t>
            </a:r>
          </a:p>
        </p:txBody>
      </p:sp>
      <p:sp>
        <p:nvSpPr>
          <p:cNvPr id="26627" name="Rectangle 3"/>
          <p:cNvSpPr>
            <a:spLocks noGrp="1" noChangeArrowheads="1"/>
          </p:cNvSpPr>
          <p:nvPr>
            <p:ph type="body" idx="1"/>
          </p:nvPr>
        </p:nvSpPr>
        <p:spPr>
          <a:xfrm>
            <a:off x="774192" y="1745050"/>
            <a:ext cx="10515600" cy="4699375"/>
          </a:xfrm>
        </p:spPr>
        <p:txBody>
          <a:bodyPr>
            <a:normAutofit/>
          </a:bodyPr>
          <a:lstStyle/>
          <a:p>
            <a:pPr>
              <a:lnSpc>
                <a:spcPct val="90000"/>
              </a:lnSpc>
            </a:pPr>
            <a:r>
              <a:rPr lang="en-US" sz="3200" dirty="0" err="1" smtClean="0"/>
              <a:t>Bilaterality</a:t>
            </a:r>
            <a:r>
              <a:rPr lang="en-US" sz="3200" dirty="0" smtClean="0"/>
              <a:t>/ severity of </a:t>
            </a:r>
            <a:r>
              <a:rPr lang="en-US" sz="3200" dirty="0" err="1" smtClean="0"/>
              <a:t>clefting</a:t>
            </a:r>
            <a:r>
              <a:rPr lang="en-US" sz="3200" dirty="0" smtClean="0"/>
              <a:t> more common with multiple malformations.</a:t>
            </a:r>
          </a:p>
          <a:p>
            <a:pPr>
              <a:lnSpc>
                <a:spcPct val="90000"/>
              </a:lnSpc>
            </a:pPr>
            <a:r>
              <a:rPr lang="en-US" sz="3200" dirty="0" smtClean="0"/>
              <a:t>Family history more common (24%).</a:t>
            </a:r>
          </a:p>
          <a:p>
            <a:pPr>
              <a:lnSpc>
                <a:spcPct val="90000"/>
              </a:lnSpc>
            </a:pPr>
            <a:r>
              <a:rPr lang="en-US" sz="3200" dirty="0" smtClean="0"/>
              <a:t>Common abnormalities in multiple malformation (n:52).</a:t>
            </a:r>
          </a:p>
          <a:p>
            <a:pPr lvl="1">
              <a:lnSpc>
                <a:spcPct val="90000"/>
              </a:lnSpc>
            </a:pPr>
            <a:r>
              <a:rPr lang="en-US" sz="3200" dirty="0" smtClean="0"/>
              <a:t>Single palmar crease (13), ear tags/pits (10), torticollis/</a:t>
            </a:r>
            <a:r>
              <a:rPr lang="en-US" sz="3200" dirty="0" err="1" smtClean="0"/>
              <a:t>plagiocephaly</a:t>
            </a:r>
            <a:r>
              <a:rPr lang="en-US" sz="3200" dirty="0" smtClean="0"/>
              <a:t> (9), cardiac defects (5), </a:t>
            </a:r>
            <a:r>
              <a:rPr lang="en-US" sz="3200" dirty="0" err="1" smtClean="0"/>
              <a:t>supernumery</a:t>
            </a:r>
            <a:r>
              <a:rPr lang="en-US" sz="3200" dirty="0" smtClean="0"/>
              <a:t> nipples (4), retardation (3), scoliosis (2), </a:t>
            </a:r>
            <a:r>
              <a:rPr lang="en-US" sz="3200" dirty="0" err="1" smtClean="0"/>
              <a:t>cyptorchidism</a:t>
            </a:r>
            <a:r>
              <a:rPr lang="en-US" sz="3200" dirty="0" smtClean="0"/>
              <a:t> (2), strabismus (2)</a:t>
            </a:r>
          </a:p>
          <a:p>
            <a:pPr>
              <a:lnSpc>
                <a:spcPct val="90000"/>
              </a:lnSpc>
            </a:pPr>
            <a:endParaRPr lang="en-US" dirty="0" smtClean="0"/>
          </a:p>
        </p:txBody>
      </p:sp>
    </p:spTree>
    <p:extLst>
      <p:ext uri="{BB962C8B-B14F-4D97-AF65-F5344CB8AC3E}">
        <p14:creationId xmlns:p14="http://schemas.microsoft.com/office/powerpoint/2010/main" val="11596430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normAutofit fontScale="90000"/>
          </a:bodyPr>
          <a:lstStyle/>
          <a:p>
            <a:r>
              <a:rPr lang="en-US" smtClean="0"/>
              <a:t>Multiple malformation CP findings</a:t>
            </a:r>
          </a:p>
        </p:txBody>
      </p:sp>
      <p:sp>
        <p:nvSpPr>
          <p:cNvPr id="27651" name="Rectangle 3"/>
          <p:cNvSpPr>
            <a:spLocks noGrp="1" noChangeArrowheads="1"/>
          </p:cNvSpPr>
          <p:nvPr>
            <p:ph type="body" idx="1"/>
          </p:nvPr>
        </p:nvSpPr>
        <p:spPr>
          <a:xfrm>
            <a:off x="1149096" y="1388434"/>
            <a:ext cx="9183624" cy="4699375"/>
          </a:xfrm>
        </p:spPr>
        <p:txBody>
          <a:bodyPr>
            <a:normAutofit/>
          </a:bodyPr>
          <a:lstStyle/>
          <a:p>
            <a:pPr>
              <a:lnSpc>
                <a:spcPct val="90000"/>
              </a:lnSpc>
            </a:pPr>
            <a:r>
              <a:rPr lang="en-US" sz="3200" dirty="0" smtClean="0"/>
              <a:t>58% (191/328) have single defect, however- this includes 24/191 with Pierre-Robin sequence (underestimate?)</a:t>
            </a:r>
          </a:p>
          <a:p>
            <a:pPr>
              <a:lnSpc>
                <a:spcPct val="90000"/>
              </a:lnSpc>
            </a:pPr>
            <a:r>
              <a:rPr lang="en-US" sz="3200" dirty="0" smtClean="0"/>
              <a:t>Family history 12%</a:t>
            </a:r>
          </a:p>
          <a:p>
            <a:pPr>
              <a:lnSpc>
                <a:spcPct val="90000"/>
              </a:lnSpc>
            </a:pPr>
            <a:r>
              <a:rPr lang="en-US" sz="3200" dirty="0" smtClean="0"/>
              <a:t>Additional anomalies (n:31)</a:t>
            </a:r>
          </a:p>
          <a:p>
            <a:pPr lvl="1">
              <a:lnSpc>
                <a:spcPct val="90000"/>
              </a:lnSpc>
            </a:pPr>
            <a:r>
              <a:rPr lang="en-US" sz="3200" dirty="0" smtClean="0"/>
              <a:t>Ear pits/tags (7), developmental delay/retardation (7), single palmar crease (6), prominent lingual frenulum (4), palatal tumors (3), strabismus (2)</a:t>
            </a:r>
          </a:p>
        </p:txBody>
      </p:sp>
    </p:spTree>
    <p:extLst>
      <p:ext uri="{BB962C8B-B14F-4D97-AF65-F5344CB8AC3E}">
        <p14:creationId xmlns:p14="http://schemas.microsoft.com/office/powerpoint/2010/main" val="606321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smtClean="0"/>
              <a:t>CL (P) with multiple malformation</a:t>
            </a:r>
          </a:p>
        </p:txBody>
      </p:sp>
      <p:graphicFrame>
        <p:nvGraphicFramePr>
          <p:cNvPr id="28675" name="Object 3"/>
          <p:cNvGraphicFramePr>
            <a:graphicFrameLocks noGrp="1" noChangeAspect="1"/>
          </p:cNvGraphicFramePr>
          <p:nvPr>
            <p:ph type="chart" idx="1"/>
          </p:nvPr>
        </p:nvGraphicFramePr>
        <p:xfrm>
          <a:off x="2085975" y="1981200"/>
          <a:ext cx="8083550" cy="4279900"/>
        </p:xfrm>
        <a:graphic>
          <a:graphicData uri="http://schemas.openxmlformats.org/presentationml/2006/ole">
            <mc:AlternateContent xmlns:mc="http://schemas.openxmlformats.org/markup-compatibility/2006">
              <mc:Choice xmlns:v="urn:schemas-microsoft-com:vml" Requires="v">
                <p:oleObj spid="_x0000_s3101" name="Chart" r:id="rId3" imgW="7772568" imgH="4114800" progId="MSGraph.Chart.8">
                  <p:embed followColorScheme="full"/>
                </p:oleObj>
              </mc:Choice>
              <mc:Fallback>
                <p:oleObj name="Chart" r:id="rId3" imgW="7772568" imgH="4114800" progId="MSGraph.Chart.8">
                  <p:embed followColorScheme="full"/>
                  <p:pic>
                    <p:nvPicPr>
                      <p:cNvPr id="0" name=""/>
                      <p:cNvPicPr>
                        <a:picLocks noChangeAspect="1" noChangeArrowheads="1"/>
                      </p:cNvPicPr>
                      <p:nvPr/>
                    </p:nvPicPr>
                    <p:blipFill>
                      <a:blip r:embed="rId4"/>
                      <a:srcRect/>
                      <a:stretch>
                        <a:fillRect/>
                      </a:stretch>
                    </p:blipFill>
                    <p:spPr bwMode="auto">
                      <a:xfrm>
                        <a:off x="2085975" y="1981200"/>
                        <a:ext cx="8083550" cy="4279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8676" name="Text Box 4"/>
          <p:cNvSpPr txBox="1">
            <a:spLocks noChangeArrowheads="1"/>
          </p:cNvSpPr>
          <p:nvPr/>
        </p:nvSpPr>
        <p:spPr bwMode="auto">
          <a:xfrm>
            <a:off x="4495800" y="5221070"/>
            <a:ext cx="838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sz="1400" b="1" dirty="0">
                <a:solidFill>
                  <a:schemeClr val="bg2"/>
                </a:solidFill>
              </a:rPr>
              <a:t>Down’s, VCFS</a:t>
            </a:r>
          </a:p>
        </p:txBody>
      </p:sp>
      <p:sp>
        <p:nvSpPr>
          <p:cNvPr id="28677" name="Text Box 6"/>
          <p:cNvSpPr txBox="1">
            <a:spLocks noChangeArrowheads="1"/>
          </p:cNvSpPr>
          <p:nvPr/>
        </p:nvSpPr>
        <p:spPr bwMode="auto">
          <a:xfrm>
            <a:off x="1490472" y="4897905"/>
            <a:ext cx="16764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sz="1200" dirty="0">
                <a:solidFill>
                  <a:schemeClr val="tx2"/>
                </a:solidFill>
              </a:rPr>
              <a:t>Van der </a:t>
            </a:r>
            <a:r>
              <a:rPr lang="en-US" sz="1200" dirty="0" err="1">
                <a:solidFill>
                  <a:schemeClr val="tx2"/>
                </a:solidFill>
              </a:rPr>
              <a:t>Woude</a:t>
            </a:r>
            <a:r>
              <a:rPr lang="en-US" sz="1200" dirty="0">
                <a:solidFill>
                  <a:schemeClr val="tx2"/>
                </a:solidFill>
              </a:rPr>
              <a:t>, </a:t>
            </a:r>
            <a:r>
              <a:rPr lang="en-US" sz="1200" dirty="0" err="1">
                <a:solidFill>
                  <a:schemeClr val="tx2"/>
                </a:solidFill>
              </a:rPr>
              <a:t>Ectrodactyly</a:t>
            </a:r>
            <a:r>
              <a:rPr lang="en-US" sz="1200" dirty="0">
                <a:solidFill>
                  <a:schemeClr val="tx2"/>
                </a:solidFill>
              </a:rPr>
              <a:t>, </a:t>
            </a:r>
            <a:r>
              <a:rPr lang="en-US" sz="1200" dirty="0" err="1">
                <a:solidFill>
                  <a:schemeClr val="tx2"/>
                </a:solidFill>
              </a:rPr>
              <a:t>Opitz</a:t>
            </a:r>
            <a:r>
              <a:rPr lang="en-US" sz="1200" dirty="0">
                <a:solidFill>
                  <a:schemeClr val="tx2"/>
                </a:solidFill>
              </a:rPr>
              <a:t>, </a:t>
            </a:r>
            <a:r>
              <a:rPr lang="en-US" sz="1200" dirty="0" err="1">
                <a:solidFill>
                  <a:schemeClr val="tx2"/>
                </a:solidFill>
              </a:rPr>
              <a:t>Aarskog</a:t>
            </a:r>
            <a:r>
              <a:rPr lang="en-US" sz="1200" dirty="0">
                <a:solidFill>
                  <a:schemeClr val="tx2"/>
                </a:solidFill>
              </a:rPr>
              <a:t>, </a:t>
            </a:r>
            <a:r>
              <a:rPr lang="en-US" sz="1200" dirty="0" err="1">
                <a:solidFill>
                  <a:schemeClr val="tx2"/>
                </a:solidFill>
              </a:rPr>
              <a:t>Waardenburg</a:t>
            </a:r>
            <a:endParaRPr lang="en-US" sz="1200" dirty="0">
              <a:solidFill>
                <a:schemeClr val="tx2"/>
              </a:solidFill>
            </a:endParaRPr>
          </a:p>
        </p:txBody>
      </p:sp>
      <p:sp>
        <p:nvSpPr>
          <p:cNvPr id="28678" name="Text Box 7"/>
          <p:cNvSpPr txBox="1">
            <a:spLocks noChangeArrowheads="1"/>
          </p:cNvSpPr>
          <p:nvPr/>
        </p:nvSpPr>
        <p:spPr bwMode="auto">
          <a:xfrm>
            <a:off x="1505712" y="3116387"/>
            <a:ext cx="16764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sz="1200" dirty="0">
                <a:solidFill>
                  <a:schemeClr val="tx2"/>
                </a:solidFill>
              </a:rPr>
              <a:t>Anticonvulsant, fetal alcohol syndrome, maternal diabetes</a:t>
            </a:r>
          </a:p>
        </p:txBody>
      </p:sp>
      <p:sp>
        <p:nvSpPr>
          <p:cNvPr id="28679" name="Text Box 8"/>
          <p:cNvSpPr txBox="1">
            <a:spLocks noChangeArrowheads="1"/>
          </p:cNvSpPr>
          <p:nvPr/>
        </p:nvSpPr>
        <p:spPr bwMode="auto">
          <a:xfrm>
            <a:off x="2819400" y="1847166"/>
            <a:ext cx="1676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sz="1200" dirty="0">
                <a:solidFill>
                  <a:schemeClr val="tx2"/>
                </a:solidFill>
              </a:rPr>
              <a:t>CHARGE, </a:t>
            </a:r>
            <a:r>
              <a:rPr lang="en-US" sz="1200" dirty="0" err="1">
                <a:solidFill>
                  <a:schemeClr val="tx2"/>
                </a:solidFill>
              </a:rPr>
              <a:t>Goldenhar</a:t>
            </a:r>
            <a:r>
              <a:rPr lang="en-US" sz="1200" dirty="0">
                <a:solidFill>
                  <a:schemeClr val="tx2"/>
                </a:solidFill>
              </a:rPr>
              <a:t> syndrome</a:t>
            </a:r>
          </a:p>
        </p:txBody>
      </p:sp>
      <p:sp>
        <p:nvSpPr>
          <p:cNvPr id="28680" name="Text Box 9"/>
          <p:cNvSpPr txBox="1">
            <a:spLocks noChangeArrowheads="1"/>
          </p:cNvSpPr>
          <p:nvPr/>
        </p:nvSpPr>
        <p:spPr bwMode="auto">
          <a:xfrm>
            <a:off x="5824728" y="1752600"/>
            <a:ext cx="178917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sz="1200" dirty="0">
                <a:solidFill>
                  <a:schemeClr val="tx2"/>
                </a:solidFill>
              </a:rPr>
              <a:t>Multiple malformations not associated with known syndrome</a:t>
            </a:r>
          </a:p>
        </p:txBody>
      </p:sp>
    </p:spTree>
    <p:extLst>
      <p:ext uri="{BB962C8B-B14F-4D97-AF65-F5344CB8AC3E}">
        <p14:creationId xmlns:p14="http://schemas.microsoft.com/office/powerpoint/2010/main" val="42725523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dirty="0" smtClean="0"/>
              <a:t>CP alone </a:t>
            </a:r>
            <a:r>
              <a:rPr lang="en-US" dirty="0" smtClean="0"/>
              <a:t>with multiple malformation</a:t>
            </a:r>
          </a:p>
        </p:txBody>
      </p:sp>
      <p:graphicFrame>
        <p:nvGraphicFramePr>
          <p:cNvPr id="29699" name="Object 3"/>
          <p:cNvGraphicFramePr>
            <a:graphicFrameLocks noGrp="1" noChangeAspect="1"/>
          </p:cNvGraphicFramePr>
          <p:nvPr>
            <p:ph type="chart" idx="1"/>
          </p:nvPr>
        </p:nvGraphicFramePr>
        <p:xfrm>
          <a:off x="2209800" y="1981200"/>
          <a:ext cx="7772400" cy="4114800"/>
        </p:xfrm>
        <a:graphic>
          <a:graphicData uri="http://schemas.openxmlformats.org/presentationml/2006/ole">
            <mc:AlternateContent xmlns:mc="http://schemas.openxmlformats.org/markup-compatibility/2006">
              <mc:Choice xmlns:v="urn:schemas-microsoft-com:vml" Requires="v">
                <p:oleObj spid="_x0000_s4125" name="Chart" r:id="rId3" imgW="7772568" imgH="4114800" progId="MSGraph.Chart.8">
                  <p:embed followColorScheme="full"/>
                </p:oleObj>
              </mc:Choice>
              <mc:Fallback>
                <p:oleObj name="Chart" r:id="rId3" imgW="7772568" imgH="4114800" progId="MSGraph.Chart.8">
                  <p:embed followColorScheme="full"/>
                  <p:pic>
                    <p:nvPicPr>
                      <p:cNvPr id="0" name=""/>
                      <p:cNvPicPr>
                        <a:picLocks noChangeAspect="1" noChangeArrowheads="1"/>
                      </p:cNvPicPr>
                      <p:nvPr/>
                    </p:nvPicPr>
                    <p:blipFill>
                      <a:blip r:embed="rId4"/>
                      <a:srcRect/>
                      <a:stretch>
                        <a:fillRect/>
                      </a:stretch>
                    </p:blipFill>
                    <p:spPr bwMode="auto">
                      <a:xfrm>
                        <a:off x="22098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9700" name="Text Box 4"/>
          <p:cNvSpPr txBox="1">
            <a:spLocks noChangeArrowheads="1"/>
          </p:cNvSpPr>
          <p:nvPr/>
        </p:nvSpPr>
        <p:spPr bwMode="auto">
          <a:xfrm>
            <a:off x="4800600" y="5029200"/>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sz="1200" dirty="0">
                <a:solidFill>
                  <a:schemeClr val="bg2"/>
                </a:solidFill>
              </a:rPr>
              <a:t>Down’s, </a:t>
            </a:r>
            <a:r>
              <a:rPr lang="en-US" sz="1200" dirty="0" err="1">
                <a:solidFill>
                  <a:schemeClr val="bg2"/>
                </a:solidFill>
              </a:rPr>
              <a:t>Prader-Wili</a:t>
            </a:r>
            <a:endParaRPr lang="en-US" sz="1200" dirty="0">
              <a:solidFill>
                <a:schemeClr val="bg2"/>
              </a:solidFill>
            </a:endParaRPr>
          </a:p>
        </p:txBody>
      </p:sp>
      <p:sp>
        <p:nvSpPr>
          <p:cNvPr id="29701" name="Text Box 5"/>
          <p:cNvSpPr txBox="1">
            <a:spLocks noChangeArrowheads="1"/>
          </p:cNvSpPr>
          <p:nvPr/>
        </p:nvSpPr>
        <p:spPr bwMode="auto">
          <a:xfrm>
            <a:off x="1725168" y="5029200"/>
            <a:ext cx="14478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sz="1200" dirty="0">
                <a:solidFill>
                  <a:schemeClr val="tx2"/>
                </a:solidFill>
              </a:rPr>
              <a:t>Van der </a:t>
            </a:r>
            <a:r>
              <a:rPr lang="en-US" sz="1200" dirty="0" err="1">
                <a:solidFill>
                  <a:schemeClr val="tx2"/>
                </a:solidFill>
              </a:rPr>
              <a:t>Woude</a:t>
            </a:r>
            <a:r>
              <a:rPr lang="en-US" sz="1200" dirty="0">
                <a:solidFill>
                  <a:schemeClr val="tx2"/>
                </a:solidFill>
              </a:rPr>
              <a:t>, </a:t>
            </a:r>
            <a:r>
              <a:rPr lang="en-US" sz="1200" dirty="0" err="1">
                <a:solidFill>
                  <a:schemeClr val="tx2"/>
                </a:solidFill>
              </a:rPr>
              <a:t>Treacher</a:t>
            </a:r>
            <a:r>
              <a:rPr lang="en-US" sz="1200" dirty="0">
                <a:solidFill>
                  <a:schemeClr val="tx2"/>
                </a:solidFill>
              </a:rPr>
              <a:t> Collins, </a:t>
            </a:r>
            <a:r>
              <a:rPr lang="en-US" sz="1200" dirty="0" err="1">
                <a:solidFill>
                  <a:schemeClr val="tx2"/>
                </a:solidFill>
              </a:rPr>
              <a:t>Spondyloepiphyseal</a:t>
            </a:r>
            <a:r>
              <a:rPr lang="en-US" sz="1200" dirty="0">
                <a:solidFill>
                  <a:schemeClr val="tx2"/>
                </a:solidFill>
              </a:rPr>
              <a:t> dysplasia, </a:t>
            </a:r>
            <a:r>
              <a:rPr lang="en-US" sz="1200" dirty="0" err="1">
                <a:solidFill>
                  <a:schemeClr val="tx2"/>
                </a:solidFill>
              </a:rPr>
              <a:t>Otopalataldigital</a:t>
            </a:r>
            <a:r>
              <a:rPr lang="en-US" sz="1200" dirty="0"/>
              <a:t> </a:t>
            </a:r>
          </a:p>
        </p:txBody>
      </p:sp>
      <p:sp>
        <p:nvSpPr>
          <p:cNvPr id="29702" name="Text Box 6"/>
          <p:cNvSpPr txBox="1">
            <a:spLocks noChangeArrowheads="1"/>
          </p:cNvSpPr>
          <p:nvPr/>
        </p:nvSpPr>
        <p:spPr bwMode="auto">
          <a:xfrm>
            <a:off x="4055364" y="5770225"/>
            <a:ext cx="6096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sz="1200" dirty="0">
                <a:solidFill>
                  <a:schemeClr val="tx2"/>
                </a:solidFill>
              </a:rPr>
              <a:t>VCFS</a:t>
            </a:r>
          </a:p>
        </p:txBody>
      </p:sp>
      <p:sp>
        <p:nvSpPr>
          <p:cNvPr id="29703" name="Text Box 7"/>
          <p:cNvSpPr txBox="1">
            <a:spLocks noChangeArrowheads="1"/>
          </p:cNvSpPr>
          <p:nvPr/>
        </p:nvSpPr>
        <p:spPr bwMode="auto">
          <a:xfrm>
            <a:off x="1725168" y="3661171"/>
            <a:ext cx="14478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sz="1200" dirty="0">
                <a:solidFill>
                  <a:schemeClr val="tx2"/>
                </a:solidFill>
              </a:rPr>
              <a:t>Stickler syndrome</a:t>
            </a:r>
          </a:p>
        </p:txBody>
      </p:sp>
      <p:sp>
        <p:nvSpPr>
          <p:cNvPr id="29704" name="Text Box 8"/>
          <p:cNvSpPr txBox="1">
            <a:spLocks noChangeArrowheads="1"/>
          </p:cNvSpPr>
          <p:nvPr/>
        </p:nvSpPr>
        <p:spPr bwMode="auto">
          <a:xfrm>
            <a:off x="3026664" y="1881981"/>
            <a:ext cx="2057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sz="1200" dirty="0" err="1">
                <a:solidFill>
                  <a:schemeClr val="tx2"/>
                </a:solidFill>
              </a:rPr>
              <a:t>Goldenhar</a:t>
            </a:r>
            <a:r>
              <a:rPr lang="en-US" sz="1200" dirty="0">
                <a:solidFill>
                  <a:schemeClr val="tx2"/>
                </a:solidFill>
              </a:rPr>
              <a:t> syndrome, Kabuki, Mobius, CHARGE</a:t>
            </a:r>
          </a:p>
        </p:txBody>
      </p:sp>
    </p:spTree>
    <p:extLst>
      <p:ext uri="{BB962C8B-B14F-4D97-AF65-F5344CB8AC3E}">
        <p14:creationId xmlns:p14="http://schemas.microsoft.com/office/powerpoint/2010/main" val="4990500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888714" y="490696"/>
            <a:ext cx="10515600" cy="747935"/>
          </a:xfrm>
        </p:spPr>
        <p:txBody>
          <a:bodyPr>
            <a:normAutofit fontScale="90000"/>
          </a:bodyPr>
          <a:lstStyle/>
          <a:p>
            <a:r>
              <a:rPr lang="en-US" dirty="0" smtClean="0"/>
              <a:t>VPI with multiple malformations</a:t>
            </a:r>
          </a:p>
        </p:txBody>
      </p:sp>
      <p:sp>
        <p:nvSpPr>
          <p:cNvPr id="30723" name="Rectangle 3"/>
          <p:cNvSpPr>
            <a:spLocks noGrp="1" noChangeArrowheads="1"/>
          </p:cNvSpPr>
          <p:nvPr>
            <p:ph type="body" idx="1"/>
          </p:nvPr>
        </p:nvSpPr>
        <p:spPr>
          <a:xfrm>
            <a:off x="774192" y="1937074"/>
            <a:ext cx="10515600" cy="4699375"/>
          </a:xfrm>
        </p:spPr>
        <p:txBody>
          <a:bodyPr/>
          <a:lstStyle/>
          <a:p>
            <a:r>
              <a:rPr lang="en-US" dirty="0" smtClean="0"/>
              <a:t>36.1% unknown pattern</a:t>
            </a:r>
          </a:p>
          <a:p>
            <a:r>
              <a:rPr lang="en-US" dirty="0" smtClean="0"/>
              <a:t>33.3% with VCFS</a:t>
            </a:r>
          </a:p>
          <a:p>
            <a:r>
              <a:rPr lang="en-US" dirty="0" smtClean="0"/>
              <a:t>19.4% with single gene</a:t>
            </a:r>
          </a:p>
          <a:p>
            <a:r>
              <a:rPr lang="en-US" dirty="0" smtClean="0"/>
              <a:t>5.5% with unknown genesis (</a:t>
            </a:r>
            <a:r>
              <a:rPr lang="en-US" dirty="0" err="1" smtClean="0"/>
              <a:t>auriculovertebralfacial</a:t>
            </a:r>
            <a:r>
              <a:rPr lang="en-US" dirty="0" smtClean="0"/>
              <a:t> or Rubenstein-</a:t>
            </a:r>
            <a:r>
              <a:rPr lang="en-US" dirty="0" err="1" smtClean="0"/>
              <a:t>Taybi</a:t>
            </a:r>
            <a:r>
              <a:rPr lang="en-US" dirty="0" smtClean="0"/>
              <a:t>)</a:t>
            </a:r>
          </a:p>
        </p:txBody>
      </p:sp>
    </p:spTree>
    <p:extLst>
      <p:ext uri="{BB962C8B-B14F-4D97-AF65-F5344CB8AC3E}">
        <p14:creationId xmlns:p14="http://schemas.microsoft.com/office/powerpoint/2010/main" val="18305416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2209800" y="533400"/>
            <a:ext cx="7772400" cy="1143000"/>
          </a:xfrm>
        </p:spPr>
        <p:txBody>
          <a:bodyPr/>
          <a:lstStyle/>
          <a:p>
            <a:r>
              <a:rPr lang="en-US" smtClean="0"/>
              <a:t>Stickler Syndrome</a:t>
            </a:r>
          </a:p>
        </p:txBody>
      </p:sp>
      <p:sp>
        <p:nvSpPr>
          <p:cNvPr id="31747" name="Rectangle 3"/>
          <p:cNvSpPr>
            <a:spLocks noGrp="1" noChangeArrowheads="1"/>
          </p:cNvSpPr>
          <p:nvPr>
            <p:ph type="body" idx="1"/>
          </p:nvPr>
        </p:nvSpPr>
        <p:spPr>
          <a:xfrm>
            <a:off x="2209800" y="2057400"/>
            <a:ext cx="7772400" cy="4114800"/>
          </a:xfrm>
        </p:spPr>
        <p:txBody>
          <a:bodyPr>
            <a:normAutofit fontScale="85000" lnSpcReduction="10000"/>
          </a:bodyPr>
          <a:lstStyle/>
          <a:p>
            <a:pPr>
              <a:lnSpc>
                <a:spcPct val="90000"/>
              </a:lnSpc>
            </a:pPr>
            <a:r>
              <a:rPr lang="en-US" dirty="0" smtClean="0"/>
              <a:t>Most common disorder for CP alone (17.5%), prevalence 1-3:10,000</a:t>
            </a:r>
          </a:p>
          <a:p>
            <a:pPr>
              <a:lnSpc>
                <a:spcPct val="90000"/>
              </a:lnSpc>
            </a:pPr>
            <a:r>
              <a:rPr lang="en-US" dirty="0" smtClean="0"/>
              <a:t>Cleft palate, myopia, retinal detachment, glaucoma, cataracts, </a:t>
            </a:r>
            <a:r>
              <a:rPr lang="en-US" dirty="0" err="1" smtClean="0"/>
              <a:t>hyperextensibility</a:t>
            </a:r>
            <a:r>
              <a:rPr lang="en-US" dirty="0" smtClean="0"/>
              <a:t>, may have Pierre-Robin sequence, slender fingers, CHL/SNHL, low nasal bridge with upturned nose and malar flattening</a:t>
            </a:r>
          </a:p>
          <a:p>
            <a:pPr>
              <a:lnSpc>
                <a:spcPct val="90000"/>
              </a:lnSpc>
            </a:pPr>
            <a:r>
              <a:rPr lang="en-US" dirty="0" smtClean="0"/>
              <a:t>Autosomal dominant, variable expression, Type </a:t>
            </a:r>
            <a:r>
              <a:rPr lang="en-US" dirty="0" err="1" smtClean="0"/>
              <a:t>IIa</a:t>
            </a:r>
            <a:r>
              <a:rPr lang="en-US" dirty="0" smtClean="0"/>
              <a:t> and </a:t>
            </a:r>
            <a:r>
              <a:rPr lang="en-US" dirty="0" err="1" smtClean="0"/>
              <a:t>XIa</a:t>
            </a:r>
            <a:r>
              <a:rPr lang="en-US" dirty="0" smtClean="0"/>
              <a:t> collagen disorder</a:t>
            </a:r>
          </a:p>
          <a:p>
            <a:pPr>
              <a:lnSpc>
                <a:spcPct val="90000"/>
              </a:lnSpc>
            </a:pPr>
            <a:endParaRPr lang="en-US" dirty="0" smtClean="0"/>
          </a:p>
        </p:txBody>
      </p:sp>
    </p:spTree>
    <p:extLst>
      <p:ext uri="{BB962C8B-B14F-4D97-AF65-F5344CB8AC3E}">
        <p14:creationId xmlns:p14="http://schemas.microsoft.com/office/powerpoint/2010/main" val="30852459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normAutofit fontScale="90000"/>
          </a:bodyPr>
          <a:lstStyle/>
          <a:p>
            <a:r>
              <a:rPr lang="en-US" smtClean="0"/>
              <a:t>Stickler syndrome</a:t>
            </a:r>
          </a:p>
        </p:txBody>
      </p:sp>
      <p:sp>
        <p:nvSpPr>
          <p:cNvPr id="3" name="Content Placeholder 2"/>
          <p:cNvSpPr>
            <a:spLocks noGrp="1"/>
          </p:cNvSpPr>
          <p:nvPr>
            <p:ph idx="1"/>
          </p:nvPr>
        </p:nvSpPr>
        <p:spPr>
          <a:xfrm>
            <a:off x="947928" y="1978949"/>
            <a:ext cx="3614928" cy="3503606"/>
          </a:xfrm>
        </p:spPr>
        <p:txBody>
          <a:bodyPr>
            <a:normAutofit fontScale="92500"/>
          </a:bodyPr>
          <a:lstStyle/>
          <a:p>
            <a:r>
              <a:rPr lang="en-US" sz="2800" dirty="0" smtClean="0"/>
              <a:t>Subtle findings</a:t>
            </a:r>
          </a:p>
          <a:p>
            <a:r>
              <a:rPr lang="en-US" sz="2800" dirty="0" smtClean="0"/>
              <a:t>Small upturned nose</a:t>
            </a:r>
          </a:p>
          <a:p>
            <a:r>
              <a:rPr lang="en-US" sz="2800" dirty="0" smtClean="0"/>
              <a:t>Nasal bridge flattening</a:t>
            </a:r>
          </a:p>
          <a:p>
            <a:r>
              <a:rPr lang="en-US" sz="2800" dirty="0" smtClean="0"/>
              <a:t>Flattened malar process</a:t>
            </a:r>
          </a:p>
          <a:p>
            <a:r>
              <a:rPr lang="en-US" sz="2800" dirty="0" smtClean="0"/>
              <a:t>Commonly just cleft palate</a:t>
            </a:r>
            <a:endParaRPr lang="en-US" sz="2800" dirty="0"/>
          </a:p>
        </p:txBody>
      </p:sp>
      <p:pic>
        <p:nvPicPr>
          <p:cNvPr id="2" name="Picture 1"/>
          <p:cNvPicPr>
            <a:picLocks noChangeAspect="1"/>
          </p:cNvPicPr>
          <p:nvPr/>
        </p:nvPicPr>
        <p:blipFill>
          <a:blip r:embed="rId2"/>
          <a:stretch>
            <a:fillRect/>
          </a:stretch>
        </p:blipFill>
        <p:spPr>
          <a:xfrm>
            <a:off x="6782752" y="1359253"/>
            <a:ext cx="3668840" cy="4567964"/>
          </a:xfrm>
          <a:prstGeom prst="rect">
            <a:avLst/>
          </a:prstGeom>
        </p:spPr>
      </p:pic>
    </p:spTree>
    <p:extLst>
      <p:ext uri="{BB962C8B-B14F-4D97-AF65-F5344CB8AC3E}">
        <p14:creationId xmlns:p14="http://schemas.microsoft.com/office/powerpoint/2010/main" val="23961981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026"/>
          <p:cNvSpPr>
            <a:spLocks noGrp="1" noChangeArrowheads="1"/>
          </p:cNvSpPr>
          <p:nvPr>
            <p:ph type="title"/>
          </p:nvPr>
        </p:nvSpPr>
        <p:spPr/>
        <p:txBody>
          <a:bodyPr>
            <a:normAutofit fontScale="90000"/>
          </a:bodyPr>
          <a:lstStyle/>
          <a:p>
            <a:r>
              <a:rPr lang="en-US" dirty="0" smtClean="0"/>
              <a:t>Stickler syndrome genes</a:t>
            </a:r>
          </a:p>
        </p:txBody>
      </p:sp>
      <p:sp>
        <p:nvSpPr>
          <p:cNvPr id="33795" name="Rectangle 1027"/>
          <p:cNvSpPr>
            <a:spLocks noGrp="1" noChangeArrowheads="1"/>
          </p:cNvSpPr>
          <p:nvPr>
            <p:ph type="body" idx="1"/>
          </p:nvPr>
        </p:nvSpPr>
        <p:spPr>
          <a:xfrm>
            <a:off x="925290" y="2037658"/>
            <a:ext cx="10515600" cy="4699375"/>
          </a:xfrm>
        </p:spPr>
        <p:txBody>
          <a:bodyPr>
            <a:normAutofit/>
          </a:bodyPr>
          <a:lstStyle/>
          <a:p>
            <a:pPr>
              <a:lnSpc>
                <a:spcPct val="90000"/>
              </a:lnSpc>
            </a:pPr>
            <a:r>
              <a:rPr lang="en-US" sz="2800" dirty="0" smtClean="0"/>
              <a:t>Mutation in Type II and XI collagen gene (COL2A1, COL11A1, COL11A2)- type I, II, III</a:t>
            </a:r>
          </a:p>
          <a:p>
            <a:pPr>
              <a:lnSpc>
                <a:spcPct val="90000"/>
              </a:lnSpc>
            </a:pPr>
            <a:r>
              <a:rPr lang="en-US" sz="2800" dirty="0" smtClean="0"/>
              <a:t>Periodic eye exams, especially type I</a:t>
            </a:r>
          </a:p>
          <a:p>
            <a:pPr>
              <a:lnSpc>
                <a:spcPct val="90000"/>
              </a:lnSpc>
            </a:pPr>
            <a:r>
              <a:rPr lang="en-US" sz="2800" dirty="0" smtClean="0"/>
              <a:t>Gene locus chromosome 6p22 to 6p21.3 for COL11A1-2, chromosome 12 for COL2A1</a:t>
            </a:r>
          </a:p>
          <a:p>
            <a:pPr>
              <a:lnSpc>
                <a:spcPct val="90000"/>
              </a:lnSpc>
            </a:pPr>
            <a:r>
              <a:rPr lang="en-US" sz="2800" dirty="0" smtClean="0"/>
              <a:t>Genetic testing</a:t>
            </a:r>
          </a:p>
        </p:txBody>
      </p:sp>
    </p:spTree>
    <p:extLst>
      <p:ext uri="{BB962C8B-B14F-4D97-AF65-F5344CB8AC3E}">
        <p14:creationId xmlns:p14="http://schemas.microsoft.com/office/powerpoint/2010/main" val="28422552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2286000" y="381000"/>
            <a:ext cx="7772400" cy="1143000"/>
          </a:xfrm>
        </p:spPr>
        <p:txBody>
          <a:bodyPr/>
          <a:lstStyle/>
          <a:p>
            <a:r>
              <a:rPr lang="en-US" smtClean="0"/>
              <a:t>Velocardiofacial Syndrome</a:t>
            </a:r>
          </a:p>
        </p:txBody>
      </p:sp>
      <p:sp>
        <p:nvSpPr>
          <p:cNvPr id="34819" name="Rectangle 3"/>
          <p:cNvSpPr>
            <a:spLocks noGrp="1" noChangeArrowheads="1"/>
          </p:cNvSpPr>
          <p:nvPr>
            <p:ph type="body" idx="1"/>
          </p:nvPr>
        </p:nvSpPr>
        <p:spPr>
          <a:xfrm>
            <a:off x="2133600" y="1828800"/>
            <a:ext cx="7772400" cy="4114800"/>
          </a:xfrm>
        </p:spPr>
        <p:txBody>
          <a:bodyPr>
            <a:normAutofit lnSpcReduction="10000"/>
          </a:bodyPr>
          <a:lstStyle/>
          <a:p>
            <a:pPr>
              <a:lnSpc>
                <a:spcPct val="90000"/>
              </a:lnSpc>
            </a:pPr>
            <a:r>
              <a:rPr lang="en-US" sz="2800"/>
              <a:t>Abnormal facies (malar flattening, nasal abnormalities)</a:t>
            </a:r>
          </a:p>
          <a:p>
            <a:pPr>
              <a:lnSpc>
                <a:spcPct val="90000"/>
              </a:lnSpc>
            </a:pPr>
            <a:r>
              <a:rPr lang="en-US" sz="2800"/>
              <a:t>Conotruncal cardiac defects (TOF, truncus arteriosus, VSD, transposition, may have carotids in posterior pharyngeal wall)</a:t>
            </a:r>
          </a:p>
          <a:p>
            <a:pPr>
              <a:lnSpc>
                <a:spcPct val="90000"/>
              </a:lnSpc>
            </a:pPr>
            <a:r>
              <a:rPr lang="en-US" sz="2800"/>
              <a:t>Developmental delay, growth delay</a:t>
            </a:r>
          </a:p>
          <a:p>
            <a:pPr>
              <a:lnSpc>
                <a:spcPct val="90000"/>
              </a:lnSpc>
            </a:pPr>
            <a:r>
              <a:rPr lang="en-US" sz="2800"/>
              <a:t>Cleft palate or occult SMCP</a:t>
            </a:r>
          </a:p>
          <a:p>
            <a:pPr>
              <a:lnSpc>
                <a:spcPct val="90000"/>
              </a:lnSpc>
            </a:pPr>
            <a:r>
              <a:rPr lang="en-US" sz="2800"/>
              <a:t>Pierre-Robin sequence in 15-20%</a:t>
            </a:r>
          </a:p>
          <a:p>
            <a:pPr>
              <a:lnSpc>
                <a:spcPct val="90000"/>
              </a:lnSpc>
            </a:pPr>
            <a:r>
              <a:rPr lang="en-US" sz="2800"/>
              <a:t>Chronic ear disease due to ETD</a:t>
            </a:r>
          </a:p>
        </p:txBody>
      </p:sp>
    </p:spTree>
    <p:extLst>
      <p:ext uri="{BB962C8B-B14F-4D97-AF65-F5344CB8AC3E}">
        <p14:creationId xmlns:p14="http://schemas.microsoft.com/office/powerpoint/2010/main" val="11429364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normAutofit fontScale="90000"/>
          </a:bodyPr>
          <a:lstStyle/>
          <a:p>
            <a:r>
              <a:rPr lang="en-US" smtClean="0"/>
              <a:t>VCFS</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5708" y="1573099"/>
            <a:ext cx="3056141" cy="4186495"/>
          </a:xfrm>
          <a:prstGeom prst="rect">
            <a:avLst/>
          </a:prstGeom>
        </p:spPr>
      </p:pic>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53962" y="1572767"/>
            <a:ext cx="3373885" cy="4186827"/>
          </a:xfrm>
          <a:prstGeom prst="rect">
            <a:avLst/>
          </a:prstGeom>
        </p:spPr>
      </p:pic>
      <p:pic>
        <p:nvPicPr>
          <p:cNvPr id="6" name="Picture 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648520" y="1613361"/>
            <a:ext cx="2826349" cy="4146233"/>
          </a:xfrm>
          <a:prstGeom prst="rect">
            <a:avLst/>
          </a:prstGeom>
        </p:spPr>
      </p:pic>
    </p:spTree>
    <p:extLst>
      <p:ext uri="{BB962C8B-B14F-4D97-AF65-F5344CB8AC3E}">
        <p14:creationId xmlns:p14="http://schemas.microsoft.com/office/powerpoint/2010/main" val="40698717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852138" y="508984"/>
            <a:ext cx="10515600" cy="747935"/>
          </a:xfrm>
        </p:spPr>
        <p:txBody>
          <a:bodyPr>
            <a:normAutofit fontScale="90000"/>
          </a:bodyPr>
          <a:lstStyle/>
          <a:p>
            <a:r>
              <a:rPr lang="en-US" dirty="0" smtClean="0"/>
              <a:t> Classic Cleft epidemiology</a:t>
            </a:r>
          </a:p>
        </p:txBody>
      </p:sp>
      <p:sp>
        <p:nvSpPr>
          <p:cNvPr id="18435" name="Rectangle 3"/>
          <p:cNvSpPr>
            <a:spLocks noGrp="1" noChangeArrowheads="1"/>
          </p:cNvSpPr>
          <p:nvPr>
            <p:ph type="body" idx="1"/>
          </p:nvPr>
        </p:nvSpPr>
        <p:spPr>
          <a:xfrm>
            <a:off x="721509" y="1556945"/>
            <a:ext cx="7133622" cy="4699375"/>
          </a:xfrm>
        </p:spPr>
        <p:txBody>
          <a:bodyPr/>
          <a:lstStyle/>
          <a:p>
            <a:r>
              <a:rPr lang="en-US" sz="2800" dirty="0"/>
              <a:t>1: 500-1000 live births, F&gt;M, Asians/Hispanics&gt;Caucasians&gt;Blacks.</a:t>
            </a:r>
          </a:p>
          <a:p>
            <a:r>
              <a:rPr lang="en-US" sz="2800" dirty="0"/>
              <a:t>Epidemiologic studies starting in the ’40’s show that CL(P) is distinct from CP alone and both tend to cluster in families.</a:t>
            </a:r>
          </a:p>
          <a:p>
            <a:r>
              <a:rPr lang="en-US" sz="2800" dirty="0"/>
              <a:t>Inheritance is not </a:t>
            </a:r>
            <a:r>
              <a:rPr lang="en-US" sz="2800" dirty="0" err="1"/>
              <a:t>mendalian</a:t>
            </a:r>
            <a:r>
              <a:rPr lang="en-US" sz="2800" dirty="0"/>
              <a:t> and is </a:t>
            </a:r>
            <a:r>
              <a:rPr lang="en-US" sz="2800" dirty="0" err="1"/>
              <a:t>dependant</a:t>
            </a:r>
            <a:r>
              <a:rPr lang="en-US" sz="2800" dirty="0"/>
              <a:t> on various factors which are summarized in “Cleft tables” for non </a:t>
            </a:r>
            <a:r>
              <a:rPr lang="en-US" sz="2800" dirty="0" err="1"/>
              <a:t>syndromic</a:t>
            </a:r>
            <a:r>
              <a:rPr lang="en-US" sz="2800" dirty="0"/>
              <a:t> </a:t>
            </a:r>
            <a:r>
              <a:rPr lang="en-US" sz="2800" dirty="0" err="1"/>
              <a:t>clefting</a:t>
            </a:r>
            <a:r>
              <a:rPr lang="en-US" sz="2800" dirty="0"/>
              <a:t>.</a:t>
            </a:r>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8284029" y="1556945"/>
            <a:ext cx="3505200" cy="4179888"/>
          </a:xfrm>
          <a:prstGeom prst="rect">
            <a:avLst/>
          </a:prstGeom>
        </p:spPr>
      </p:pic>
    </p:spTree>
    <p:extLst>
      <p:ext uri="{BB962C8B-B14F-4D97-AF65-F5344CB8AC3E}">
        <p14:creationId xmlns:p14="http://schemas.microsoft.com/office/powerpoint/2010/main" val="14450156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normAutofit fontScale="90000"/>
          </a:bodyPr>
          <a:lstStyle/>
          <a:p>
            <a:r>
              <a:rPr lang="en-US" smtClean="0"/>
              <a:t>VCFS</a:t>
            </a:r>
          </a:p>
        </p:txBody>
      </p:sp>
      <p:sp>
        <p:nvSpPr>
          <p:cNvPr id="36867" name="Rectangle 3"/>
          <p:cNvSpPr>
            <a:spLocks noGrp="1" noChangeArrowheads="1"/>
          </p:cNvSpPr>
          <p:nvPr>
            <p:ph type="body" idx="1"/>
          </p:nvPr>
        </p:nvSpPr>
        <p:spPr>
          <a:xfrm>
            <a:off x="783336" y="1863922"/>
            <a:ext cx="10515600" cy="4699375"/>
          </a:xfrm>
        </p:spPr>
        <p:txBody>
          <a:bodyPr/>
          <a:lstStyle/>
          <a:p>
            <a:r>
              <a:rPr lang="en-US" dirty="0" smtClean="0"/>
              <a:t>Incidence may be as high as 1:2-4000 live births</a:t>
            </a:r>
          </a:p>
          <a:p>
            <a:r>
              <a:rPr lang="en-US" dirty="0" smtClean="0"/>
              <a:t>Variable phenotypic expression, 10% autosomal dominant, 90% sporadic</a:t>
            </a:r>
          </a:p>
          <a:p>
            <a:r>
              <a:rPr lang="en-US" dirty="0" smtClean="0"/>
              <a:t>22q11 micro deletion</a:t>
            </a:r>
          </a:p>
          <a:p>
            <a:pPr>
              <a:buFontTx/>
              <a:buNone/>
            </a:pPr>
            <a:endParaRPr lang="en-US" dirty="0" smtClean="0"/>
          </a:p>
        </p:txBody>
      </p:sp>
    </p:spTree>
    <p:extLst>
      <p:ext uri="{BB962C8B-B14F-4D97-AF65-F5344CB8AC3E}">
        <p14:creationId xmlns:p14="http://schemas.microsoft.com/office/powerpoint/2010/main" val="34101685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normAutofit fontScale="90000"/>
          </a:bodyPr>
          <a:lstStyle/>
          <a:p>
            <a:r>
              <a:rPr lang="en-US" smtClean="0"/>
              <a:t>VCFS</a:t>
            </a:r>
          </a:p>
        </p:txBody>
      </p:sp>
      <p:sp>
        <p:nvSpPr>
          <p:cNvPr id="37891" name="Rectangle 3"/>
          <p:cNvSpPr>
            <a:spLocks noGrp="1" noChangeArrowheads="1"/>
          </p:cNvSpPr>
          <p:nvPr>
            <p:ph type="body" idx="1"/>
          </p:nvPr>
        </p:nvSpPr>
        <p:spPr>
          <a:xfrm>
            <a:off x="838200" y="1472825"/>
            <a:ext cx="10515600" cy="4699375"/>
          </a:xfrm>
        </p:spPr>
        <p:txBody>
          <a:bodyPr/>
          <a:lstStyle/>
          <a:p>
            <a:pPr>
              <a:lnSpc>
                <a:spcPct val="90000"/>
              </a:lnSpc>
            </a:pPr>
            <a:r>
              <a:rPr lang="en-US" dirty="0" smtClean="0"/>
              <a:t>Fluorescent in situ hybridization (FISH) test for 22q11 now available</a:t>
            </a:r>
          </a:p>
          <a:p>
            <a:pPr>
              <a:lnSpc>
                <a:spcPct val="90000"/>
              </a:lnSpc>
            </a:pPr>
            <a:r>
              <a:rPr lang="en-US" dirty="0" smtClean="0"/>
              <a:t>Association with 22q11 deletion in </a:t>
            </a:r>
            <a:r>
              <a:rPr lang="en-US" dirty="0" err="1" smtClean="0"/>
              <a:t>DiGeorge</a:t>
            </a:r>
            <a:r>
              <a:rPr lang="en-US" dirty="0" smtClean="0"/>
              <a:t>, Kabuki make up, CHARGE, Smith-</a:t>
            </a:r>
            <a:r>
              <a:rPr lang="en-US" dirty="0" err="1" smtClean="0"/>
              <a:t>Lemi</a:t>
            </a:r>
            <a:r>
              <a:rPr lang="en-US" dirty="0" smtClean="0"/>
              <a:t>-</a:t>
            </a:r>
            <a:r>
              <a:rPr lang="en-US" dirty="0" err="1" smtClean="0"/>
              <a:t>Opitz</a:t>
            </a:r>
            <a:endParaRPr lang="en-US" dirty="0" smtClean="0"/>
          </a:p>
          <a:p>
            <a:pPr>
              <a:lnSpc>
                <a:spcPct val="90000"/>
              </a:lnSpc>
            </a:pPr>
            <a:r>
              <a:rPr lang="en-US" dirty="0" smtClean="0"/>
              <a:t>Subgroup (28%) of post adenoidectomy VPI patients without SMCP found to have 22q11 deletion *</a:t>
            </a:r>
          </a:p>
          <a:p>
            <a:pPr>
              <a:lnSpc>
                <a:spcPct val="90000"/>
              </a:lnSpc>
            </a:pPr>
            <a:endParaRPr lang="en-US" dirty="0" smtClean="0"/>
          </a:p>
        </p:txBody>
      </p:sp>
      <p:sp>
        <p:nvSpPr>
          <p:cNvPr id="37892" name="Text Box 4"/>
          <p:cNvSpPr txBox="1">
            <a:spLocks noChangeArrowheads="1"/>
          </p:cNvSpPr>
          <p:nvPr/>
        </p:nvSpPr>
        <p:spPr bwMode="auto">
          <a:xfrm>
            <a:off x="2362200" y="6172200"/>
            <a:ext cx="7467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sz="1200"/>
              <a:t>* Perkins J et al. Presence of 22q11 deletion in postadenoidectomy velopharyngeal insufficiency Arch Otol Head Neck Surg 126: 645-648, May 2000.</a:t>
            </a:r>
          </a:p>
        </p:txBody>
      </p:sp>
    </p:spTree>
    <p:extLst>
      <p:ext uri="{BB962C8B-B14F-4D97-AF65-F5344CB8AC3E}">
        <p14:creationId xmlns:p14="http://schemas.microsoft.com/office/powerpoint/2010/main" val="26436831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943578" y="329603"/>
            <a:ext cx="10515600" cy="747935"/>
          </a:xfrm>
        </p:spPr>
        <p:txBody>
          <a:bodyPr>
            <a:normAutofit fontScale="90000"/>
          </a:bodyPr>
          <a:lstStyle/>
          <a:p>
            <a:r>
              <a:rPr lang="en-US" smtClean="0"/>
              <a:t>DiGeorge sequence</a:t>
            </a:r>
          </a:p>
        </p:txBody>
      </p:sp>
      <p:sp>
        <p:nvSpPr>
          <p:cNvPr id="38915" name="Rectangle 3"/>
          <p:cNvSpPr>
            <a:spLocks noGrp="1" noChangeArrowheads="1"/>
          </p:cNvSpPr>
          <p:nvPr>
            <p:ph type="body" idx="1"/>
          </p:nvPr>
        </p:nvSpPr>
        <p:spPr>
          <a:xfrm>
            <a:off x="783336" y="1617034"/>
            <a:ext cx="7217664" cy="4699375"/>
          </a:xfrm>
        </p:spPr>
        <p:txBody>
          <a:bodyPr>
            <a:normAutofit lnSpcReduction="10000"/>
          </a:bodyPr>
          <a:lstStyle/>
          <a:p>
            <a:pPr>
              <a:lnSpc>
                <a:spcPct val="90000"/>
              </a:lnSpc>
            </a:pPr>
            <a:r>
              <a:rPr lang="en-US" sz="2800" dirty="0"/>
              <a:t>Associated with VCFS (10%), 3</a:t>
            </a:r>
            <a:r>
              <a:rPr lang="en-US" sz="2800" baseline="30000" dirty="0"/>
              <a:t>rd</a:t>
            </a:r>
            <a:r>
              <a:rPr lang="en-US" sz="2800" dirty="0"/>
              <a:t>/4</a:t>
            </a:r>
            <a:r>
              <a:rPr lang="en-US" sz="2800" baseline="30000" dirty="0"/>
              <a:t>th</a:t>
            </a:r>
            <a:r>
              <a:rPr lang="en-US" sz="2800" dirty="0"/>
              <a:t> pouch syndrome</a:t>
            </a:r>
          </a:p>
          <a:p>
            <a:pPr>
              <a:lnSpc>
                <a:spcPct val="90000"/>
              </a:lnSpc>
            </a:pPr>
            <a:r>
              <a:rPr lang="en-US" sz="2800" dirty="0" err="1"/>
              <a:t>Conotruncal</a:t>
            </a:r>
            <a:r>
              <a:rPr lang="en-US" sz="2800" dirty="0"/>
              <a:t> cardiac anomaly</a:t>
            </a:r>
          </a:p>
          <a:p>
            <a:pPr>
              <a:lnSpc>
                <a:spcPct val="90000"/>
              </a:lnSpc>
            </a:pPr>
            <a:r>
              <a:rPr lang="en-US" sz="2800" dirty="0" err="1"/>
              <a:t>Hypocalcemia</a:t>
            </a:r>
            <a:endParaRPr lang="en-US" sz="2800" dirty="0"/>
          </a:p>
          <a:p>
            <a:pPr>
              <a:lnSpc>
                <a:spcPct val="90000"/>
              </a:lnSpc>
            </a:pPr>
            <a:r>
              <a:rPr lang="en-US" sz="2800" dirty="0" err="1"/>
              <a:t>Thymic</a:t>
            </a:r>
            <a:r>
              <a:rPr lang="en-US" sz="2800" dirty="0"/>
              <a:t> aplasia</a:t>
            </a:r>
          </a:p>
          <a:p>
            <a:pPr>
              <a:lnSpc>
                <a:spcPct val="90000"/>
              </a:lnSpc>
            </a:pPr>
            <a:r>
              <a:rPr lang="en-US" sz="2800" dirty="0"/>
              <a:t>Immune deficiency (T- cell)</a:t>
            </a:r>
          </a:p>
          <a:p>
            <a:pPr>
              <a:lnSpc>
                <a:spcPct val="90000"/>
              </a:lnSpc>
            </a:pPr>
            <a:r>
              <a:rPr lang="en-US" sz="2800" dirty="0"/>
              <a:t>Shortened cochlear/</a:t>
            </a:r>
            <a:r>
              <a:rPr lang="en-US" sz="2800" dirty="0" err="1"/>
              <a:t>Mondini</a:t>
            </a:r>
            <a:r>
              <a:rPr lang="en-US" sz="2800" dirty="0"/>
              <a:t>, middle ear abnormalities</a:t>
            </a:r>
          </a:p>
          <a:p>
            <a:pPr>
              <a:lnSpc>
                <a:spcPct val="90000"/>
              </a:lnSpc>
            </a:pPr>
            <a:r>
              <a:rPr lang="en-US" sz="2800" dirty="0"/>
              <a:t>May have cleft </a:t>
            </a:r>
            <a:r>
              <a:rPr lang="en-US" sz="2800" dirty="0" smtClean="0"/>
              <a:t>palate</a:t>
            </a:r>
          </a:p>
          <a:p>
            <a:pPr>
              <a:lnSpc>
                <a:spcPct val="90000"/>
              </a:lnSpc>
            </a:pPr>
            <a:r>
              <a:rPr lang="en-US" sz="2800" dirty="0" smtClean="0"/>
              <a:t>22q11.2 deletion</a:t>
            </a:r>
            <a:endParaRPr lang="en-US" sz="2800" dirty="0"/>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189180" y="1901952"/>
            <a:ext cx="3717069" cy="3776542"/>
          </a:xfrm>
          <a:prstGeom prst="rect">
            <a:avLst/>
          </a:prstGeom>
        </p:spPr>
      </p:pic>
    </p:spTree>
    <p:extLst>
      <p:ext uri="{BB962C8B-B14F-4D97-AF65-F5344CB8AC3E}">
        <p14:creationId xmlns:p14="http://schemas.microsoft.com/office/powerpoint/2010/main" val="19940655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852138" y="618712"/>
            <a:ext cx="10515600" cy="747935"/>
          </a:xfrm>
        </p:spPr>
        <p:txBody>
          <a:bodyPr>
            <a:normAutofit fontScale="90000"/>
          </a:bodyPr>
          <a:lstStyle/>
          <a:p>
            <a:r>
              <a:rPr lang="en-US" dirty="0" smtClean="0"/>
              <a:t>Pierre- Robin Sequence</a:t>
            </a:r>
          </a:p>
        </p:txBody>
      </p:sp>
      <p:sp>
        <p:nvSpPr>
          <p:cNvPr id="39939" name="Rectangle 3"/>
          <p:cNvSpPr>
            <a:spLocks noGrp="1" noChangeArrowheads="1"/>
          </p:cNvSpPr>
          <p:nvPr>
            <p:ph type="body" idx="1"/>
          </p:nvPr>
        </p:nvSpPr>
        <p:spPr>
          <a:xfrm>
            <a:off x="852138" y="1964506"/>
            <a:ext cx="10515600" cy="4699375"/>
          </a:xfrm>
        </p:spPr>
        <p:txBody>
          <a:bodyPr>
            <a:normAutofit/>
          </a:bodyPr>
          <a:lstStyle/>
          <a:p>
            <a:pPr>
              <a:lnSpc>
                <a:spcPct val="90000"/>
              </a:lnSpc>
            </a:pPr>
            <a:r>
              <a:rPr lang="en-US" sz="3200" dirty="0" smtClean="0"/>
              <a:t>Mandibular hypoplasia, </a:t>
            </a:r>
            <a:r>
              <a:rPr lang="en-US" sz="3200" dirty="0" err="1" smtClean="0"/>
              <a:t>glossoptosis</a:t>
            </a:r>
            <a:r>
              <a:rPr lang="en-US" sz="3200" dirty="0" smtClean="0"/>
              <a:t>, secondary cleft palate</a:t>
            </a:r>
          </a:p>
          <a:p>
            <a:pPr>
              <a:lnSpc>
                <a:spcPct val="90000"/>
              </a:lnSpc>
            </a:pPr>
            <a:r>
              <a:rPr lang="en-US" sz="3200" dirty="0" smtClean="0"/>
              <a:t>1: 2,000- 50,000 live births</a:t>
            </a:r>
          </a:p>
          <a:p>
            <a:pPr>
              <a:lnSpc>
                <a:spcPct val="90000"/>
              </a:lnSpc>
            </a:pPr>
            <a:r>
              <a:rPr lang="en-US" sz="3200" dirty="0" smtClean="0"/>
              <a:t>30% have occult Stickler syndrome?</a:t>
            </a:r>
          </a:p>
          <a:p>
            <a:pPr>
              <a:lnSpc>
                <a:spcPct val="90000"/>
              </a:lnSpc>
            </a:pPr>
            <a:r>
              <a:rPr lang="en-US" sz="3200" dirty="0" smtClean="0"/>
              <a:t>Airway management, nasal trumpet, gavage feedings</a:t>
            </a:r>
          </a:p>
          <a:p>
            <a:pPr>
              <a:lnSpc>
                <a:spcPct val="90000"/>
              </a:lnSpc>
            </a:pPr>
            <a:r>
              <a:rPr lang="en-US" sz="3200" dirty="0" smtClean="0"/>
              <a:t>Tracheotomy or tongue-lip adhesion in severe cases</a:t>
            </a:r>
          </a:p>
          <a:p>
            <a:pPr>
              <a:lnSpc>
                <a:spcPct val="90000"/>
              </a:lnSpc>
              <a:buFontTx/>
              <a:buNone/>
            </a:pPr>
            <a:endParaRPr lang="en-US" dirty="0" smtClean="0"/>
          </a:p>
        </p:txBody>
      </p:sp>
    </p:spTree>
    <p:extLst>
      <p:ext uri="{BB962C8B-B14F-4D97-AF65-F5344CB8AC3E}">
        <p14:creationId xmlns:p14="http://schemas.microsoft.com/office/powerpoint/2010/main" val="9550454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smtClean="0"/>
              <a:t>Pierre- Robin Sequence</a:t>
            </a:r>
          </a:p>
        </p:txBody>
      </p:sp>
      <p:sp>
        <p:nvSpPr>
          <p:cNvPr id="40963" name="Rectangle 3"/>
          <p:cNvSpPr>
            <a:spLocks noGrp="1" noChangeArrowheads="1"/>
          </p:cNvSpPr>
          <p:nvPr>
            <p:ph type="body" sz="half" idx="1"/>
          </p:nvPr>
        </p:nvSpPr>
        <p:spPr>
          <a:xfrm>
            <a:off x="1981200" y="1981200"/>
            <a:ext cx="4038600" cy="4114800"/>
          </a:xfrm>
        </p:spPr>
        <p:txBody>
          <a:bodyPr/>
          <a:lstStyle/>
          <a:p>
            <a:r>
              <a:rPr lang="en-US" sz="2400"/>
              <a:t>Most children with tracheotomy decannulated by 18 months</a:t>
            </a:r>
          </a:p>
          <a:p>
            <a:r>
              <a:rPr lang="en-US" sz="2400"/>
              <a:t>Mandible growth accelerates and most children attain normal mandible profile by age 4-6</a:t>
            </a:r>
          </a:p>
          <a:p>
            <a:r>
              <a:rPr lang="en-US" sz="2400"/>
              <a:t>Growth failure does occur and treated by grafting or distraction osteogenesis</a:t>
            </a:r>
          </a:p>
        </p:txBody>
      </p:sp>
      <p:pic>
        <p:nvPicPr>
          <p:cNvPr id="40964" name="Picture 4" descr="Pa190017"/>
          <p:cNvPicPr>
            <a:picLocks noGrp="1" noChangeAspect="1" noChangeArrowheads="1"/>
          </p:cNvPicPr>
          <p:nvPr>
            <p:ph sz="half" idx="2"/>
          </p:nvPr>
        </p:nvPicPr>
        <p:blipFill>
          <a:blip r:embed="rId3" cstate="screen">
            <a:extLst>
              <a:ext uri="{28A0092B-C50C-407E-A947-70E740481C1C}">
                <a14:useLocalDpi xmlns:a14="http://schemas.microsoft.com/office/drawing/2010/main"/>
              </a:ext>
            </a:extLst>
          </a:blip>
          <a:srcRect/>
          <a:stretch>
            <a:fillRect/>
          </a:stretch>
        </p:blipFill>
        <p:spPr>
          <a:xfrm>
            <a:off x="6705600" y="2209801"/>
            <a:ext cx="3657600" cy="3732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3529337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normAutofit fontScale="90000"/>
          </a:bodyPr>
          <a:lstStyle/>
          <a:p>
            <a:r>
              <a:rPr lang="en-US" smtClean="0"/>
              <a:t>Pierre- Robin Sequence</a:t>
            </a: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52138" y="2002696"/>
            <a:ext cx="4820797" cy="3211856"/>
          </a:xfrm>
          <a:prstGeom prst="rect">
            <a:avLst/>
          </a:prstGeom>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41008" y="2002696"/>
            <a:ext cx="4820797" cy="3211856"/>
          </a:xfrm>
          <a:prstGeom prst="rect">
            <a:avLst/>
          </a:prstGeom>
        </p:spPr>
      </p:pic>
    </p:spTree>
    <p:extLst>
      <p:ext uri="{BB962C8B-B14F-4D97-AF65-F5344CB8AC3E}">
        <p14:creationId xmlns:p14="http://schemas.microsoft.com/office/powerpoint/2010/main" val="28892707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normAutofit fontScale="90000"/>
          </a:bodyPr>
          <a:lstStyle/>
          <a:p>
            <a:r>
              <a:rPr lang="en-US" smtClean="0"/>
              <a:t>Treacher- Collins</a:t>
            </a:r>
          </a:p>
        </p:txBody>
      </p:sp>
      <p:sp>
        <p:nvSpPr>
          <p:cNvPr id="44035" name="Rectangle 3"/>
          <p:cNvSpPr>
            <a:spLocks noGrp="1" noChangeArrowheads="1"/>
          </p:cNvSpPr>
          <p:nvPr>
            <p:ph type="body" idx="1"/>
          </p:nvPr>
        </p:nvSpPr>
        <p:spPr>
          <a:xfrm>
            <a:off x="719328" y="1452442"/>
            <a:ext cx="10515600" cy="4699375"/>
          </a:xfrm>
        </p:spPr>
        <p:txBody>
          <a:bodyPr/>
          <a:lstStyle/>
          <a:p>
            <a:pPr>
              <a:lnSpc>
                <a:spcPct val="90000"/>
              </a:lnSpc>
            </a:pPr>
            <a:r>
              <a:rPr lang="en-US" sz="2800" dirty="0"/>
              <a:t>Flattened malar bones with non fused </a:t>
            </a:r>
            <a:r>
              <a:rPr lang="en-US" sz="2800" dirty="0" err="1"/>
              <a:t>zygomatic</a:t>
            </a:r>
            <a:r>
              <a:rPr lang="en-US" sz="2800" dirty="0"/>
              <a:t> arch, </a:t>
            </a:r>
            <a:r>
              <a:rPr lang="en-US" sz="2800" dirty="0" err="1"/>
              <a:t>coloboma</a:t>
            </a:r>
            <a:r>
              <a:rPr lang="en-US" sz="2800" dirty="0"/>
              <a:t>, deformed pinnae, “fish like” mouth, </a:t>
            </a:r>
            <a:r>
              <a:rPr lang="en-US" sz="2800" dirty="0" err="1"/>
              <a:t>antimongoloid</a:t>
            </a:r>
            <a:r>
              <a:rPr lang="en-US" sz="2800" dirty="0"/>
              <a:t> palpebral fissure, mandibular hypoplasia, CHL and </a:t>
            </a:r>
            <a:r>
              <a:rPr lang="en-US" sz="2800" dirty="0" err="1"/>
              <a:t>ossicular</a:t>
            </a:r>
            <a:r>
              <a:rPr lang="en-US" sz="2800" dirty="0"/>
              <a:t> defects, may have cleft palate</a:t>
            </a:r>
          </a:p>
          <a:p>
            <a:pPr>
              <a:lnSpc>
                <a:spcPct val="90000"/>
              </a:lnSpc>
            </a:pPr>
            <a:r>
              <a:rPr lang="en-US" sz="2800" dirty="0"/>
              <a:t>1</a:t>
            </a:r>
            <a:r>
              <a:rPr lang="en-US" sz="2800" baseline="30000" dirty="0"/>
              <a:t>st</a:t>
            </a:r>
            <a:r>
              <a:rPr lang="en-US" sz="2800" dirty="0"/>
              <a:t> and 2</a:t>
            </a:r>
            <a:r>
              <a:rPr lang="en-US" sz="2800" baseline="30000" dirty="0"/>
              <a:t>nd</a:t>
            </a:r>
            <a:r>
              <a:rPr lang="en-US" sz="2800" dirty="0"/>
              <a:t> </a:t>
            </a:r>
            <a:r>
              <a:rPr lang="en-US" sz="2800" dirty="0" err="1"/>
              <a:t>Branchial</a:t>
            </a:r>
            <a:r>
              <a:rPr lang="en-US" sz="2800" dirty="0"/>
              <a:t> arch abnormality</a:t>
            </a:r>
          </a:p>
          <a:p>
            <a:pPr>
              <a:lnSpc>
                <a:spcPct val="90000"/>
              </a:lnSpc>
            </a:pPr>
            <a:r>
              <a:rPr lang="en-US" sz="2800" dirty="0" err="1"/>
              <a:t>Tessier</a:t>
            </a:r>
            <a:r>
              <a:rPr lang="en-US" sz="2800" dirty="0"/>
              <a:t> 6,7,8 cleft</a:t>
            </a:r>
          </a:p>
          <a:p>
            <a:pPr>
              <a:lnSpc>
                <a:spcPct val="90000"/>
              </a:lnSpc>
            </a:pPr>
            <a:r>
              <a:rPr lang="en-US" sz="2800" dirty="0"/>
              <a:t>Autosomal dominant with variable penetrance</a:t>
            </a:r>
          </a:p>
          <a:p>
            <a:pPr>
              <a:lnSpc>
                <a:spcPct val="90000"/>
              </a:lnSpc>
            </a:pPr>
            <a:r>
              <a:rPr lang="en-US" sz="2800" dirty="0"/>
              <a:t>Gene locus 5q31-34</a:t>
            </a:r>
          </a:p>
          <a:p>
            <a:pPr>
              <a:lnSpc>
                <a:spcPct val="90000"/>
              </a:lnSpc>
            </a:pPr>
            <a:endParaRPr lang="en-US" sz="2800" dirty="0"/>
          </a:p>
        </p:txBody>
      </p:sp>
    </p:spTree>
    <p:extLst>
      <p:ext uri="{BB962C8B-B14F-4D97-AF65-F5344CB8AC3E}">
        <p14:creationId xmlns:p14="http://schemas.microsoft.com/office/powerpoint/2010/main" val="11852098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normAutofit fontScale="90000"/>
          </a:bodyPr>
          <a:lstStyle/>
          <a:p>
            <a:r>
              <a:rPr lang="en-US" smtClean="0"/>
              <a:t>Treacher- Collins</a:t>
            </a:r>
          </a:p>
        </p:txBody>
      </p:sp>
      <p:pic>
        <p:nvPicPr>
          <p:cNvPr id="3" name="Content Placeholder 2"/>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571750" y="1077913"/>
            <a:ext cx="7048500" cy="4699000"/>
          </a:xfrm>
          <a:prstGeom prst="rect">
            <a:avLst/>
          </a:prstGeom>
        </p:spPr>
      </p:pic>
    </p:spTree>
    <p:extLst>
      <p:ext uri="{BB962C8B-B14F-4D97-AF65-F5344CB8AC3E}">
        <p14:creationId xmlns:p14="http://schemas.microsoft.com/office/powerpoint/2010/main" val="39226304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normAutofit fontScale="90000"/>
          </a:bodyPr>
          <a:lstStyle/>
          <a:p>
            <a:r>
              <a:rPr lang="en-US" smtClean="0"/>
              <a:t>Goldenhar syndrome</a:t>
            </a:r>
          </a:p>
        </p:txBody>
      </p:sp>
      <p:sp>
        <p:nvSpPr>
          <p:cNvPr id="46083" name="Rectangle 3"/>
          <p:cNvSpPr>
            <a:spLocks noGrp="1" noChangeArrowheads="1"/>
          </p:cNvSpPr>
          <p:nvPr>
            <p:ph type="body" idx="1"/>
          </p:nvPr>
        </p:nvSpPr>
        <p:spPr>
          <a:xfrm>
            <a:off x="852138" y="1415866"/>
            <a:ext cx="10515600" cy="4699375"/>
          </a:xfrm>
        </p:spPr>
        <p:txBody>
          <a:bodyPr/>
          <a:lstStyle/>
          <a:p>
            <a:r>
              <a:rPr lang="en-US" sz="2800" dirty="0" err="1"/>
              <a:t>Hemifacial</a:t>
            </a:r>
            <a:r>
              <a:rPr lang="en-US" sz="2800" dirty="0"/>
              <a:t> </a:t>
            </a:r>
            <a:r>
              <a:rPr lang="en-US" sz="2800" dirty="0" err="1"/>
              <a:t>Microsomia</a:t>
            </a:r>
            <a:r>
              <a:rPr lang="en-US" sz="2800" dirty="0"/>
              <a:t>, </a:t>
            </a:r>
            <a:r>
              <a:rPr lang="en-US" sz="2800" dirty="0" err="1"/>
              <a:t>Goldenhar</a:t>
            </a:r>
            <a:r>
              <a:rPr lang="en-US" sz="2800" dirty="0"/>
              <a:t> (includes eye and vertebral abnormality), </a:t>
            </a:r>
            <a:r>
              <a:rPr lang="en-US" sz="2800" dirty="0" err="1"/>
              <a:t>Facioauriculovertebral</a:t>
            </a:r>
            <a:r>
              <a:rPr lang="en-US" sz="2800" dirty="0"/>
              <a:t> syndrome, </a:t>
            </a:r>
            <a:r>
              <a:rPr lang="en-US" sz="2800" dirty="0" err="1"/>
              <a:t>Oculoauriculovertebral</a:t>
            </a:r>
            <a:r>
              <a:rPr lang="en-US" sz="2800" dirty="0"/>
              <a:t> syndrome</a:t>
            </a:r>
          </a:p>
          <a:p>
            <a:r>
              <a:rPr lang="en-US" sz="2800" dirty="0"/>
              <a:t>1: 3,500-5000 live births</a:t>
            </a:r>
          </a:p>
          <a:p>
            <a:r>
              <a:rPr lang="en-US" sz="2800" dirty="0"/>
              <a:t>1</a:t>
            </a:r>
            <a:r>
              <a:rPr lang="en-US" sz="2800" baseline="30000" dirty="0"/>
              <a:t>st</a:t>
            </a:r>
            <a:r>
              <a:rPr lang="en-US" sz="2800" dirty="0"/>
              <a:t> and 2</a:t>
            </a:r>
            <a:r>
              <a:rPr lang="en-US" sz="2800" baseline="30000" dirty="0"/>
              <a:t>nd</a:t>
            </a:r>
            <a:r>
              <a:rPr lang="en-US" sz="2800" dirty="0"/>
              <a:t> </a:t>
            </a:r>
            <a:r>
              <a:rPr lang="en-US" sz="2800" dirty="0" err="1"/>
              <a:t>branchial</a:t>
            </a:r>
            <a:r>
              <a:rPr lang="en-US" sz="2800" dirty="0"/>
              <a:t> arch hypoplasia/ abnormalities and upper vertebral hypoplasia</a:t>
            </a:r>
          </a:p>
          <a:p>
            <a:r>
              <a:rPr lang="en-US" sz="2800" dirty="0"/>
              <a:t>Cause unknown, favor autosomal dominant with variable expression</a:t>
            </a:r>
          </a:p>
        </p:txBody>
      </p:sp>
    </p:spTree>
    <p:extLst>
      <p:ext uri="{BB962C8B-B14F-4D97-AF65-F5344CB8AC3E}">
        <p14:creationId xmlns:p14="http://schemas.microsoft.com/office/powerpoint/2010/main" val="11672132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smtClean="0"/>
              <a:t>Goldenhar syndrome/ Hemifacial Microsomia</a:t>
            </a:r>
          </a:p>
        </p:txBody>
      </p:sp>
      <p:sp>
        <p:nvSpPr>
          <p:cNvPr id="47107" name="Rectangle 3"/>
          <p:cNvSpPr>
            <a:spLocks noGrp="1" noChangeArrowheads="1"/>
          </p:cNvSpPr>
          <p:nvPr>
            <p:ph type="body" sz="half" idx="1"/>
          </p:nvPr>
        </p:nvSpPr>
        <p:spPr>
          <a:xfrm>
            <a:off x="2209800" y="1981200"/>
            <a:ext cx="4343400" cy="4648200"/>
          </a:xfrm>
        </p:spPr>
        <p:txBody>
          <a:bodyPr/>
          <a:lstStyle/>
          <a:p>
            <a:pPr>
              <a:lnSpc>
                <a:spcPct val="80000"/>
              </a:lnSpc>
            </a:pPr>
            <a:r>
              <a:rPr lang="en-US" sz="2400"/>
              <a:t>Microtia</a:t>
            </a:r>
          </a:p>
          <a:p>
            <a:pPr>
              <a:lnSpc>
                <a:spcPct val="80000"/>
              </a:lnSpc>
            </a:pPr>
            <a:r>
              <a:rPr lang="en-US" sz="2400"/>
              <a:t>Mandible and maxilla hypoplasia</a:t>
            </a:r>
          </a:p>
          <a:p>
            <a:pPr>
              <a:lnSpc>
                <a:spcPct val="80000"/>
              </a:lnSpc>
            </a:pPr>
            <a:r>
              <a:rPr lang="en-US" sz="2400"/>
              <a:t>Ossicular abnormalities/ CHL, auricular tags very common</a:t>
            </a:r>
          </a:p>
          <a:p>
            <a:pPr>
              <a:lnSpc>
                <a:spcPct val="80000"/>
              </a:lnSpc>
            </a:pPr>
            <a:r>
              <a:rPr lang="en-US" sz="2400"/>
              <a:t>Macrostomia/ lateral facial clefting</a:t>
            </a:r>
          </a:p>
          <a:p>
            <a:pPr>
              <a:lnSpc>
                <a:spcPct val="80000"/>
              </a:lnSpc>
            </a:pPr>
            <a:r>
              <a:rPr lang="en-US" sz="2400"/>
              <a:t>Cleft lip and palate</a:t>
            </a:r>
          </a:p>
          <a:p>
            <a:pPr>
              <a:lnSpc>
                <a:spcPct val="80000"/>
              </a:lnSpc>
            </a:pPr>
            <a:r>
              <a:rPr lang="en-US" sz="2400"/>
              <a:t>Epibulbar Dermoid</a:t>
            </a:r>
          </a:p>
          <a:p>
            <a:pPr>
              <a:lnSpc>
                <a:spcPct val="80000"/>
              </a:lnSpc>
            </a:pPr>
            <a:r>
              <a:rPr lang="en-US" sz="2400"/>
              <a:t>Salivary fistulas, agenesis of parotid gland</a:t>
            </a:r>
          </a:p>
          <a:p>
            <a:pPr>
              <a:lnSpc>
                <a:spcPct val="80000"/>
              </a:lnSpc>
            </a:pPr>
            <a:r>
              <a:rPr lang="en-US" sz="2400"/>
              <a:t>Lingual hypoplasia, speech delay</a:t>
            </a:r>
          </a:p>
        </p:txBody>
      </p:sp>
      <p:pic>
        <p:nvPicPr>
          <p:cNvPr id="47108" name="Picture 4" descr="01280017"/>
          <p:cNvPicPr>
            <a:picLocks noGrp="1" noChangeAspect="1" noChangeArrowheads="1"/>
          </p:cNvPicPr>
          <p:nvPr>
            <p:ph sz="half" idx="2"/>
          </p:nvPr>
        </p:nvPicPr>
        <p:blipFill>
          <a:blip r:embed="rId3" cstate="screen">
            <a:extLst>
              <a:ext uri="{28A0092B-C50C-407E-A947-70E740481C1C}">
                <a14:useLocalDpi xmlns:a14="http://schemas.microsoft.com/office/drawing/2010/main"/>
              </a:ext>
            </a:extLst>
          </a:blip>
          <a:srcRect t="-856"/>
          <a:stretch>
            <a:fillRect/>
          </a:stretch>
        </p:blipFill>
        <p:spPr>
          <a:xfrm>
            <a:off x="6934200" y="2438400"/>
            <a:ext cx="3505200" cy="3213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5737945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fontScale="90000"/>
          </a:bodyPr>
          <a:lstStyle/>
          <a:p>
            <a:r>
              <a:rPr lang="en-US" smtClean="0"/>
              <a:t>Cleft model statistical analysis</a:t>
            </a:r>
          </a:p>
        </p:txBody>
      </p:sp>
      <p:sp>
        <p:nvSpPr>
          <p:cNvPr id="20483" name="Rectangle 3"/>
          <p:cNvSpPr>
            <a:spLocks noGrp="1" noChangeArrowheads="1"/>
          </p:cNvSpPr>
          <p:nvPr>
            <p:ph type="body" idx="1"/>
          </p:nvPr>
        </p:nvSpPr>
        <p:spPr>
          <a:xfrm>
            <a:off x="852138" y="1425010"/>
            <a:ext cx="10515600" cy="4699375"/>
          </a:xfrm>
        </p:spPr>
        <p:txBody>
          <a:bodyPr/>
          <a:lstStyle/>
          <a:p>
            <a:pPr>
              <a:lnSpc>
                <a:spcPct val="90000"/>
              </a:lnSpc>
            </a:pPr>
            <a:r>
              <a:rPr lang="en-US" dirty="0" err="1" smtClean="0"/>
              <a:t>Nonsyndromic</a:t>
            </a:r>
            <a:r>
              <a:rPr lang="en-US" dirty="0" smtClean="0"/>
              <a:t> </a:t>
            </a:r>
            <a:r>
              <a:rPr lang="en-US" dirty="0" err="1" smtClean="0"/>
              <a:t>clefting</a:t>
            </a:r>
            <a:r>
              <a:rPr lang="en-US" dirty="0" smtClean="0"/>
              <a:t> originally attributed to multifactorial inheritance (</a:t>
            </a:r>
            <a:r>
              <a:rPr lang="en-US" dirty="0" err="1" smtClean="0"/>
              <a:t>ie</a:t>
            </a:r>
            <a:r>
              <a:rPr lang="en-US" dirty="0" smtClean="0"/>
              <a:t>; multiple genes involved).</a:t>
            </a:r>
          </a:p>
          <a:p>
            <a:pPr>
              <a:lnSpc>
                <a:spcPct val="90000"/>
              </a:lnSpc>
            </a:pPr>
            <a:r>
              <a:rPr lang="en-US" dirty="0" smtClean="0"/>
              <a:t>Recent review of old data may support a single or a few major genes could result in same outcomes.</a:t>
            </a:r>
          </a:p>
          <a:p>
            <a:pPr>
              <a:lnSpc>
                <a:spcPct val="90000"/>
              </a:lnSpc>
            </a:pPr>
            <a:r>
              <a:rPr lang="en-US" dirty="0" smtClean="0"/>
              <a:t>*Empiric </a:t>
            </a:r>
            <a:r>
              <a:rPr lang="en-US" dirty="0" smtClean="0"/>
              <a:t>risk tables still best for counseling parents</a:t>
            </a:r>
            <a:r>
              <a:rPr lang="en-US" dirty="0" smtClean="0"/>
              <a:t>.*</a:t>
            </a:r>
            <a:endParaRPr lang="en-US" dirty="0" smtClean="0"/>
          </a:p>
          <a:p>
            <a:pPr>
              <a:lnSpc>
                <a:spcPct val="90000"/>
              </a:lnSpc>
            </a:pPr>
            <a:endParaRPr lang="en-US" dirty="0" smtClean="0"/>
          </a:p>
        </p:txBody>
      </p:sp>
    </p:spTree>
    <p:extLst>
      <p:ext uri="{BB962C8B-B14F-4D97-AF65-F5344CB8AC3E}">
        <p14:creationId xmlns:p14="http://schemas.microsoft.com/office/powerpoint/2010/main" val="38633862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normAutofit fontScale="90000"/>
          </a:bodyPr>
          <a:lstStyle/>
          <a:p>
            <a:r>
              <a:rPr lang="en-US" smtClean="0"/>
              <a:t>Goldenhar syndrome</a:t>
            </a:r>
          </a:p>
        </p:txBody>
      </p:sp>
      <p:pic>
        <p:nvPicPr>
          <p:cNvPr id="48131" name="Picture 1"/>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600200" y="1400357"/>
            <a:ext cx="4194048" cy="4649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2" name="Picture 2"/>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553917" y="1400357"/>
            <a:ext cx="4106328" cy="4649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45238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2209800" y="457200"/>
            <a:ext cx="7772400" cy="1143000"/>
          </a:xfrm>
        </p:spPr>
        <p:txBody>
          <a:bodyPr/>
          <a:lstStyle/>
          <a:p>
            <a:r>
              <a:rPr lang="en-US" smtClean="0"/>
              <a:t>Goldenhar syndrome</a:t>
            </a:r>
          </a:p>
        </p:txBody>
      </p:sp>
      <p:pic>
        <p:nvPicPr>
          <p:cNvPr id="49155" name="Picture 3" descr="3d__"/>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453896" y="1721226"/>
            <a:ext cx="4023360" cy="447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6" name="Picture 5" descr="3d____"/>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729984" y="1724410"/>
            <a:ext cx="4023360" cy="4469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63936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852138" y="554704"/>
            <a:ext cx="10515600" cy="747935"/>
          </a:xfrm>
        </p:spPr>
        <p:txBody>
          <a:bodyPr>
            <a:normAutofit fontScale="90000"/>
          </a:bodyPr>
          <a:lstStyle/>
          <a:p>
            <a:r>
              <a:rPr lang="en-US" dirty="0" smtClean="0"/>
              <a:t>Van der </a:t>
            </a:r>
            <a:r>
              <a:rPr lang="en-US" dirty="0" err="1" smtClean="0"/>
              <a:t>Woude</a:t>
            </a:r>
            <a:endParaRPr lang="en-US" dirty="0" smtClean="0"/>
          </a:p>
        </p:txBody>
      </p:sp>
      <p:sp>
        <p:nvSpPr>
          <p:cNvPr id="50179" name="Content Placeholder 2"/>
          <p:cNvSpPr>
            <a:spLocks noGrp="1"/>
          </p:cNvSpPr>
          <p:nvPr>
            <p:ph idx="1"/>
          </p:nvPr>
        </p:nvSpPr>
        <p:spPr>
          <a:xfrm>
            <a:off x="852138" y="1955362"/>
            <a:ext cx="10515600" cy="4699375"/>
          </a:xfrm>
        </p:spPr>
        <p:txBody>
          <a:bodyPr>
            <a:normAutofit/>
          </a:bodyPr>
          <a:lstStyle/>
          <a:p>
            <a:r>
              <a:rPr lang="en-US" sz="3200" dirty="0" smtClean="0"/>
              <a:t>Lower lip pits, CL/P</a:t>
            </a:r>
          </a:p>
          <a:p>
            <a:r>
              <a:rPr lang="en-US" sz="3200" dirty="0" smtClean="0"/>
              <a:t>Autosomal dominant: 1:40,000-1:100,000</a:t>
            </a:r>
          </a:p>
          <a:p>
            <a:r>
              <a:rPr lang="en-US" sz="3200" dirty="0" smtClean="0"/>
              <a:t>Common </a:t>
            </a:r>
            <a:r>
              <a:rPr lang="en-US" sz="3200" dirty="0" err="1" smtClean="0"/>
              <a:t>clefting</a:t>
            </a:r>
            <a:r>
              <a:rPr lang="en-US" sz="3200" dirty="0" smtClean="0"/>
              <a:t> syndrome, </a:t>
            </a:r>
            <a:r>
              <a:rPr lang="en-US" sz="3200" dirty="0" err="1" smtClean="0"/>
              <a:t>approx</a:t>
            </a:r>
            <a:r>
              <a:rPr lang="en-US" sz="3200" dirty="0" smtClean="0"/>
              <a:t> 2% of oral clefts</a:t>
            </a:r>
          </a:p>
          <a:p>
            <a:r>
              <a:rPr lang="en-US" sz="3200" dirty="0" smtClean="0"/>
              <a:t>IRF6 gene, 1q32-41</a:t>
            </a:r>
          </a:p>
          <a:p>
            <a:r>
              <a:rPr lang="en-US" sz="3200" dirty="0" smtClean="0"/>
              <a:t>Some times lower lip pits are only finding (64%)</a:t>
            </a:r>
          </a:p>
        </p:txBody>
      </p:sp>
    </p:spTree>
    <p:extLst>
      <p:ext uri="{BB962C8B-B14F-4D97-AF65-F5344CB8AC3E}">
        <p14:creationId xmlns:p14="http://schemas.microsoft.com/office/powerpoint/2010/main" val="35790130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743200" y="228600"/>
            <a:ext cx="6553200" cy="640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95312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81164" y="609600"/>
            <a:ext cx="8797925"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07568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838200" y="728440"/>
            <a:ext cx="10515600" cy="747935"/>
          </a:xfrm>
        </p:spPr>
        <p:txBody>
          <a:bodyPr>
            <a:normAutofit fontScale="90000"/>
          </a:bodyPr>
          <a:lstStyle/>
          <a:p>
            <a:r>
              <a:rPr lang="en-US" dirty="0" smtClean="0"/>
              <a:t>EEC (</a:t>
            </a:r>
            <a:r>
              <a:rPr lang="en-US" dirty="0" err="1" smtClean="0"/>
              <a:t>Ectrodactyly</a:t>
            </a:r>
            <a:r>
              <a:rPr lang="en-US" dirty="0" smtClean="0"/>
              <a:t> Ectodermal Dysplasia </a:t>
            </a:r>
            <a:r>
              <a:rPr lang="en-US" dirty="0" err="1" smtClean="0"/>
              <a:t>Clefting</a:t>
            </a:r>
            <a:r>
              <a:rPr lang="en-US" dirty="0" smtClean="0"/>
              <a:t> Syndrome)</a:t>
            </a:r>
          </a:p>
        </p:txBody>
      </p:sp>
      <p:pic>
        <p:nvPicPr>
          <p:cNvPr id="53251" name="Picture 2"/>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3114675" y="2286001"/>
            <a:ext cx="5962650" cy="390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32696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normAutofit fontScale="90000"/>
          </a:bodyPr>
          <a:lstStyle/>
          <a:p>
            <a:r>
              <a:rPr lang="en-US" dirty="0" smtClean="0"/>
              <a:t>EEC</a:t>
            </a:r>
          </a:p>
        </p:txBody>
      </p:sp>
      <p:sp>
        <p:nvSpPr>
          <p:cNvPr id="54275" name="Content Placeholder 3"/>
          <p:cNvSpPr>
            <a:spLocks noGrp="1"/>
          </p:cNvSpPr>
          <p:nvPr>
            <p:ph idx="1"/>
          </p:nvPr>
        </p:nvSpPr>
        <p:spPr>
          <a:xfrm>
            <a:off x="925290" y="1745050"/>
            <a:ext cx="10515600" cy="4699375"/>
          </a:xfrm>
        </p:spPr>
        <p:txBody>
          <a:bodyPr>
            <a:normAutofit/>
          </a:bodyPr>
          <a:lstStyle/>
          <a:p>
            <a:r>
              <a:rPr lang="en-US" sz="3200" dirty="0" smtClean="0"/>
              <a:t>Very rare, 1:90,000</a:t>
            </a:r>
          </a:p>
          <a:p>
            <a:r>
              <a:rPr lang="en-US" sz="3200" dirty="0" smtClean="0"/>
              <a:t>Autosomal Dominant with variable expression, TP63 gene (3q27) </a:t>
            </a:r>
          </a:p>
          <a:p>
            <a:r>
              <a:rPr lang="en-US" sz="3200" dirty="0" smtClean="0"/>
              <a:t>Ectodermal: scaly skin, sparse eyelashes, teeth/saliva issues</a:t>
            </a:r>
          </a:p>
          <a:p>
            <a:r>
              <a:rPr lang="en-US" sz="3200" dirty="0" err="1" smtClean="0"/>
              <a:t>Ectrodactyly</a:t>
            </a:r>
            <a:r>
              <a:rPr lang="en-US" sz="3200" dirty="0" smtClean="0"/>
              <a:t>: cleft hand (lobster claw)</a:t>
            </a:r>
          </a:p>
        </p:txBody>
      </p:sp>
    </p:spTree>
    <p:extLst>
      <p:ext uri="{BB962C8B-B14F-4D97-AF65-F5344CB8AC3E}">
        <p14:creationId xmlns:p14="http://schemas.microsoft.com/office/powerpoint/2010/main" val="37741181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05000" y="815975"/>
            <a:ext cx="3944938"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299" name="Picture 4"/>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6248400" y="830263"/>
            <a:ext cx="40386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24746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2209800" y="457200"/>
            <a:ext cx="7772400" cy="1143000"/>
          </a:xfrm>
        </p:spPr>
        <p:txBody>
          <a:bodyPr/>
          <a:lstStyle/>
          <a:p>
            <a:r>
              <a:rPr lang="en-US" smtClean="0"/>
              <a:t>Summary</a:t>
            </a:r>
          </a:p>
        </p:txBody>
      </p:sp>
      <p:sp>
        <p:nvSpPr>
          <p:cNvPr id="64515" name="Rectangle 3"/>
          <p:cNvSpPr>
            <a:spLocks noGrp="1" noChangeArrowheads="1"/>
          </p:cNvSpPr>
          <p:nvPr>
            <p:ph type="body" idx="1"/>
          </p:nvPr>
        </p:nvSpPr>
        <p:spPr>
          <a:xfrm>
            <a:off x="2209800" y="1752600"/>
            <a:ext cx="7772400" cy="4114800"/>
          </a:xfrm>
        </p:spPr>
        <p:txBody>
          <a:bodyPr/>
          <a:lstStyle/>
          <a:p>
            <a:r>
              <a:rPr lang="en-US" dirty="0" smtClean="0"/>
              <a:t>CL(P) and CP are common</a:t>
            </a:r>
          </a:p>
          <a:p>
            <a:r>
              <a:rPr lang="en-US" dirty="0" smtClean="0"/>
              <a:t>CP and VPI more associated with syndromes (especially Stickler and VCFS)</a:t>
            </a:r>
          </a:p>
          <a:p>
            <a:endParaRPr lang="en-US" dirty="0" smtClean="0"/>
          </a:p>
        </p:txBody>
      </p:sp>
    </p:spTree>
    <p:extLst>
      <p:ext uri="{BB962C8B-B14F-4D97-AF65-F5344CB8AC3E}">
        <p14:creationId xmlns:p14="http://schemas.microsoft.com/office/powerpoint/2010/main" val="40422578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852138" y="499840"/>
            <a:ext cx="10515600" cy="747935"/>
          </a:xfrm>
        </p:spPr>
        <p:txBody>
          <a:bodyPr>
            <a:normAutofit fontScale="90000"/>
          </a:bodyPr>
          <a:lstStyle/>
          <a:p>
            <a:r>
              <a:rPr lang="en-US" dirty="0" smtClean="0"/>
              <a:t>Questions/ comments</a:t>
            </a:r>
          </a:p>
        </p:txBody>
      </p:sp>
      <p:pic>
        <p:nvPicPr>
          <p:cNvPr id="65539" name="Picture 2"/>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7058025" y="2177121"/>
            <a:ext cx="3333750"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0" name="Picture 1"/>
          <p:cNvPicPr>
            <a:picLocks noChangeAspect="1"/>
          </p:cNvPicPr>
          <p:nvPr/>
        </p:nvPicPr>
        <p:blipFill rotWithShape="1">
          <a:blip r:embed="rId4" cstate="email">
            <a:extLst>
              <a:ext uri="{28A0092B-C50C-407E-A947-70E740481C1C}">
                <a14:useLocalDpi xmlns:a14="http://schemas.microsoft.com/office/drawing/2010/main"/>
              </a:ext>
            </a:extLst>
          </a:blip>
          <a:srcRect l="27643" t="5976" r="2714" b="1041"/>
          <a:stretch/>
        </p:blipFill>
        <p:spPr bwMode="auto">
          <a:xfrm>
            <a:off x="2322576" y="1936417"/>
            <a:ext cx="3657600" cy="3815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3985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left3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84414" y="414110"/>
            <a:ext cx="6858000" cy="603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l="370" t="16190" r="5980"/>
          <a:stretch/>
        </p:blipFill>
        <p:spPr>
          <a:xfrm>
            <a:off x="7998419" y="1469571"/>
            <a:ext cx="3627522" cy="4328432"/>
          </a:xfrm>
          <a:prstGeom prst="rect">
            <a:avLst/>
          </a:prstGeom>
        </p:spPr>
      </p:pic>
    </p:spTree>
    <p:extLst>
      <p:ext uri="{BB962C8B-B14F-4D97-AF65-F5344CB8AC3E}">
        <p14:creationId xmlns:p14="http://schemas.microsoft.com/office/powerpoint/2010/main" val="36245868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852138" y="472408"/>
            <a:ext cx="10515600" cy="747935"/>
          </a:xfrm>
        </p:spPr>
        <p:txBody>
          <a:bodyPr>
            <a:normAutofit fontScale="90000"/>
          </a:bodyPr>
          <a:lstStyle/>
          <a:p>
            <a:r>
              <a:rPr lang="en-US" dirty="0" smtClean="0"/>
              <a:t>Environmental factors</a:t>
            </a:r>
          </a:p>
        </p:txBody>
      </p:sp>
      <p:sp>
        <p:nvSpPr>
          <p:cNvPr id="21507" name="Rectangle 3"/>
          <p:cNvSpPr>
            <a:spLocks noGrp="1" noChangeArrowheads="1"/>
          </p:cNvSpPr>
          <p:nvPr>
            <p:ph type="body" idx="1"/>
          </p:nvPr>
        </p:nvSpPr>
        <p:spPr>
          <a:xfrm>
            <a:off x="852138" y="1589602"/>
            <a:ext cx="10515600" cy="4699375"/>
          </a:xfrm>
        </p:spPr>
        <p:txBody>
          <a:bodyPr/>
          <a:lstStyle/>
          <a:p>
            <a:pPr>
              <a:lnSpc>
                <a:spcPct val="90000"/>
              </a:lnSpc>
            </a:pPr>
            <a:r>
              <a:rPr lang="en-US" dirty="0" smtClean="0"/>
              <a:t>CL(P) and CP may represent one feature of exposure related syndrome (noted with alcohol, anticonvulsants, 13 </a:t>
            </a:r>
            <a:r>
              <a:rPr lang="en-US" dirty="0" err="1" smtClean="0"/>
              <a:t>cis</a:t>
            </a:r>
            <a:r>
              <a:rPr lang="en-US" dirty="0" smtClean="0"/>
              <a:t>-retinoic acid).</a:t>
            </a:r>
          </a:p>
          <a:p>
            <a:pPr>
              <a:lnSpc>
                <a:spcPct val="90000"/>
              </a:lnSpc>
            </a:pPr>
            <a:r>
              <a:rPr lang="en-US" dirty="0" smtClean="0"/>
              <a:t>No single agent has been identified to cause CL(P) or CP alone.</a:t>
            </a:r>
          </a:p>
          <a:p>
            <a:pPr>
              <a:lnSpc>
                <a:spcPct val="90000"/>
              </a:lnSpc>
            </a:pPr>
            <a:r>
              <a:rPr lang="en-US" dirty="0" smtClean="0"/>
              <a:t>Smoking has been implicated in a 2-6 fold relative risk increase for </a:t>
            </a:r>
            <a:r>
              <a:rPr lang="en-US" dirty="0" err="1" smtClean="0"/>
              <a:t>clefting</a:t>
            </a:r>
            <a:endParaRPr lang="en-US" dirty="0" smtClean="0"/>
          </a:p>
        </p:txBody>
      </p:sp>
    </p:spTree>
    <p:extLst>
      <p:ext uri="{BB962C8B-B14F-4D97-AF65-F5344CB8AC3E}">
        <p14:creationId xmlns:p14="http://schemas.microsoft.com/office/powerpoint/2010/main" val="10332190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2133600" y="121920"/>
            <a:ext cx="7772400" cy="1143000"/>
          </a:xfrm>
        </p:spPr>
        <p:txBody>
          <a:bodyPr/>
          <a:lstStyle/>
          <a:p>
            <a:r>
              <a:rPr lang="en-US" dirty="0" smtClean="0"/>
              <a:t>Laterality of </a:t>
            </a:r>
            <a:r>
              <a:rPr lang="en-US" dirty="0" err="1" smtClean="0"/>
              <a:t>clefting</a:t>
            </a:r>
            <a:endParaRPr lang="en-US" dirty="0" smtClean="0"/>
          </a:p>
        </p:txBody>
      </p:sp>
      <p:sp>
        <p:nvSpPr>
          <p:cNvPr id="25603" name="Rectangle 3"/>
          <p:cNvSpPr>
            <a:spLocks noGrp="1" noChangeArrowheads="1"/>
          </p:cNvSpPr>
          <p:nvPr>
            <p:ph type="body" idx="1"/>
          </p:nvPr>
        </p:nvSpPr>
        <p:spPr>
          <a:xfrm>
            <a:off x="2133600" y="1504406"/>
            <a:ext cx="7772400" cy="4953000"/>
          </a:xfrm>
        </p:spPr>
        <p:txBody>
          <a:bodyPr>
            <a:normAutofit lnSpcReduction="10000"/>
          </a:bodyPr>
          <a:lstStyle/>
          <a:p>
            <a:pPr>
              <a:lnSpc>
                <a:spcPct val="80000"/>
              </a:lnSpc>
            </a:pPr>
            <a:r>
              <a:rPr lang="en-US" sz="2400" dirty="0"/>
              <a:t>Left more common overall in both familial and sporadic (</a:t>
            </a:r>
            <a:r>
              <a:rPr lang="en-US" sz="2400" dirty="0" err="1"/>
              <a:t>approx</a:t>
            </a:r>
            <a:r>
              <a:rPr lang="en-US" sz="2400" dirty="0"/>
              <a:t> 1.5:1</a:t>
            </a:r>
            <a:r>
              <a:rPr lang="en-US" sz="2400" dirty="0" smtClean="0"/>
              <a:t>).</a:t>
            </a:r>
          </a:p>
          <a:p>
            <a:pPr>
              <a:lnSpc>
                <a:spcPct val="80000"/>
              </a:lnSpc>
            </a:pPr>
            <a:endParaRPr lang="en-US" sz="2400" dirty="0"/>
          </a:p>
          <a:p>
            <a:pPr>
              <a:lnSpc>
                <a:spcPct val="80000"/>
              </a:lnSpc>
            </a:pPr>
            <a:r>
              <a:rPr lang="en-US" sz="2400" dirty="0"/>
              <a:t>Bilateral slightly more common than left in multiple malformation syndromes, but less common than R/L combined.</a:t>
            </a:r>
          </a:p>
          <a:p>
            <a:pPr>
              <a:lnSpc>
                <a:spcPct val="80000"/>
              </a:lnSpc>
            </a:pPr>
            <a:endParaRPr lang="en-US" sz="2400" dirty="0"/>
          </a:p>
          <a:p>
            <a:pPr>
              <a:lnSpc>
                <a:spcPct val="80000"/>
              </a:lnSpc>
            </a:pPr>
            <a:r>
              <a:rPr lang="en-US" sz="2400" b="1" dirty="0"/>
              <a:t>Cleft lip and palate  L &gt; R,  M&gt;F</a:t>
            </a:r>
          </a:p>
          <a:p>
            <a:pPr>
              <a:lnSpc>
                <a:spcPct val="80000"/>
              </a:lnSpc>
              <a:buFontTx/>
              <a:buNone/>
            </a:pPr>
            <a:endParaRPr lang="en-US" sz="2400" b="1" dirty="0"/>
          </a:p>
          <a:p>
            <a:pPr>
              <a:lnSpc>
                <a:spcPct val="80000"/>
              </a:lnSpc>
            </a:pPr>
            <a:r>
              <a:rPr lang="en-US" sz="2400" b="1" dirty="0"/>
              <a:t>Cleft palate  F &gt; M</a:t>
            </a:r>
          </a:p>
          <a:p>
            <a:pPr>
              <a:lnSpc>
                <a:spcPct val="80000"/>
              </a:lnSpc>
              <a:buFontTx/>
              <a:buNone/>
            </a:pPr>
            <a:endParaRPr lang="en-US" sz="2400" b="1" dirty="0"/>
          </a:p>
          <a:p>
            <a:pPr>
              <a:lnSpc>
                <a:spcPct val="80000"/>
              </a:lnSpc>
            </a:pPr>
            <a:r>
              <a:rPr lang="en-US" sz="2400" b="1" dirty="0"/>
              <a:t>Unilateral L :  Unilateral R :  Bilateral</a:t>
            </a:r>
          </a:p>
          <a:p>
            <a:pPr>
              <a:lnSpc>
                <a:spcPct val="80000"/>
              </a:lnSpc>
              <a:buFontTx/>
              <a:buNone/>
            </a:pPr>
            <a:r>
              <a:rPr lang="en-US" sz="2400" b="1" dirty="0"/>
              <a:t>         6         :            3          :         1</a:t>
            </a:r>
            <a:endParaRPr lang="en-US" sz="2400" dirty="0"/>
          </a:p>
        </p:txBody>
      </p:sp>
    </p:spTree>
    <p:extLst>
      <p:ext uri="{BB962C8B-B14F-4D97-AF65-F5344CB8AC3E}">
        <p14:creationId xmlns:p14="http://schemas.microsoft.com/office/powerpoint/2010/main" val="18334337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normAutofit fontScale="90000"/>
          </a:bodyPr>
          <a:lstStyle/>
          <a:p>
            <a:r>
              <a:rPr lang="en-US" smtClean="0"/>
              <a:t>Cleft associations and syndromes</a:t>
            </a:r>
          </a:p>
        </p:txBody>
      </p:sp>
      <p:sp>
        <p:nvSpPr>
          <p:cNvPr id="22531" name="Rectangle 3"/>
          <p:cNvSpPr>
            <a:spLocks noGrp="1" noChangeArrowheads="1"/>
          </p:cNvSpPr>
          <p:nvPr>
            <p:ph type="body" idx="1"/>
          </p:nvPr>
        </p:nvSpPr>
        <p:spPr>
          <a:xfrm>
            <a:off x="852138" y="1355096"/>
            <a:ext cx="10515600" cy="4699375"/>
          </a:xfrm>
        </p:spPr>
        <p:txBody>
          <a:bodyPr/>
          <a:lstStyle/>
          <a:p>
            <a:pPr>
              <a:lnSpc>
                <a:spcPct val="90000"/>
              </a:lnSpc>
            </a:pPr>
            <a:r>
              <a:rPr lang="en-US" dirty="0" smtClean="0"/>
              <a:t>Cleft Lip (P) associated with 35% chance of syndrome.</a:t>
            </a:r>
          </a:p>
          <a:p>
            <a:pPr>
              <a:lnSpc>
                <a:spcPct val="90000"/>
              </a:lnSpc>
            </a:pPr>
            <a:r>
              <a:rPr lang="en-US" dirty="0" smtClean="0"/>
              <a:t>Cleft palate alone associated with a 54% chance of syndrome.</a:t>
            </a:r>
          </a:p>
          <a:p>
            <a:pPr>
              <a:lnSpc>
                <a:spcPct val="90000"/>
              </a:lnSpc>
            </a:pPr>
            <a:r>
              <a:rPr lang="en-US" dirty="0" err="1" smtClean="0"/>
              <a:t>Submucous</a:t>
            </a:r>
            <a:r>
              <a:rPr lang="en-US" dirty="0" smtClean="0"/>
              <a:t> CP with 55% chance of syndrome. </a:t>
            </a:r>
          </a:p>
          <a:p>
            <a:pPr>
              <a:lnSpc>
                <a:spcPct val="90000"/>
              </a:lnSpc>
            </a:pPr>
            <a:r>
              <a:rPr lang="en-US" dirty="0" smtClean="0"/>
              <a:t>More than 300 syndromes associated with </a:t>
            </a:r>
            <a:r>
              <a:rPr lang="en-US" dirty="0" err="1" smtClean="0"/>
              <a:t>orofacial</a:t>
            </a:r>
            <a:r>
              <a:rPr lang="en-US" dirty="0" smtClean="0"/>
              <a:t> </a:t>
            </a:r>
            <a:r>
              <a:rPr lang="en-US" dirty="0" err="1" smtClean="0"/>
              <a:t>clefting</a:t>
            </a:r>
            <a:r>
              <a:rPr lang="en-US" dirty="0" smtClean="0"/>
              <a:t>.</a:t>
            </a:r>
          </a:p>
        </p:txBody>
      </p:sp>
      <p:sp>
        <p:nvSpPr>
          <p:cNvPr id="22532" name="Text Box 4"/>
          <p:cNvSpPr txBox="1">
            <a:spLocks noChangeArrowheads="1"/>
          </p:cNvSpPr>
          <p:nvPr/>
        </p:nvSpPr>
        <p:spPr bwMode="auto">
          <a:xfrm>
            <a:off x="2819400" y="6096000"/>
            <a:ext cx="7467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sz="1400"/>
              <a:t>Rollnick BR, Pruzansk S: Genetic services at a center for craniofacial anomalies. Cleft Palate J 18:304-313, 1981.</a:t>
            </a:r>
          </a:p>
        </p:txBody>
      </p:sp>
    </p:spTree>
    <p:extLst>
      <p:ext uri="{BB962C8B-B14F-4D97-AF65-F5344CB8AC3E}">
        <p14:creationId xmlns:p14="http://schemas.microsoft.com/office/powerpoint/2010/main" val="4192972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852138" y="523652"/>
            <a:ext cx="10515600" cy="747935"/>
          </a:xfrm>
        </p:spPr>
        <p:txBody>
          <a:bodyPr/>
          <a:lstStyle/>
          <a:p>
            <a:r>
              <a:rPr lang="en-US" sz="3600" dirty="0"/>
              <a:t>963 children with </a:t>
            </a:r>
            <a:r>
              <a:rPr lang="en-US" sz="3600" dirty="0" err="1"/>
              <a:t>clefting</a:t>
            </a:r>
            <a:r>
              <a:rPr lang="en-US" sz="3600" dirty="0"/>
              <a:t> examined at Children’s Hospital, San Diego</a:t>
            </a:r>
          </a:p>
        </p:txBody>
      </p:sp>
      <p:graphicFrame>
        <p:nvGraphicFramePr>
          <p:cNvPr id="23555" name="Object 3"/>
          <p:cNvGraphicFramePr>
            <a:graphicFrameLocks noChangeAspect="1"/>
          </p:cNvGraphicFramePr>
          <p:nvPr>
            <p:extLst>
              <p:ext uri="{D42A27DB-BD31-4B8C-83A1-F6EECF244321}">
                <p14:modId xmlns:p14="http://schemas.microsoft.com/office/powerpoint/2010/main" val="2532592351"/>
              </p:ext>
            </p:extLst>
          </p:nvPr>
        </p:nvGraphicFramePr>
        <p:xfrm>
          <a:off x="2938272" y="1524000"/>
          <a:ext cx="6096000" cy="4067175"/>
        </p:xfrm>
        <a:graphic>
          <a:graphicData uri="http://schemas.openxmlformats.org/presentationml/2006/ole">
            <mc:AlternateContent xmlns:mc="http://schemas.openxmlformats.org/markup-compatibility/2006">
              <mc:Choice xmlns:v="urn:schemas-microsoft-com:vml" Requires="v">
                <p:oleObj spid="_x0000_s1052" name="Chart" r:id="rId4" imgW="6096000" imgH="4067244" progId="MSGraph.Chart.8">
                  <p:embed followColorScheme="full"/>
                </p:oleObj>
              </mc:Choice>
              <mc:Fallback>
                <p:oleObj name="Chart" r:id="rId4" imgW="6096000" imgH="4067244" progId="MSGraph.Chart.8">
                  <p:embed followColorScheme="full"/>
                  <p:pic>
                    <p:nvPicPr>
                      <p:cNvPr id="0" name=""/>
                      <p:cNvPicPr>
                        <a:picLocks noChangeAspect="1" noChangeArrowheads="1"/>
                      </p:cNvPicPr>
                      <p:nvPr/>
                    </p:nvPicPr>
                    <p:blipFill>
                      <a:blip r:embed="rId5"/>
                      <a:srcRect/>
                      <a:stretch>
                        <a:fillRect/>
                      </a:stretch>
                    </p:blipFill>
                    <p:spPr bwMode="auto">
                      <a:xfrm>
                        <a:off x="2938272" y="1524000"/>
                        <a:ext cx="6096000" cy="4067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3556" name="Text Box 4"/>
          <p:cNvSpPr txBox="1">
            <a:spLocks noChangeArrowheads="1"/>
          </p:cNvSpPr>
          <p:nvPr/>
        </p:nvSpPr>
        <p:spPr bwMode="auto">
          <a:xfrm>
            <a:off x="2362200" y="6096000"/>
            <a:ext cx="8077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sz="1400"/>
              <a:t>Jones MC: Etiology of facial clefts: Prospective evaluation of 428 patients. Cleft Palate J 25:16-20, 1988.</a:t>
            </a:r>
          </a:p>
        </p:txBody>
      </p:sp>
    </p:spTree>
    <p:extLst>
      <p:ext uri="{BB962C8B-B14F-4D97-AF65-F5344CB8AC3E}">
        <p14:creationId xmlns:p14="http://schemas.microsoft.com/office/powerpoint/2010/main" val="29125911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2209800" y="304800"/>
            <a:ext cx="7772400" cy="1143000"/>
          </a:xfrm>
        </p:spPr>
        <p:txBody>
          <a:bodyPr>
            <a:normAutofit fontScale="90000"/>
          </a:bodyPr>
          <a:lstStyle/>
          <a:p>
            <a:r>
              <a:rPr lang="en-US" smtClean="0"/>
              <a:t>Incidence of multiple malformations by cleft type</a:t>
            </a:r>
          </a:p>
        </p:txBody>
      </p:sp>
      <p:graphicFrame>
        <p:nvGraphicFramePr>
          <p:cNvPr id="24579" name="Object 3"/>
          <p:cNvGraphicFramePr>
            <a:graphicFrameLocks noGrp="1" noChangeAspect="1"/>
          </p:cNvGraphicFramePr>
          <p:nvPr>
            <p:ph type="chart" idx="1"/>
          </p:nvPr>
        </p:nvGraphicFramePr>
        <p:xfrm>
          <a:off x="1828800" y="1524000"/>
          <a:ext cx="8534400" cy="5105400"/>
        </p:xfrm>
        <a:graphic>
          <a:graphicData uri="http://schemas.openxmlformats.org/presentationml/2006/ole">
            <mc:AlternateContent xmlns:mc="http://schemas.openxmlformats.org/markup-compatibility/2006">
              <mc:Choice xmlns:v="urn:schemas-microsoft-com:vml" Requires="v">
                <p:oleObj spid="_x0000_s2076" name="Chart" r:id="rId4" imgW="7772568" imgH="4114800" progId="MSGraph.Chart.8">
                  <p:embed followColorScheme="full"/>
                </p:oleObj>
              </mc:Choice>
              <mc:Fallback>
                <p:oleObj name="Chart" r:id="rId4" imgW="7772568" imgH="4114800" progId="MSGraph.Chart.8">
                  <p:embed followColorScheme="full"/>
                  <p:pic>
                    <p:nvPicPr>
                      <p:cNvPr id="0" name=""/>
                      <p:cNvPicPr>
                        <a:picLocks noChangeAspect="1" noChangeArrowheads="1"/>
                      </p:cNvPicPr>
                      <p:nvPr/>
                    </p:nvPicPr>
                    <p:blipFill>
                      <a:blip r:embed="rId5"/>
                      <a:srcRect/>
                      <a:stretch>
                        <a:fillRect/>
                      </a:stretch>
                    </p:blipFill>
                    <p:spPr bwMode="auto">
                      <a:xfrm>
                        <a:off x="1828800" y="1524000"/>
                        <a:ext cx="8534400" cy="510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2350965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fs">
      <a:majorFont>
        <a:latin typeface="Cormorant Infant Medium"/>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0B4A1B8119C074D9E1D0CA167AE0256" ma:contentTypeVersion="10" ma:contentTypeDescription="Create a new document." ma:contentTypeScope="" ma:versionID="3ba57a9fae2ea9539037cd96b7d7b3cd">
  <xsd:schema xmlns:xsd="http://www.w3.org/2001/XMLSchema" xmlns:xs="http://www.w3.org/2001/XMLSchema" xmlns:p="http://schemas.microsoft.com/office/2006/metadata/properties" xmlns:ns2="2781918a-4201-486f-8cd6-069777501b1b" targetNamespace="http://schemas.microsoft.com/office/2006/metadata/properties" ma:root="true" ma:fieldsID="6137703e242546d562c25f95ebfacb90" ns2:_="">
    <xsd:import namespace="2781918a-4201-486f-8cd6-069777501b1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781918a-4201-486f-8cd6-069777501b1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9C44F11-BE22-4FF4-8976-E1D21A3574E2}">
  <ds:schemaRefs>
    <ds:schemaRef ds:uri="http://schemas.microsoft.com/sharepoint/v3/contenttype/forms"/>
  </ds:schemaRefs>
</ds:datastoreItem>
</file>

<file path=customXml/itemProps2.xml><?xml version="1.0" encoding="utf-8"?>
<ds:datastoreItem xmlns:ds="http://schemas.openxmlformats.org/officeDocument/2006/customXml" ds:itemID="{CE8FED45-6F0A-4266-843C-9CBF3451946B}">
  <ds:schemaRefs>
    <ds:schemaRef ds:uri="http://purl.org/dc/terms/"/>
    <ds:schemaRef ds:uri="http://www.w3.org/XML/1998/namespace"/>
    <ds:schemaRef ds:uri="http://schemas.microsoft.com/office/2006/metadata/properties"/>
    <ds:schemaRef ds:uri="http://schemas.microsoft.com/office/2006/documentManagement/types"/>
    <ds:schemaRef ds:uri="http://purl.org/dc/elements/1.1/"/>
    <ds:schemaRef ds:uri="http://purl.org/dc/dcmitype/"/>
    <ds:schemaRef ds:uri="http://schemas.microsoft.com/office/infopath/2007/PartnerControls"/>
    <ds:schemaRef ds:uri="http://schemas.openxmlformats.org/package/2006/metadata/core-properties"/>
    <ds:schemaRef ds:uri="2781918a-4201-486f-8cd6-069777501b1b"/>
  </ds:schemaRefs>
</ds:datastoreItem>
</file>

<file path=customXml/itemProps3.xml><?xml version="1.0" encoding="utf-8"?>
<ds:datastoreItem xmlns:ds="http://schemas.openxmlformats.org/officeDocument/2006/customXml" ds:itemID="{8F0F5569-2BCA-4B37-A20A-5CD9156C541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781918a-4201-486f-8cd6-069777501b1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1096</TotalTime>
  <Words>1517</Words>
  <Application>Microsoft Office PowerPoint</Application>
  <PresentationFormat>Widescreen</PresentationFormat>
  <Paragraphs>185</Paragraphs>
  <Slides>39</Slides>
  <Notes>16</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39</vt:i4>
      </vt:variant>
    </vt:vector>
  </HeadingPairs>
  <TitlesOfParts>
    <vt:vector size="46" baseType="lpstr">
      <vt:lpstr>Arial</vt:lpstr>
      <vt:lpstr>Calibri</vt:lpstr>
      <vt:lpstr>Cormorant Infant Medium</vt:lpstr>
      <vt:lpstr>Oswald</vt:lpstr>
      <vt:lpstr>Times New Roman</vt:lpstr>
      <vt:lpstr>Office Theme</vt:lpstr>
      <vt:lpstr>Chart</vt:lpstr>
      <vt:lpstr>Cleft Lip and Palate Overview: Epidemiology and Syndromes</vt:lpstr>
      <vt:lpstr> Classic Cleft epidemiology</vt:lpstr>
      <vt:lpstr>Cleft model statistical analysis</vt:lpstr>
      <vt:lpstr>PowerPoint Presentation</vt:lpstr>
      <vt:lpstr>Environmental factors</vt:lpstr>
      <vt:lpstr>Laterality of clefting</vt:lpstr>
      <vt:lpstr>Cleft associations and syndromes</vt:lpstr>
      <vt:lpstr>963 children with clefting examined at Children’s Hospital, San Diego</vt:lpstr>
      <vt:lpstr>Incidence of multiple malformations by cleft type</vt:lpstr>
      <vt:lpstr>Multiple malformation CL(P) findings (sporadic and familial)</vt:lpstr>
      <vt:lpstr>Multiple malformation CP findings</vt:lpstr>
      <vt:lpstr>CL (P) with multiple malformation</vt:lpstr>
      <vt:lpstr>CP alone with multiple malformation</vt:lpstr>
      <vt:lpstr>VPI with multiple malformations</vt:lpstr>
      <vt:lpstr>Stickler Syndrome</vt:lpstr>
      <vt:lpstr>Stickler syndrome</vt:lpstr>
      <vt:lpstr>Stickler syndrome genes</vt:lpstr>
      <vt:lpstr>Velocardiofacial Syndrome</vt:lpstr>
      <vt:lpstr>VCFS</vt:lpstr>
      <vt:lpstr>VCFS</vt:lpstr>
      <vt:lpstr>VCFS</vt:lpstr>
      <vt:lpstr>DiGeorge sequence</vt:lpstr>
      <vt:lpstr>Pierre- Robin Sequence</vt:lpstr>
      <vt:lpstr>Pierre- Robin Sequence</vt:lpstr>
      <vt:lpstr>Pierre- Robin Sequence</vt:lpstr>
      <vt:lpstr>Treacher- Collins</vt:lpstr>
      <vt:lpstr>Treacher- Collins</vt:lpstr>
      <vt:lpstr>Goldenhar syndrome</vt:lpstr>
      <vt:lpstr>Goldenhar syndrome/ Hemifacial Microsomia</vt:lpstr>
      <vt:lpstr>Goldenhar syndrome</vt:lpstr>
      <vt:lpstr>Goldenhar syndrome</vt:lpstr>
      <vt:lpstr>Van der Woude</vt:lpstr>
      <vt:lpstr>PowerPoint Presentation</vt:lpstr>
      <vt:lpstr>PowerPoint Presentation</vt:lpstr>
      <vt:lpstr>EEC (Ectrodactyly Ectodermal Dysplasia Clefting Syndrome)</vt:lpstr>
      <vt:lpstr>EEC</vt:lpstr>
      <vt:lpstr>PowerPoint Presentation</vt:lpstr>
      <vt:lpstr>Summary</vt:lpstr>
      <vt:lpstr>Questions/ comments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 Helling</dc:creator>
  <cp:lastModifiedBy>Eric Helling</cp:lastModifiedBy>
  <cp:revision>162</cp:revision>
  <dcterms:created xsi:type="dcterms:W3CDTF">2020-06-02T22:47:27Z</dcterms:created>
  <dcterms:modified xsi:type="dcterms:W3CDTF">2025-10-27T16:02:10Z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0x010100F0B4A1B8119C074D9E1D0CA167AE0256</vt:lpwstr>
  </property>
</Properties>
</file>