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0" r:id="rId6"/>
    <p:sldId id="263" r:id="rId7"/>
    <p:sldId id="283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570"/>
    <a:srgbClr val="55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6AB59-2BD8-41AA-9A5B-8BF2D467A1BB}" v="4" dt="2026-01-28T15:45:26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5563"/>
  </p:normalViewPr>
  <p:slideViewPr>
    <p:cSldViewPr snapToGrid="0">
      <p:cViewPr varScale="1">
        <p:scale>
          <a:sx n="79" d="100"/>
          <a:sy n="79" d="100"/>
        </p:scale>
        <p:origin x="732" y="48"/>
      </p:cViewPr>
      <p:guideLst/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261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a Upton" userId="UtMYF7yomVlnxcK0RZuAFpdL9m2P0lv+SXiwSFbhDxw=" providerId="None" clId="Web-{0076AB59-2BD8-41AA-9A5B-8BF2D467A1BB}"/>
    <pc:docChg chg="modSld">
      <pc:chgData name="Susanna Upton" userId="UtMYF7yomVlnxcK0RZuAFpdL9m2P0lv+SXiwSFbhDxw=" providerId="None" clId="Web-{0076AB59-2BD8-41AA-9A5B-8BF2D467A1BB}" dt="2026-01-28T15:45:26.311" v="1"/>
      <pc:docMkLst>
        <pc:docMk/>
      </pc:docMkLst>
      <pc:sldChg chg="addSp delSp modSp">
        <pc:chgData name="Susanna Upton" userId="UtMYF7yomVlnxcK0RZuAFpdL9m2P0lv+SXiwSFbhDxw=" providerId="None" clId="Web-{0076AB59-2BD8-41AA-9A5B-8BF2D467A1BB}" dt="2026-01-28T15:45:26.311" v="1"/>
        <pc:sldMkLst>
          <pc:docMk/>
          <pc:sldMk cId="1933098546" sldId="289"/>
        </pc:sldMkLst>
        <pc:spChg chg="del">
          <ac:chgData name="Susanna Upton" userId="UtMYF7yomVlnxcK0RZuAFpdL9m2P0lv+SXiwSFbhDxw=" providerId="None" clId="Web-{0076AB59-2BD8-41AA-9A5B-8BF2D467A1BB}" dt="2026-01-28T15:45:21.983" v="0"/>
          <ac:spMkLst>
            <pc:docMk/>
            <pc:sldMk cId="1933098546" sldId="289"/>
            <ac:spMk id="4" creationId="{9050CEF5-7641-2ACD-F7EB-8643A7D03C97}"/>
          </ac:spMkLst>
        </pc:spChg>
        <pc:spChg chg="del">
          <ac:chgData name="Susanna Upton" userId="UtMYF7yomVlnxcK0RZuAFpdL9m2P0lv+SXiwSFbhDxw=" providerId="None" clId="Web-{0076AB59-2BD8-41AA-9A5B-8BF2D467A1BB}" dt="2026-01-28T15:45:26.311" v="1"/>
          <ac:spMkLst>
            <pc:docMk/>
            <pc:sldMk cId="1933098546" sldId="289"/>
            <ac:spMk id="6" creationId="{8BA43B6C-CA49-C3F6-2B02-743466C8D548}"/>
          </ac:spMkLst>
        </pc:spChg>
        <pc:picChg chg="add mod ord">
          <ac:chgData name="Susanna Upton" userId="UtMYF7yomVlnxcK0RZuAFpdL9m2P0lv+SXiwSFbhDxw=" providerId="None" clId="Web-{0076AB59-2BD8-41AA-9A5B-8BF2D467A1BB}" dt="2026-01-28T15:45:21.983" v="0"/>
          <ac:picMkLst>
            <pc:docMk/>
            <pc:sldMk cId="1933098546" sldId="289"/>
            <ac:picMk id="9" creationId="{E330E1A1-E8F0-A347-BBD4-785DF87C3B59}"/>
          </ac:picMkLst>
        </pc:picChg>
        <pc:picChg chg="add mod ord">
          <ac:chgData name="Susanna Upton" userId="UtMYF7yomVlnxcK0RZuAFpdL9m2P0lv+SXiwSFbhDxw=" providerId="None" clId="Web-{0076AB59-2BD8-41AA-9A5B-8BF2D467A1BB}" dt="2026-01-28T15:45:26.311" v="1"/>
          <ac:picMkLst>
            <pc:docMk/>
            <pc:sldMk cId="1933098546" sldId="289"/>
            <ac:picMk id="10" creationId="{236C892D-9943-C9A0-2DE6-43B85FAC982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52D0B2-742C-4A9A-AD08-693647C0F7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7F99A-72E7-4EAC-ABDC-2BBC5E063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062F7-B287-4DF6-A548-2C07E7741754}" type="datetimeFigureOut">
              <a:rPr lang="en-US" smtClean="0"/>
              <a:t>2026-03-23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B8F01-2037-40DE-9A57-CD20DEEB77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7FC97-830C-4CEF-A1C5-EFBF06BA6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4720-2B15-4D06-B885-E65C1792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1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A1E8-E518-455C-B578-42CCE295B65D}" type="datetimeFigureOut">
              <a:rPr lang="en-US" smtClean="0"/>
              <a:t>2026-03-23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2CF74-67A6-40B4-AE47-35C729ADD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Learning objectives should be: </a:t>
            </a:r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chievable,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ime-bound (SMART)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the verbs: understand and know (they are not measurable)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sentence: After this learning experience, learner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KNOWLEDGE (mostly for lectures): define, describe, identify, list, outline, recall, reproduce, show,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SKILLS (mostly for </a:t>
            </a:r>
            <a:r>
              <a:rPr lang="en-US" dirty="0" err="1"/>
              <a:t>practicals</a:t>
            </a:r>
            <a:r>
              <a:rPr lang="en-US" dirty="0"/>
              <a:t>): apply, operate, measure, assemble, construct, design, demonstrate, examine, execute, fix,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ATTITUDE (mostly for small groups and </a:t>
            </a:r>
            <a:r>
              <a:rPr lang="en-US" dirty="0" err="1"/>
              <a:t>practicals</a:t>
            </a:r>
            <a:r>
              <a:rPr lang="en-US" dirty="0"/>
              <a:t>): accept, appreciate, embrace, relate, resolve, value,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Example lecture: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Highlight the importance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various techniques for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Formulate and draw an 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a surgical tactic step by step p (</a:t>
            </a:r>
            <a:r>
              <a:rPr lang="en-US" sz="1200" dirty="0" err="1"/>
              <a:t>eg</a:t>
            </a:r>
            <a:r>
              <a:rPr lang="en-US" sz="1200" dirty="0"/>
              <a:t>, positioning, choice of surgical approach, instruments, reduction technique, implants)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Incorporate patient safety protocols (mark site, time-out check list) in the preoperative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1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5EB1D62-6468-45B3-BBB8-F5F964C5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3DEFD24-93A1-422C-AAAA-DE6D2909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0F4F867-D77A-4CE7-AB27-1EC195AE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EF80-FB3D-410B-82B3-E70C4A38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297E2-163F-4CD0-9961-7DC91214C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35A54-9526-4B5D-9C22-4491EB80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1430-B235-450C-A716-8123D680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A3DD9-894A-4CAD-8F5E-59B55A44E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D094-5F57-4E0B-BED4-CCB727A69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FCB3-CB22-4FA6-A4A5-F09D9051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C67A-5AB1-42C8-A00E-56E843BB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8DB2-EA4E-4B4B-BE29-496D03B6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5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6787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63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2026-03-23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20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944C-1F68-48BC-9153-09F741CD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8225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F4D0-64F4-404C-8C89-AA544A181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8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F892-D8B3-46BC-A572-0DBD59A4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0CBB-733C-46BA-88FC-7EBAC30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3999"/>
            <a:ext cx="4142678" cy="225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F81F6-1B47-4A3E-A9DA-0BCD2A96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</p:spPr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0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669F-B533-4A34-A232-C8F2FA1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32D4B-0FF7-42FB-ACE5-B7DF8DB3C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A81A8-568C-4120-8EDF-C22715FF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497C-1AFC-4EDA-B32D-837EC985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A3159-486C-4F7A-8A14-0C138D05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78DB-E795-4AD5-BDA9-63A2C9AA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BF35-A36B-487A-8672-A88211DA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45FD-4C85-4A92-A06F-AA595E3C5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43C0F-2B45-46BE-9B2C-ACD56148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FB184-2360-47C7-8C38-6C355D8F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566F-33F9-4E57-86D3-7FC7066C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3E61-05C2-4833-AA56-B8DBF711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C4648-C50D-4F24-96B3-80472B96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5D56-8185-425D-9A00-A878E43AA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91DBC-C1E1-4816-8924-4AB7C638C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31562-96A2-44A8-B7EB-58054AA02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0003B-158A-4536-A33F-1B80C20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06DFF-63F5-42C6-934C-7555006E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460DF-C91D-4C99-8252-4D1D1BDF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FBB1-B93A-49A7-A82F-28B1C964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540F8-77AA-4664-A286-4A82CD8E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E158A-20CD-488C-88F5-0EEC76E8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33B63-21E6-4E1D-91FD-D423D4F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A6B1B-3230-45AF-A853-52DF3962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0EFF-ACB8-447E-A9B0-DC7D603B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0144C-B216-4B3C-ABDC-B4E1209E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69B8-75E9-4886-BE29-83630C8E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51D2-058D-46F1-BE56-FC4C24A9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4D2D0-1BA8-4F84-A45A-91AD73D62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F02FF-119E-4422-9016-FE786F3B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6CABA-1C44-4362-9082-DE8EFD95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9335-7109-4617-AFCD-FF571A44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473A5-95E3-498A-9977-FDDD01B31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11660-C335-431A-A1D9-ADF7D283B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53CF0-91F2-481D-BE1C-25249132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9D8B-B5B9-4840-8CD8-39A5332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40B96-94E7-4E50-8C51-84B78274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A54B0-4496-4F1E-BCBF-39178242E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7538"/>
            <a:ext cx="10515600" cy="469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3707-7C36-4ED3-ADCC-1CCA01F3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154" y="6523994"/>
            <a:ext cx="2761785" cy="31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updated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0251-B45C-4636-BD61-2EF826605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9979" y="6515331"/>
            <a:ext cx="2743200" cy="315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668DE-5A18-4419-B23F-67A4E2A0B13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00" y="6442401"/>
            <a:ext cx="885825" cy="3556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C3A19E-771E-4A46-A26E-80E887073700}"/>
              </a:ext>
            </a:extLst>
          </p:cNvPr>
          <p:cNvSpPr/>
          <p:nvPr userDrawn="1"/>
        </p:nvSpPr>
        <p:spPr>
          <a:xfrm>
            <a:off x="4958509" y="6440088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65C74ED-9C42-4384-B346-5748653FE4A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57" y="102276"/>
            <a:ext cx="6369563" cy="6131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59B77A-BC20-465C-A8BC-6BC6F7F810C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4307"/>
            <a:ext cx="12192000" cy="718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F9CBFF-D728-4BB5-827B-45429829D3A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18"/>
            <a:ext cx="12192000" cy="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8" r:id="rId12"/>
    <p:sldLayoutId id="2147483681" r:id="rId13"/>
    <p:sldLayoutId id="2147483727" r:id="rId14"/>
    <p:sldLayoutId id="2147483726" r:id="rId15"/>
    <p:sldLayoutId id="2147483732" r:id="rId16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22570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cpacares.orgwp-content/uploads/2025/02/2024-ACPA_ParametersOfCare_Fina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7A6C-448B-F74F-BB79-A8DE2212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Alliance </a:t>
            </a:r>
            <a:r>
              <a:rPr lang="en-US" sz="2000" b="1" dirty="0">
                <a:latin typeface="Garamond" panose="02020404030301010803" pitchFamily="18" charset="0"/>
              </a:rPr>
              <a:t>FOR</a:t>
            </a:r>
            <a:r>
              <a:rPr lang="en-US" b="1" dirty="0">
                <a:latin typeface="Garamond" panose="02020404030301010803" pitchFamily="18" charset="0"/>
              </a:rPr>
              <a:t> Smiles</a:t>
            </a:r>
            <a:br>
              <a:rPr lang="en-US" dirty="0"/>
            </a:br>
            <a:r>
              <a:rPr lang="en-US" dirty="0"/>
              <a:t>   Cleft Speech</a:t>
            </a:r>
            <a:br>
              <a:rPr lang="en-US" dirty="0"/>
            </a:br>
            <a:r>
              <a:rPr lang="en-US" dirty="0"/>
              <a:t>    Education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2A56C82-035B-5213-8F36-0D7ACD4B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61445" y="987425"/>
            <a:ext cx="4215685" cy="4873625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EAC0C5-832A-913C-84D7-41B29D9E5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93E7FE1-4D0F-E7E5-02D5-34686005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979" y="6515331"/>
            <a:ext cx="2743200" cy="315911"/>
          </a:xfrm>
        </p:spPr>
        <p:txBody>
          <a:bodyPr/>
          <a:lstStyle/>
          <a:p>
            <a:pPr>
              <a:spcAft>
                <a:spcPts val="600"/>
              </a:spcAft>
            </a:pPr>
            <a:fld id="{4904E3FC-11C7-423E-9938-3F007D066D8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9D43-ADE4-AA61-32BB-A45665BC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Pre-Palate Repair Speech &amp; Language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137C0-6F54-FA33-1275-E31E5CB8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6243C-01ED-0D7F-ED4C-F822665D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3C8F8-ED7A-B2F1-24D5-BD6CC4553D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077538"/>
            <a:ext cx="10515600" cy="547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</a:rPr>
              <a:t>Mouth Play </a:t>
            </a:r>
            <a:r>
              <a:rPr lang="en-US" sz="2200" dirty="0">
                <a:latin typeface="Cambria" panose="02040503050406030204" pitchFamily="18" charset="0"/>
              </a:rPr>
              <a:t>show front of the mouth consonants and non-speech movements (e.g., tongue wagging, lip smacking, lip pucker [kiss])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</a:rPr>
              <a:t>Use gravity </a:t>
            </a:r>
            <a:r>
              <a:rPr lang="en-US" sz="2200" dirty="0">
                <a:latin typeface="Cambria" panose="02040503050406030204" pitchFamily="18" charset="0"/>
              </a:rPr>
              <a:t>(e.g., tummy time, sitting) to encourage forward speech and non-speech productions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</a:rPr>
              <a:t>Reinforce babbling </a:t>
            </a:r>
            <a:r>
              <a:rPr lang="en-US" sz="2200" dirty="0">
                <a:latin typeface="Cambria" panose="02040503050406030204" pitchFamily="18" charset="0"/>
              </a:rPr>
              <a:t>– front of mouth babbling. Praise lips for /m, p, b, w/ and tongue wagging for  /t, d, n/ and allow temporary nasal for oral (</a:t>
            </a:r>
            <a:r>
              <a:rPr lang="en-US" sz="2200" dirty="0" err="1">
                <a:latin typeface="Cambria" panose="02040503050406030204" pitchFamily="18" charset="0"/>
              </a:rPr>
              <a:t>e..g</a:t>
            </a:r>
            <a:r>
              <a:rPr lang="en-US" sz="2200" dirty="0">
                <a:latin typeface="Cambria" panose="02040503050406030204" pitchFamily="18" charset="0"/>
              </a:rPr>
              <a:t>, m/p, n/d). Celebrate jargon (not recognizable strings of sounds). 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</a:rPr>
              <a:t>Language</a:t>
            </a:r>
            <a:r>
              <a:rPr lang="en-US" sz="2200" dirty="0">
                <a:latin typeface="Cambria" panose="02040503050406030204" pitchFamily="18" charset="0"/>
              </a:rPr>
              <a:t> Talk to baby. Narrate the day. Use questions (</a:t>
            </a:r>
            <a:r>
              <a:rPr lang="en-US" sz="2200" dirty="0" err="1">
                <a:latin typeface="Cambria" panose="02040503050406030204" pitchFamily="18" charset="0"/>
              </a:rPr>
              <a:t>e..g</a:t>
            </a:r>
            <a:r>
              <a:rPr lang="en-US" sz="2200" dirty="0">
                <a:latin typeface="Cambria" panose="02040503050406030204" pitchFamily="18" charset="0"/>
              </a:rPr>
              <a:t>, Where’s mama?” and reward baby looking to mama) and make comments (“mmm” yummy”). Teach nouns and verbs. 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</a:rPr>
              <a:t>Family</a:t>
            </a:r>
            <a:r>
              <a:rPr lang="en-US" sz="2200" dirty="0">
                <a:latin typeface="Cambria" panose="02040503050406030204" pitchFamily="18" charset="0"/>
              </a:rPr>
              <a:t>: Get family/siblings involved. Siblings to model anterior placements.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</a:rPr>
              <a:t>Ignore</a:t>
            </a:r>
            <a:r>
              <a:rPr lang="en-US" sz="2200" dirty="0">
                <a:latin typeface="Cambria" panose="02040503050406030204" pitchFamily="18" charset="0"/>
              </a:rPr>
              <a:t> glottal/throat sounds, such as growling, grunting or excessive screaming/squealing and yelling -- Say/Model “OH NO” or “OPPs” instead of the glottal sound “uh-oh” to comment during play activities</a:t>
            </a:r>
          </a:p>
        </p:txBody>
      </p:sp>
    </p:spTree>
    <p:extLst>
      <p:ext uri="{BB962C8B-B14F-4D97-AF65-F5344CB8AC3E}">
        <p14:creationId xmlns:p14="http://schemas.microsoft.com/office/powerpoint/2010/main" val="115869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06EA-FED9-5F45-1DF1-F72583C7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Post-Palate Repair Milestones, </a:t>
            </a:r>
            <a:br>
              <a:rPr lang="en-US" dirty="0"/>
            </a:br>
            <a:r>
              <a:rPr lang="en-US" dirty="0"/>
              <a:t>up to 2 years of 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AD617-987E-69DB-4B49-8DE6DC6AA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Hearing &amp; Understanding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B687D-40B3-690E-AB63-3CB406447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Talking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6BB0CD-C637-D0DE-42D8-D00EFE09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6F4ACC-E473-6CA3-4909-C2BE45B5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7C5623D-4403-EF94-6FA2-B4180D6E77E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endParaRPr lang="en-US" altLang="en-US" sz="2000" dirty="0">
              <a:latin typeface="Cambria" panose="02040503050406030204" pitchFamily="18" charset="0"/>
            </a:endParaRPr>
          </a:p>
          <a:p>
            <a:pPr>
              <a:buClr>
                <a:schemeClr val="accent2"/>
              </a:buClr>
            </a:pPr>
            <a:r>
              <a:rPr lang="en-US" altLang="en-US" sz="1800" dirty="0">
                <a:latin typeface="Cambria" panose="02040503050406030204" pitchFamily="18" charset="0"/>
              </a:rPr>
              <a:t>Comprehends 500 to 900 words</a:t>
            </a:r>
          </a:p>
          <a:p>
            <a:pPr eaLnBrk="1" hangingPunct="1">
              <a:buClr>
                <a:schemeClr val="accent2"/>
              </a:buClr>
            </a:pPr>
            <a:endParaRPr lang="en-US" altLang="en-US" sz="1800" dirty="0">
              <a:latin typeface="Cambria" panose="02040503050406030204" pitchFamily="18" charset="0"/>
            </a:endParaRPr>
          </a:p>
          <a:p>
            <a:pPr eaLnBrk="1" hangingPunct="1">
              <a:buClr>
                <a:schemeClr val="accent2"/>
              </a:buClr>
            </a:pPr>
            <a:r>
              <a:rPr lang="en-US" altLang="en-US" sz="1800" dirty="0">
                <a:latin typeface="Cambria" panose="02040503050406030204" pitchFamily="18" charset="0"/>
              </a:rPr>
              <a:t>Identifies several body parts</a:t>
            </a:r>
          </a:p>
          <a:p>
            <a:pPr eaLnBrk="1" hangingPunct="1">
              <a:buClr>
                <a:schemeClr val="accent2"/>
              </a:buClr>
            </a:pPr>
            <a:endParaRPr lang="en-US" altLang="en-US" sz="1800" dirty="0">
              <a:latin typeface="Cambria" panose="02040503050406030204" pitchFamily="18" charset="0"/>
            </a:endParaRPr>
          </a:p>
          <a:p>
            <a:pPr eaLnBrk="1" hangingPunct="1">
              <a:buClr>
                <a:schemeClr val="accent2"/>
              </a:buClr>
            </a:pPr>
            <a:r>
              <a:rPr lang="en-US" altLang="en-US" sz="1800" dirty="0">
                <a:latin typeface="Cambria" panose="02040503050406030204" pitchFamily="18" charset="0"/>
              </a:rPr>
              <a:t>Listens to 5 to 10 minute stores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en-US" altLang="en-US" sz="1800" dirty="0">
                <a:latin typeface="Cambria" panose="02040503050406030204" pitchFamily="18" charset="0"/>
              </a:rPr>
              <a:t> 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en-US" sz="1800" dirty="0">
                <a:latin typeface="Cambria" panose="02040503050406030204" pitchFamily="18" charset="0"/>
              </a:rPr>
              <a:t>Understands some personal pronouns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AC1F678-F8DA-9C3F-C386-9089ECDCE5F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endParaRPr lang="en-US" altLang="en-US" sz="2000" dirty="0">
              <a:latin typeface="Cambria" panose="02040503050406030204" pitchFamily="18" charset="0"/>
            </a:endParaRPr>
          </a:p>
          <a:p>
            <a:pPr eaLnBrk="1" hangingPunct="1">
              <a:buClr>
                <a:schemeClr val="accent2"/>
              </a:buClr>
            </a:pPr>
            <a:r>
              <a:rPr lang="en-US" altLang="en-US" sz="1800" dirty="0">
                <a:latin typeface="Cambria" panose="02040503050406030204" pitchFamily="18" charset="0"/>
              </a:rPr>
              <a:t>Uses 2-3 word phrases/sentences</a:t>
            </a:r>
          </a:p>
          <a:p>
            <a:pPr eaLnBrk="1" hangingPunct="1">
              <a:buClr>
                <a:schemeClr val="accent2"/>
              </a:buClr>
            </a:pPr>
            <a:endParaRPr lang="en-US" altLang="en-US" sz="1800" dirty="0">
              <a:latin typeface="Cambria" panose="02040503050406030204" pitchFamily="18" charset="0"/>
            </a:endParaRPr>
          </a:p>
          <a:p>
            <a:pPr eaLnBrk="1" hangingPunct="1">
              <a:buClr>
                <a:schemeClr val="accent2"/>
              </a:buClr>
            </a:pPr>
            <a:r>
              <a:rPr lang="en-US" altLang="en-US" sz="1800" dirty="0">
                <a:latin typeface="Cambria" panose="02040503050406030204" pitchFamily="18" charset="0"/>
              </a:rPr>
              <a:t>Uses some questions</a:t>
            </a:r>
          </a:p>
          <a:p>
            <a:pPr eaLnBrk="1" hangingPunct="1">
              <a:buClr>
                <a:schemeClr val="accent2"/>
              </a:buClr>
            </a:pPr>
            <a:endParaRPr lang="en-US" altLang="en-US" sz="1800" dirty="0">
              <a:latin typeface="Cambria" panose="02040503050406030204" pitchFamily="18" charset="0"/>
            </a:endParaRPr>
          </a:p>
          <a:p>
            <a:pPr eaLnBrk="1" hangingPunct="1">
              <a:buClr>
                <a:schemeClr val="accent2"/>
              </a:buClr>
            </a:pPr>
            <a:r>
              <a:rPr lang="en-US" altLang="en-US" sz="1800" dirty="0">
                <a:latin typeface="Cambria" panose="02040503050406030204" pitchFamily="18" charset="0"/>
              </a:rPr>
              <a:t>Relates personal experiences</a:t>
            </a:r>
          </a:p>
          <a:p>
            <a:pPr eaLnBrk="1" hangingPunct="1">
              <a:buClr>
                <a:schemeClr val="accent2"/>
              </a:buClr>
            </a:pPr>
            <a:endParaRPr lang="en-US" altLang="en-US" sz="1800" dirty="0">
              <a:latin typeface="Cambria" panose="02040503050406030204" pitchFamily="18" charset="0"/>
            </a:endParaRPr>
          </a:p>
          <a:p>
            <a:pPr eaLnBrk="1" hangingPunct="1">
              <a:buClr>
                <a:schemeClr val="accent2"/>
              </a:buClr>
            </a:pPr>
            <a:r>
              <a:rPr lang="en-US" altLang="en-US" sz="1800" dirty="0">
                <a:latin typeface="Cambria" panose="02040503050406030204" pitchFamily="18" charset="0"/>
              </a:rPr>
              <a:t>Speech is about 70% intelligible</a:t>
            </a:r>
          </a:p>
          <a:p>
            <a:pPr eaLnBrk="1" hangingPunct="1">
              <a:buClr>
                <a:schemeClr val="accent2"/>
              </a:buClr>
            </a:pPr>
            <a:endParaRPr lang="en-US" alt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8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FC59-F54B-D36D-BC40-5EEA56B5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756"/>
            <a:ext cx="10515600" cy="1207354"/>
          </a:xfrm>
        </p:spPr>
        <p:txBody>
          <a:bodyPr>
            <a:normAutofit fontScale="90000"/>
          </a:bodyPr>
          <a:lstStyle/>
          <a:p>
            <a:r>
              <a:rPr lang="en-US" dirty="0"/>
              <a:t>Post-Palate Repair</a:t>
            </a:r>
            <a:br>
              <a:rPr lang="en-US" dirty="0"/>
            </a:br>
            <a:r>
              <a:rPr lang="en-US" dirty="0"/>
              <a:t>Perceptual Speech Evaluation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434B7-795F-E0DE-F008-3AFBD109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5A9E6-DB9C-15C2-B4CE-A04A0C53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56B8A89-6308-6A46-0908-5BBECA4B3AA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762989" y="1825625"/>
          <a:ext cx="3332022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3741400" imgH="17945100" progId="MS_ClipArt_Gallery.2">
                  <p:embed/>
                </p:oleObj>
              </mc:Choice>
              <mc:Fallback>
                <p:oleObj name="Clip" r:id="rId2" imgW="13741400" imgH="17945100" progId="MS_ClipArt_Gallery.2">
                  <p:embed/>
                  <p:pic>
                    <p:nvPicPr>
                      <p:cNvPr id="16388" name="Object 2">
                        <a:extLst>
                          <a:ext uri="{FF2B5EF4-FFF2-40B4-BE49-F238E27FC236}">
                            <a16:creationId xmlns:a16="http://schemas.microsoft.com/office/drawing/2014/main" id="{D8BA5312-E611-54A7-FB9E-3ABEAADFC0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989" y="1825625"/>
                        <a:ext cx="3332022" cy="435133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>
                        <a:outerShdw dist="170861" dir="2519233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7FE9A07C-1293-7621-D758-CCE614122CB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09938" y="2279147"/>
            <a:ext cx="5181600" cy="3382983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en-US" sz="2000" dirty="0">
                <a:latin typeface="Cambria" panose="02040503050406030204" pitchFamily="18" charset="0"/>
              </a:rPr>
              <a:t>Oral mechanism exam</a:t>
            </a:r>
          </a:p>
          <a:p>
            <a:pPr>
              <a:lnSpc>
                <a:spcPct val="130000"/>
              </a:lnSpc>
              <a:buClr>
                <a:schemeClr val="accent2"/>
              </a:buClr>
            </a:pPr>
            <a:r>
              <a:rPr lang="en-US" altLang="en-US" sz="2000" dirty="0">
                <a:latin typeface="Cambria" panose="02040503050406030204" pitchFamily="18" charset="0"/>
              </a:rPr>
              <a:t>Screening of VP closure </a:t>
            </a:r>
          </a:p>
          <a:p>
            <a:pPr>
              <a:lnSpc>
                <a:spcPct val="130000"/>
              </a:lnSpc>
              <a:buClr>
                <a:schemeClr val="accent2"/>
              </a:buClr>
            </a:pPr>
            <a:r>
              <a:rPr lang="en-US" altLang="en-US" sz="2000" dirty="0">
                <a:latin typeface="Cambria" panose="02040503050406030204" pitchFamily="18" charset="0"/>
              </a:rPr>
              <a:t>Resonance assessment</a:t>
            </a:r>
          </a:p>
          <a:p>
            <a:pPr>
              <a:lnSpc>
                <a:spcPct val="130000"/>
              </a:lnSpc>
              <a:buClr>
                <a:schemeClr val="accent2"/>
              </a:buClr>
            </a:pPr>
            <a:r>
              <a:rPr lang="en-US" altLang="en-US" sz="2000" dirty="0">
                <a:latin typeface="Cambria" panose="02040503050406030204" pitchFamily="18" charset="0"/>
              </a:rPr>
              <a:t>Phonological assessment</a:t>
            </a:r>
          </a:p>
          <a:p>
            <a:pPr>
              <a:lnSpc>
                <a:spcPct val="130000"/>
              </a:lnSpc>
              <a:buClr>
                <a:schemeClr val="accent2"/>
              </a:buClr>
            </a:pPr>
            <a:r>
              <a:rPr lang="en-US" altLang="en-US" sz="2000" dirty="0">
                <a:latin typeface="Cambria" panose="02040503050406030204" pitchFamily="18" charset="0"/>
              </a:rPr>
              <a:t>Intelligibility assessment</a:t>
            </a:r>
          </a:p>
          <a:p>
            <a:pPr>
              <a:lnSpc>
                <a:spcPct val="130000"/>
              </a:lnSpc>
              <a:buClr>
                <a:schemeClr val="accent2"/>
              </a:buClr>
            </a:pPr>
            <a:r>
              <a:rPr lang="en-US" altLang="en-US" sz="2000" dirty="0">
                <a:latin typeface="Cambria" panose="02040503050406030204" pitchFamily="18" charset="0"/>
              </a:rPr>
              <a:t>Language assessment</a:t>
            </a:r>
          </a:p>
        </p:txBody>
      </p:sp>
    </p:spTree>
    <p:extLst>
      <p:ext uri="{BB962C8B-B14F-4D97-AF65-F5344CB8AC3E}">
        <p14:creationId xmlns:p14="http://schemas.microsoft.com/office/powerpoint/2010/main" val="241483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EB73-41E6-7C37-8907-CE20CECD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of ‘Cleft Palate Speech’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B63C-B083-708C-432D-A0C0451C2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99" y="5479386"/>
            <a:ext cx="4704289" cy="77247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dirty="0">
                <a:latin typeface="Cambria" panose="02040503050406030204" pitchFamily="18" charset="0"/>
              </a:rPr>
              <a:t>*Obligatory or unavoidable errors </a:t>
            </a:r>
          </a:p>
          <a:p>
            <a:pPr algn="ctr">
              <a:spcBef>
                <a:spcPct val="0"/>
              </a:spcBef>
            </a:pPr>
            <a:r>
              <a:rPr lang="en-US" altLang="en-US" sz="2000" dirty="0">
                <a:latin typeface="Cambria" panose="02040503050406030204" pitchFamily="18" charset="0"/>
              </a:rPr>
              <a:t>(probably require physical management)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017ADB-06F8-BADD-DB1C-E374ADA3D20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44685" y="5382228"/>
            <a:ext cx="4704288" cy="96678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600" dirty="0">
                <a:latin typeface="Cambria" panose="02040503050406030204" pitchFamily="18" charset="0"/>
              </a:rPr>
              <a:t>**Obligatory or Learned errors (persist after physical management; require speech therapy)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670DF-706B-AEF1-0305-6016F7FB7C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13</a:t>
            </a:fld>
            <a:endParaRPr lang="en-US" noProof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EF8E438D-D8E0-2DBC-F506-F8548366508F}"/>
              </a:ext>
            </a:extLst>
          </p:cNvPr>
          <p:cNvGraphicFramePr>
            <a:graphicFrameLocks noGrp="1" noChangeAspect="1"/>
          </p:cNvGraphicFramePr>
          <p:nvPr>
            <p:ph type="pic" sz="quarter" idx="13"/>
          </p:nvPr>
        </p:nvGraphicFramePr>
        <p:xfrm>
          <a:off x="817509" y="1727200"/>
          <a:ext cx="4399070" cy="291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6781800" imgH="4495800" progId="MS_ClipArt_Gallery.2">
                  <p:embed/>
                </p:oleObj>
              </mc:Choice>
              <mc:Fallback>
                <p:oleObj name="Clip" r:id="rId2" imgW="6781800" imgH="4495800" progId="MS_ClipArt_Gallery.2">
                  <p:embed/>
                  <p:pic>
                    <p:nvPicPr>
                      <p:cNvPr id="17412" name="Object 4">
                        <a:extLst>
                          <a:ext uri="{FF2B5EF4-FFF2-40B4-BE49-F238E27FC236}">
                            <a16:creationId xmlns:a16="http://schemas.microsoft.com/office/drawing/2014/main" id="{A257F8F0-E2A8-5294-B1A9-CBEAF153E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09" y="1727200"/>
                        <a:ext cx="4399070" cy="291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1DE8F2DE-49CF-6A53-F346-E1D2C27920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36154" y="1452948"/>
            <a:ext cx="4035425" cy="3846122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altLang="en-US" sz="2000" b="1" dirty="0"/>
              <a:t>Hypernasality*</a:t>
            </a:r>
            <a:r>
              <a:rPr lang="en-US" altLang="en-US" sz="2000" dirty="0"/>
              <a:t>: is excessive sound energy to the nasal cavity and is a resonance disorder not a voice disorder. 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en-US" sz="2000" b="1" dirty="0"/>
              <a:t>Nasal emission* </a:t>
            </a:r>
            <a:r>
              <a:rPr lang="en-US" altLang="en-US" sz="2000" dirty="0"/>
              <a:t>on consonants requiring oral pressure, can be audible or inaudible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en-US" sz="2000" b="1" dirty="0"/>
              <a:t>Weakened oral pressure consonants*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en-US" sz="2000" b="1" dirty="0"/>
              <a:t>Compensatory phonological errors**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584ADA-4523-F7A9-FAAD-5DB3B0465877}"/>
              </a:ext>
            </a:extLst>
          </p:cNvPr>
          <p:cNvSpPr txBox="1"/>
          <p:nvPr/>
        </p:nvSpPr>
        <p:spPr>
          <a:xfrm>
            <a:off x="1306474" y="1357868"/>
            <a:ext cx="307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Perceptual Speech Assessment</a:t>
            </a:r>
          </a:p>
        </p:txBody>
      </p:sp>
    </p:spTree>
    <p:extLst>
      <p:ext uri="{BB962C8B-B14F-4D97-AF65-F5344CB8AC3E}">
        <p14:creationId xmlns:p14="http://schemas.microsoft.com/office/powerpoint/2010/main" val="250449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FD9B-D2BD-59C9-CA09-5F533E55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19919"/>
            <a:ext cx="10515600" cy="1365813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Decision Making</a:t>
            </a:r>
            <a:br>
              <a:rPr lang="en-US" dirty="0"/>
            </a:br>
            <a:r>
              <a:rPr lang="en-US" dirty="0"/>
              <a:t>POST PALATE REPAIR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FB716-81A7-497B-0527-5C8FE1C7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7EE42-FBE1-DE81-91F8-1FC347C4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BF551716-6E45-E134-F066-1031AB859BE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826672"/>
              </p:ext>
            </p:extLst>
          </p:nvPr>
        </p:nvGraphicFramePr>
        <p:xfrm>
          <a:off x="3556772" y="1816919"/>
          <a:ext cx="2075829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693400" imgH="23012400" progId="MS_ClipArt_Gallery.2">
                  <p:embed/>
                </p:oleObj>
              </mc:Choice>
              <mc:Fallback>
                <p:oleObj name="Clip" r:id="rId2" imgW="10693400" imgH="23012400" progId="MS_ClipArt_Gallery.2">
                  <p:embed/>
                  <p:pic>
                    <p:nvPicPr>
                      <p:cNvPr id="34823" name="Object 7">
                        <a:extLst>
                          <a:ext uri="{FF2B5EF4-FFF2-40B4-BE49-F238E27FC236}">
                            <a16:creationId xmlns:a16="http://schemas.microsoft.com/office/drawing/2014/main" id="{53ECE810-CA60-B953-022D-62522BB96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772" y="1816919"/>
                        <a:ext cx="2075829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38AF856D-2F3C-6432-1A16-E5619A548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00307"/>
              </p:ext>
            </p:extLst>
          </p:nvPr>
        </p:nvGraphicFramePr>
        <p:xfrm>
          <a:off x="6096000" y="1816919"/>
          <a:ext cx="246697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8669000" imgH="33807400" progId="MS_ClipArt_Gallery.2">
                  <p:embed/>
                </p:oleObj>
              </mc:Choice>
              <mc:Fallback>
                <p:oleObj name="Clip" r:id="rId4" imgW="18669000" imgH="33807400" progId="MS_ClipArt_Gallery.2">
                  <p:embed/>
                  <p:pic>
                    <p:nvPicPr>
                      <p:cNvPr id="34819" name="Object 3">
                        <a:extLst>
                          <a:ext uri="{FF2B5EF4-FFF2-40B4-BE49-F238E27FC236}">
                            <a16:creationId xmlns:a16="http://schemas.microsoft.com/office/drawing/2014/main" id="{D08D0678-FD36-786C-5785-DFCB8C9DB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816919"/>
                        <a:ext cx="2466975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>
            <a:extLst>
              <a:ext uri="{FF2B5EF4-FFF2-40B4-BE49-F238E27FC236}">
                <a16:creationId xmlns:a16="http://schemas.microsoft.com/office/drawing/2014/main" id="{4D1C1FF1-8933-6646-CD53-EE6B86FB386C}"/>
              </a:ext>
            </a:extLst>
          </p:cNvPr>
          <p:cNvSpPr txBox="1">
            <a:spLocks noChangeArrowheads="1"/>
          </p:cNvSpPr>
          <p:nvPr/>
        </p:nvSpPr>
        <p:spPr bwMode="auto">
          <a:xfrm rot="-124329">
            <a:off x="6836365" y="2382088"/>
            <a:ext cx="1347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mbria" panose="02040503050406030204" pitchFamily="18" charset="0"/>
              </a:rPr>
              <a:t>Surgery?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5CDBC9F-4F37-5602-237A-97376825C2B4}"/>
              </a:ext>
            </a:extLst>
          </p:cNvPr>
          <p:cNvSpPr txBox="1">
            <a:spLocks noChangeArrowheads="1"/>
          </p:cNvSpPr>
          <p:nvPr/>
        </p:nvSpPr>
        <p:spPr bwMode="auto">
          <a:xfrm rot="433395">
            <a:off x="6585680" y="3515978"/>
            <a:ext cx="1849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mbria" panose="02040503050406030204" pitchFamily="18" charset="0"/>
              </a:rPr>
              <a:t>Speech Therapy?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5303D8C-F7C2-FBD9-84A0-0C771CB48C89}"/>
              </a:ext>
            </a:extLst>
          </p:cNvPr>
          <p:cNvSpPr txBox="1">
            <a:spLocks noChangeArrowheads="1"/>
          </p:cNvSpPr>
          <p:nvPr/>
        </p:nvSpPr>
        <p:spPr bwMode="auto">
          <a:xfrm rot="-124329">
            <a:off x="6404667" y="2010631"/>
            <a:ext cx="1782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mbria" panose="02040503050406030204" pitchFamily="18" charset="0"/>
              </a:rPr>
              <a:t>Obturator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366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90C5-F508-AB1E-93AC-98F7D530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A188-2FAE-A2A1-D461-B154F9210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Parameters Of Care – </a:t>
            </a:r>
            <a:r>
              <a:rPr lang="en-US" sz="2400" dirty="0">
                <a:latin typeface="Cambria" panose="02040503050406030204" pitchFamily="18" charset="0"/>
                <a:hlinkClick r:id="rId2"/>
              </a:rPr>
              <a:t>https://acpacares.orgwp-content//uploads/2025/02/2024-ACPA_ParametersOfCare_Final.pdf</a:t>
            </a:r>
            <a:endParaRPr lang="en-US" sz="2400" dirty="0">
              <a:latin typeface="Cambria" panose="02040503050406030204" pitchFamily="18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The Clinician's Guide to Treating Cleft Palate Speech, 2nd Edition</a:t>
            </a:r>
          </a:p>
          <a:p>
            <a:r>
              <a:rPr lang="en-US" sz="2400" dirty="0">
                <a:latin typeface="Cambria" panose="02040503050406030204" pitchFamily="18" charset="0"/>
              </a:rPr>
              <a:t>by Sally J. Peterson-Falzone, PhD, Judith Trost-Cardamone, PhD, Michael P. Karnell, PhD and Mary A. Hardin-Jones, PhD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97DAC-887F-CF63-97C5-C46A600D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54571-DCAC-0C11-69D8-616AC672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9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84A8-E6DB-264A-AE09-5FD30323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23" y="1136735"/>
            <a:ext cx="2727813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Prevention is KEY!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EC46-1F2E-0447-BA22-24D5BF5A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Autofit/>
          </a:bodyPr>
          <a:lstStyle/>
          <a:p>
            <a:r>
              <a:rPr lang="en-US" sz="2800" dirty="0"/>
              <a:t>Alliance for Smiles </a:t>
            </a:r>
          </a:p>
          <a:p>
            <a:r>
              <a:rPr lang="en-US" sz="2800" dirty="0"/>
              <a:t>Educational Trip  </a:t>
            </a:r>
          </a:p>
          <a:p>
            <a:pPr marL="0" indent="0">
              <a:buNone/>
            </a:pPr>
            <a:r>
              <a:rPr lang="en-US" sz="2800" b="1" u="sng" dirty="0"/>
              <a:t>Cleft Speech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Cleft Speech discussion for the Team and Family.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4F23026C-5CFB-3393-E266-0904C1CFE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37" y="313323"/>
            <a:ext cx="2779542" cy="32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7C383-6BC1-4BB7-809F-ECB23BF3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At the end of this session/presentation you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will be able to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accent2"/>
              </a:buClr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Describe the structure and role of the resonating cavity and oral tract in speech production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accent2"/>
              </a:buClr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Explain velopharyngeal function and its importance in speech</a:t>
            </a:r>
          </a:p>
          <a:p>
            <a:pPr>
              <a:buClr>
                <a:schemeClr val="accent2"/>
              </a:buClr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Learn pre- and post- palate repair speech</a:t>
            </a:r>
          </a:p>
          <a:p>
            <a:pPr>
              <a:buClr>
                <a:schemeClr val="accent2"/>
              </a:buClr>
            </a:pPr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Understand how to pull it all together for clinical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decision making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B19AC5-4F68-4C06-8E96-47029ACD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371847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Learning objectives</a:t>
            </a:r>
            <a:b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89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E0069A-9598-40F0-A7C7-4A99D03E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Resonating Cavities of Vocal Tract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228AE-F123-FE31-E0A8-62F74588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BE025-AD49-BFA2-3E6F-17C1B9FD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2" descr="kay3">
            <a:extLst>
              <a:ext uri="{FF2B5EF4-FFF2-40B4-BE49-F238E27FC236}">
                <a16:creationId xmlns:a16="http://schemas.microsoft.com/office/drawing/2014/main" id="{B6C5B8F4-9D05-E7F0-D628-8D895CF1F0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39" y="1023313"/>
            <a:ext cx="4577417" cy="508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BAE19D-17C8-7A6A-C190-48526CD5D3F9}"/>
              </a:ext>
            </a:extLst>
          </p:cNvPr>
          <p:cNvSpPr txBox="1"/>
          <p:nvPr/>
        </p:nvSpPr>
        <p:spPr>
          <a:xfrm>
            <a:off x="411662" y="3587701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Oral Speech, </a:t>
            </a:r>
          </a:p>
          <a:p>
            <a:r>
              <a:rPr lang="en-US" dirty="0"/>
              <a:t>Vowels, </a:t>
            </a:r>
          </a:p>
          <a:p>
            <a:r>
              <a:rPr lang="en-US" dirty="0"/>
              <a:t>Oral Pressure Consonants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685B2-471B-4FDF-97AF-CCDAE723EFDF}"/>
              </a:ext>
            </a:extLst>
          </p:cNvPr>
          <p:cNvCxnSpPr>
            <a:cxnSpLocks/>
          </p:cNvCxnSpPr>
          <p:nvPr/>
        </p:nvCxnSpPr>
        <p:spPr>
          <a:xfrm>
            <a:off x="2176041" y="4074289"/>
            <a:ext cx="2222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831D823-ADC5-C28B-8EF0-B6FC718F7F8D}"/>
              </a:ext>
            </a:extLst>
          </p:cNvPr>
          <p:cNvSpPr txBox="1"/>
          <p:nvPr/>
        </p:nvSpPr>
        <p:spPr>
          <a:xfrm>
            <a:off x="8490856" y="3104657"/>
            <a:ext cx="1958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Nasal Consonants, </a:t>
            </a:r>
          </a:p>
          <a:p>
            <a:r>
              <a:rPr lang="en-US" dirty="0"/>
              <a:t>Nasalized speech</a:t>
            </a:r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85E96F-421A-5586-F7A9-1119EBF224F7}"/>
              </a:ext>
            </a:extLst>
          </p:cNvPr>
          <p:cNvCxnSpPr>
            <a:cxnSpLocks/>
          </p:cNvCxnSpPr>
          <p:nvPr/>
        </p:nvCxnSpPr>
        <p:spPr>
          <a:xfrm>
            <a:off x="5058137" y="3429000"/>
            <a:ext cx="3262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B7D486-C5EC-77B1-7E9E-CCC9529B0647}"/>
              </a:ext>
            </a:extLst>
          </p:cNvPr>
          <p:cNvSpPr txBox="1"/>
          <p:nvPr/>
        </p:nvSpPr>
        <p:spPr>
          <a:xfrm>
            <a:off x="6539696" y="3566322"/>
            <a:ext cx="154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Coupling Point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5932A4-7BF2-6180-EB9A-F42463AFD79D}"/>
              </a:ext>
            </a:extLst>
          </p:cNvPr>
          <p:cNvSpPr/>
          <p:nvPr/>
        </p:nvSpPr>
        <p:spPr>
          <a:xfrm>
            <a:off x="6315580" y="3658660"/>
            <a:ext cx="277793" cy="2769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BF4A6-975F-010A-6D15-0199C13702B3}"/>
              </a:ext>
            </a:extLst>
          </p:cNvPr>
          <p:cNvSpPr txBox="1"/>
          <p:nvPr/>
        </p:nvSpPr>
        <p:spPr>
          <a:xfrm>
            <a:off x="4097438" y="5347504"/>
            <a:ext cx="79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Larynx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67E4CE-130E-0F70-37A0-8E1E92CD5019}"/>
              </a:ext>
            </a:extLst>
          </p:cNvPr>
          <p:cNvCxnSpPr>
            <a:cxnSpLocks/>
          </p:cNvCxnSpPr>
          <p:nvPr/>
        </p:nvCxnSpPr>
        <p:spPr>
          <a:xfrm>
            <a:off x="5058137" y="5532170"/>
            <a:ext cx="667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7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866F-49BD-921C-A69F-2584D158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Articulation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91D52-79DA-D975-BE76-8F4E5333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BBADE-8522-98EC-6247-9C1B9FAF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3A075-B332-FA03-8F12-663EB4452C61}"/>
              </a:ext>
            </a:extLst>
          </p:cNvPr>
          <p:cNvSpPr txBox="1"/>
          <p:nvPr/>
        </p:nvSpPr>
        <p:spPr>
          <a:xfrm>
            <a:off x="6927448" y="5666336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Peterson-Falzone, Trost-Cardamone et al.,​</a:t>
            </a:r>
          </a:p>
        </p:txBody>
      </p:sp>
      <p:pic>
        <p:nvPicPr>
          <p:cNvPr id="7" name="Picture 2" descr="Place Map.pdf">
            <a:extLst>
              <a:ext uri="{FF2B5EF4-FFF2-40B4-BE49-F238E27FC236}">
                <a16:creationId xmlns:a16="http://schemas.microsoft.com/office/drawing/2014/main" id="{1C374F24-BC66-9EF4-1C3A-08AAF9BF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9" y="1019175"/>
            <a:ext cx="5045788" cy="46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5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CDFF-C85B-F3CD-4876-98C1597E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Velopharyngeal Function, lateral cephalometric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9AC2-6966-77C3-1A5D-983C75297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Rest</a:t>
            </a:r>
          </a:p>
        </p:txBody>
      </p:sp>
      <p:pic>
        <p:nvPicPr>
          <p:cNvPr id="9" name="Content Placeholder 8" descr="X-ray of a person&amp;#39;s head&#10;&#10;AI-generated content may be incorrect.">
            <a:extLst>
              <a:ext uri="{FF2B5EF4-FFF2-40B4-BE49-F238E27FC236}">
                <a16:creationId xmlns:a16="http://schemas.microsoft.com/office/drawing/2014/main" id="{E330E1A1-E8F0-A347-BBD4-785DF87C3B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28447" y="2505075"/>
            <a:ext cx="4180470" cy="36845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8AAF6-10AA-6EED-3451-72A46362D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Oral Speech: sustained phonation of a voiceless fricative (e.g., s, </a:t>
            </a:r>
            <a:r>
              <a:rPr lang="en-US" dirty="0" err="1"/>
              <a:t>sh</a:t>
            </a:r>
            <a:r>
              <a:rPr lang="en-US" dirty="0"/>
              <a:t>)</a:t>
            </a:r>
          </a:p>
        </p:txBody>
      </p:sp>
      <p:pic>
        <p:nvPicPr>
          <p:cNvPr id="10" name="Content Placeholder 9" descr="X-ray of a skull&#10;&#10;AI-generated content may be incorrect.">
            <a:extLst>
              <a:ext uri="{FF2B5EF4-FFF2-40B4-BE49-F238E27FC236}">
                <a16:creationId xmlns:a16="http://schemas.microsoft.com/office/drawing/2014/main" id="{236C892D-9943-C9A0-2DE6-43B85FAC98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01374" y="2505075"/>
            <a:ext cx="4324840" cy="368458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264264-540C-7743-BF76-6FC056E4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BF6B03-744B-48BE-E863-8A170C7D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FA23-00F3-B4D2-471E-0DD8B64A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Velopharyngeal View: Nasopharyngeal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7386-1A79-737B-F76F-E29F852A2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Rest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E6A8F-BDEF-0B01-F4BE-16F117A533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D7C42-9AE6-B4AE-5A75-53228702E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Closure of Pressure Consonant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0534E-F0E7-D3EE-10CA-8D0AF10E53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5DA17-9F9B-74B1-8E6B-F829067C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E41D9A-C55D-A8E1-4EE1-A8854F4F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3817-A7E3-82FA-ECF5-7A016218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Pre-Palate Repair Speech Milestones, </a:t>
            </a:r>
            <a:br>
              <a:rPr lang="en-US" dirty="0"/>
            </a:br>
            <a:r>
              <a:rPr lang="en-US" dirty="0"/>
              <a:t>up to 1 year of 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CF0E5-2C23-25AF-F737-490BC78DA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Hearing &amp;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DCC74-5374-DEF3-8B8E-D31DDF1559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Eye contact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Smiles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Responds to name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Imitates activities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Recognizes words for common items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Respond and performs routine upon requests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Understands simple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B5293-1914-05EB-E526-8DCE5E533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Talking: Phonation and Cooing Stage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C035C-A51A-4389-0F76-FD12BD10D4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chemeClr val="accent2"/>
              </a:buClr>
              <a:buNone/>
            </a:pPr>
            <a:endParaRPr lang="en-US" altLang="en-US" dirty="0">
              <a:latin typeface="Cambria" panose="02040503050406030204" pitchFamily="18" charset="0"/>
            </a:endParaRP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Uses a variety of sounds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Sings along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Jargon with babbling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Imitates 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Says “mama” or  “dada”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Cambria" panose="02040503050406030204" pitchFamily="18" charset="0"/>
              </a:rPr>
              <a:t>First true words (noun and verbs)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4A9B3-EECD-A857-7FB9-A9D5F6F0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839210-27B8-5843-A647-A181693F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CCFA-E0DB-D79A-E8F8-D95965EA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Pre-Palate Repair Speech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EB601-0518-D445-3659-D6AD9D13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22605-FBB6-CAAB-DE35-737208E4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E8F7C-603E-A8CA-9D76-19FB6BFA1A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077538"/>
            <a:ext cx="10515600" cy="516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mbria" panose="02040503050406030204" pitchFamily="18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HYPERnasality</a:t>
            </a:r>
            <a:r>
              <a:rPr lang="en-US" sz="3200" dirty="0">
                <a:latin typeface="Cambria" panose="02040503050406030204" pitchFamily="18" charset="0"/>
              </a:rPr>
              <a:t> will be present (observed in cry)</a:t>
            </a:r>
          </a:p>
          <a:p>
            <a:pPr>
              <a:buClr>
                <a:schemeClr val="accent2"/>
              </a:buClr>
            </a:pPr>
            <a:endParaRPr lang="en-US" sz="3200" dirty="0">
              <a:latin typeface="Cambria" panose="02040503050406030204" pitchFamily="18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Nasal and low pressure (/m/, /n/, and /w/, "y", /l/ /h/) consonants will be recognizable</a:t>
            </a:r>
          </a:p>
          <a:p>
            <a:pPr>
              <a:buClr>
                <a:schemeClr val="accent2"/>
              </a:buClr>
            </a:pPr>
            <a:endParaRPr lang="en-US" sz="3200" dirty="0">
              <a:latin typeface="Cambria" panose="02040503050406030204" pitchFamily="18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Pressure consonant /p, b, t, d, s, </a:t>
            </a:r>
            <a:r>
              <a:rPr lang="en-US" sz="3200" dirty="0" err="1">
                <a:latin typeface="Cambria" panose="02040503050406030204" pitchFamily="18" charset="0"/>
              </a:rPr>
              <a:t>sh</a:t>
            </a:r>
            <a:r>
              <a:rPr lang="en-US" sz="3200" dirty="0">
                <a:latin typeface="Cambria" panose="02040503050406030204" pitchFamily="18" charset="0"/>
              </a:rPr>
              <a:t>, k, g/ will not be clear until there is a repaired palate/adequate velopharyngeal mechanism that can support normal speech. </a:t>
            </a:r>
          </a:p>
        </p:txBody>
      </p:sp>
    </p:spTree>
    <p:extLst>
      <p:ext uri="{BB962C8B-B14F-4D97-AF65-F5344CB8AC3E}">
        <p14:creationId xmlns:p14="http://schemas.microsoft.com/office/powerpoint/2010/main" val="210226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fs">
      <a:majorFont>
        <a:latin typeface="Cormorant Infant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4A1B8119C074D9E1D0CA167AE0256" ma:contentTypeVersion="10" ma:contentTypeDescription="Create a new document." ma:contentTypeScope="" ma:versionID="3ba57a9fae2ea9539037cd96b7d7b3cd">
  <xsd:schema xmlns:xsd="http://www.w3.org/2001/XMLSchema" xmlns:xs="http://www.w3.org/2001/XMLSchema" xmlns:p="http://schemas.microsoft.com/office/2006/metadata/properties" xmlns:ns2="2781918a-4201-486f-8cd6-069777501b1b" targetNamespace="http://schemas.microsoft.com/office/2006/metadata/properties" ma:root="true" ma:fieldsID="6137703e242546d562c25f95ebfacb90" ns2:_="">
    <xsd:import namespace="2781918a-4201-486f-8cd6-069777501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1918a-4201-486f-8cd6-069777501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C44F11-BE22-4FF4-8976-E1D21A3574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0F5569-2BCA-4B37-A20A-5CD9156C5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1918a-4201-486f-8cd6-069777501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8FED45-6F0A-4266-843C-9CBF345194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3568</TotalTime>
  <Words>969</Words>
  <Application>Microsoft Office PowerPoint</Application>
  <PresentationFormat>Widescreen</PresentationFormat>
  <Paragraphs>143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Cormorant Infant Medium</vt:lpstr>
      <vt:lpstr>Garamond</vt:lpstr>
      <vt:lpstr>Oswald</vt:lpstr>
      <vt:lpstr>Times New Roman</vt:lpstr>
      <vt:lpstr>Wingdings</vt:lpstr>
      <vt:lpstr>Office Theme</vt:lpstr>
      <vt:lpstr>Clip</vt:lpstr>
      <vt:lpstr>Alliance FOR Smiles    Cleft Speech     Education</vt:lpstr>
      <vt:lpstr>Prevention is KEY!  </vt:lpstr>
      <vt:lpstr>Learning objectives </vt:lpstr>
      <vt:lpstr>Resonating Cavities of Vocal Tract</vt:lpstr>
      <vt:lpstr>Articulation</vt:lpstr>
      <vt:lpstr>Velopharyngeal Function, lateral cephalometric view</vt:lpstr>
      <vt:lpstr>Velopharyngeal View: Nasopharyngeal view</vt:lpstr>
      <vt:lpstr>Pre-Palate Repair Speech Milestones,  up to 1 year of age</vt:lpstr>
      <vt:lpstr>Pre-Palate Repair Speech</vt:lpstr>
      <vt:lpstr>Pre-Palate Repair Speech &amp; Language Activities</vt:lpstr>
      <vt:lpstr>Post-Palate Repair Milestones,  up to 2 years of age</vt:lpstr>
      <vt:lpstr>Post-Palate Repair Perceptual Speech Evaluation </vt:lpstr>
      <vt:lpstr>Clinical Features of ‘Cleft Palate Speech’</vt:lpstr>
      <vt:lpstr>Clinical Decision Making POST PALATE REPAIR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Vazquez</dc:creator>
  <cp:lastModifiedBy>Paul Vazquez</cp:lastModifiedBy>
  <cp:revision>142</cp:revision>
  <dcterms:created xsi:type="dcterms:W3CDTF">2020-06-02T22:47:27Z</dcterms:created>
  <dcterms:modified xsi:type="dcterms:W3CDTF">2026-03-24T00:36:05Z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0x010100F0B4A1B8119C074D9E1D0CA167AE0256</vt:lpwstr>
  </property>
</Properties>
</file>