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4"/>
  </p:sldMasterIdLst>
  <p:notesMasterIdLst>
    <p:notesMasterId r:id="rId26"/>
  </p:notesMasterIdLst>
  <p:handoutMasterIdLst>
    <p:handoutMasterId r:id="rId27"/>
  </p:handoutMasterIdLst>
  <p:sldIdLst>
    <p:sldId id="257" r:id="rId5"/>
    <p:sldId id="262" r:id="rId6"/>
    <p:sldId id="261" r:id="rId7"/>
    <p:sldId id="263" r:id="rId8"/>
    <p:sldId id="258" r:id="rId9"/>
    <p:sldId id="270" r:id="rId10"/>
    <p:sldId id="272" r:id="rId11"/>
    <p:sldId id="274" r:id="rId12"/>
    <p:sldId id="273" r:id="rId13"/>
    <p:sldId id="275" r:id="rId14"/>
    <p:sldId id="277" r:id="rId15"/>
    <p:sldId id="276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2570"/>
    <a:srgbClr val="55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D9BD3F-74D5-4375-85CF-873B99CF33C6}" v="70" dt="2025-09-30T21:41:05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23" autoAdjust="0"/>
    <p:restoredTop sz="94660"/>
  </p:normalViewPr>
  <p:slideViewPr>
    <p:cSldViewPr snapToGrid="0">
      <p:cViewPr varScale="1">
        <p:scale>
          <a:sx n="84" d="100"/>
          <a:sy n="84" d="100"/>
        </p:scale>
        <p:origin x="514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261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52D0B2-742C-4A9A-AD08-693647C0F7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97F99A-72E7-4EAC-ABDC-2BBC5E063B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062F7-B287-4DF6-A548-2C07E7741754}" type="datetimeFigureOut">
              <a:rPr lang="en-US" smtClean="0"/>
              <a:t>2026-03-02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B8F01-2037-40DE-9A57-CD20DEEB77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7FC97-830C-4CEF-A1C5-EFBF06BA66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F4720-2B15-4D06-B885-E65C1792C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13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EA1E8-E518-455C-B578-42CCE295B65D}" type="datetimeFigureOut">
              <a:rPr lang="en-US" smtClean="0"/>
              <a:t>2026-03-02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2CF74-67A6-40B4-AE47-35C729ADD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9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dirty="0"/>
              <a:t>Declaration options (choose 1, 2 or 3):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 have no financial relationships with commercial entities that produce healthcare related products.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commercial entities with which I have a financial relationship do not produce healthcare related products or services relevant to the content of my presentation.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 disclose the following financial relationships with commercial entities that produce healthcare related products or services:</a:t>
            </a:r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Consultant for: </a:t>
            </a:r>
          </a:p>
          <a:p>
            <a:pPr>
              <a:spcBef>
                <a:spcPts val="0"/>
              </a:spcBef>
            </a:pPr>
            <a:r>
              <a:rPr lang="en-US" dirty="0"/>
              <a:t>Advisory Board for:</a:t>
            </a:r>
          </a:p>
          <a:p>
            <a:pPr>
              <a:spcBef>
                <a:spcPts val="0"/>
              </a:spcBef>
            </a:pPr>
            <a:r>
              <a:rPr lang="en-US" dirty="0"/>
              <a:t>Board member of:</a:t>
            </a:r>
          </a:p>
          <a:p>
            <a:pPr>
              <a:spcBef>
                <a:spcPts val="0"/>
              </a:spcBef>
            </a:pPr>
            <a:r>
              <a:rPr lang="en-US" dirty="0"/>
              <a:t>Employee of:</a:t>
            </a:r>
          </a:p>
          <a:p>
            <a:pPr>
              <a:spcBef>
                <a:spcPts val="0"/>
              </a:spcBef>
            </a:pPr>
            <a:r>
              <a:rPr lang="en-US" dirty="0"/>
              <a:t>Grant/Research support from:</a:t>
            </a:r>
          </a:p>
          <a:p>
            <a:pPr>
              <a:spcBef>
                <a:spcPts val="0"/>
              </a:spcBef>
            </a:pPr>
            <a:r>
              <a:rPr lang="en-US" dirty="0"/>
              <a:t>Honoraria from:</a:t>
            </a:r>
          </a:p>
          <a:p>
            <a:pPr>
              <a:spcBef>
                <a:spcPts val="0"/>
              </a:spcBef>
            </a:pPr>
            <a:r>
              <a:rPr lang="en-US" dirty="0"/>
              <a:t>Stockholder in:</a:t>
            </a:r>
          </a:p>
          <a:p>
            <a:pPr>
              <a:spcBef>
                <a:spcPts val="0"/>
              </a:spcBef>
            </a:pPr>
            <a:r>
              <a:rPr lang="en-US" dirty="0"/>
              <a:t>Speaker/teacher for:</a:t>
            </a:r>
          </a:p>
          <a:p>
            <a:pPr>
              <a:spcBef>
                <a:spcPts val="0"/>
              </a:spcBef>
            </a:pPr>
            <a:r>
              <a:rPr lang="en-US" dirty="0"/>
              <a:t>Royalties from:</a:t>
            </a:r>
          </a:p>
          <a:p>
            <a:pPr>
              <a:spcBef>
                <a:spcPts val="0"/>
              </a:spcBef>
            </a:pPr>
            <a:r>
              <a:rPr lang="en-US" dirty="0"/>
              <a:t>Intellectual property rights for: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6D991-40E1-4F75-A931-87F401740DF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577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Learning objectives should be: </a:t>
            </a:r>
            <a:r>
              <a:rPr lang="en-US" b="1" dirty="0"/>
              <a:t>S</a:t>
            </a:r>
            <a:r>
              <a:rPr lang="en-US" dirty="0"/>
              <a:t>pecific, </a:t>
            </a:r>
            <a:r>
              <a:rPr lang="en-US" b="1" dirty="0"/>
              <a:t>M</a:t>
            </a:r>
            <a:r>
              <a:rPr lang="en-US" dirty="0"/>
              <a:t>easurable, </a:t>
            </a:r>
            <a:r>
              <a:rPr lang="en-US" b="1" dirty="0"/>
              <a:t>A</a:t>
            </a:r>
            <a:r>
              <a:rPr lang="en-US" dirty="0"/>
              <a:t>chievable, </a:t>
            </a:r>
            <a:r>
              <a:rPr lang="en-US" b="1" dirty="0"/>
              <a:t>R</a:t>
            </a:r>
            <a:r>
              <a:rPr lang="en-US" dirty="0"/>
              <a:t>elevant, </a:t>
            </a:r>
            <a:r>
              <a:rPr lang="en-US" b="1" dirty="0"/>
              <a:t>T</a:t>
            </a:r>
            <a:r>
              <a:rPr lang="en-US" dirty="0"/>
              <a:t>ime-bound (SMART)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use the verbs: understand and know (they are not measurable)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 sentence: After this learning experience, learner will be able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these verbs for KNOWLEDGE (mostly for lectures): define, describe, identify, list, outline, recall, reproduce, show,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these verbs for SKILLS (mostly for </a:t>
            </a:r>
            <a:r>
              <a:rPr lang="en-US" dirty="0" err="1"/>
              <a:t>practicals</a:t>
            </a:r>
            <a:r>
              <a:rPr lang="en-US" dirty="0"/>
              <a:t>): apply, operate, measure, assemble, construct, design, demonstrate, examine, execute, fix,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these verbs for ATTITUDE (mostly for small groups and </a:t>
            </a:r>
            <a:r>
              <a:rPr lang="en-US" dirty="0" err="1"/>
              <a:t>practicals</a:t>
            </a:r>
            <a:r>
              <a:rPr lang="en-US" dirty="0"/>
              <a:t>): accept, appreciate, embrace, relate, resolve, value,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Example lecture: Preoperative planning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Highlight the importance of preoperative planning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Describe various techniques for preoperative planning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Formulate and draw an operative plan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Describe a surgical tactic step by step p (</a:t>
            </a:r>
            <a:r>
              <a:rPr lang="en-US" sz="1200" dirty="0" err="1"/>
              <a:t>eg</a:t>
            </a:r>
            <a:r>
              <a:rPr lang="en-US" sz="1200" dirty="0"/>
              <a:t>, positioning, choice of surgical approach, instruments, reduction technique, implants)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Incorporate patient safety protocols (mark site, time-out check list) in the preoperative plan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6D991-40E1-4F75-A931-87F401740DF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41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B5EB1D62-6468-45B3-BBB8-F5F964C5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3DEFD24-93A1-422C-AAAA-DE6D2909A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0F4F867-D77A-4CE7-AB27-1EC195AEB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99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0EF80-FB3D-410B-82B3-E70C4A38C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2297E2-163F-4CD0-9961-7DC91214C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35A54-9526-4B5D-9C22-4491EB804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01430-B235-450C-A716-8123D680F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12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8A3DD9-894A-4CAD-8F5E-59B55A44E6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D9D094-5F57-4E0B-BED4-CCB727A69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1FCB3-CB22-4FA6-A4A5-F09D90515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1C67A-5AB1-42C8-A00E-56E843BB7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A8DB2-EA4E-4B4B-BE29-496D03B60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95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1727201"/>
            <a:ext cx="8809566" cy="4127399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1200"/>
              </a:spcBef>
              <a:defRPr sz="2400"/>
            </a:lvl2pPr>
            <a:lvl3pPr>
              <a:spcBef>
                <a:spcPts val="1200"/>
              </a:spcBef>
              <a:defRPr sz="2400"/>
            </a:lvl3pPr>
            <a:lvl4pPr>
              <a:spcBef>
                <a:spcPts val="1200"/>
              </a:spcBef>
              <a:defRPr sz="2400"/>
            </a:lvl4pPr>
            <a:lvl5pPr>
              <a:spcBef>
                <a:spcPts val="1200"/>
              </a:spcBef>
              <a:defRPr sz="24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BBF93C-D197-4D38-8AAC-65744BF71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56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517525"/>
            <a:ext cx="10862204" cy="966787"/>
          </a:xfrm>
        </p:spPr>
        <p:txBody>
          <a:bodyPr anchor="t" anchorCtr="0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/>
              <a:t>Headline (32pt)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/>
              <a:t>Text (28pt)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3" y="1727199"/>
            <a:ext cx="4716462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5" y="4884737"/>
            <a:ext cx="4704288" cy="969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/>
              <a:t>Text (28pt)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Picture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E5951C6-963E-4674-91CC-8E8F1F645A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86065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/>
          <a:lstStyle>
            <a:lvl1pPr>
              <a:lnSpc>
                <a:spcPts val="22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6725" y="1733549"/>
            <a:ext cx="4032250" cy="412739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4" y="1727199"/>
            <a:ext cx="5376333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36787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1727201"/>
            <a:ext cx="8809566" cy="4127399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1200"/>
              </a:spcBef>
              <a:defRPr sz="2400"/>
            </a:lvl2pPr>
            <a:lvl3pPr>
              <a:spcBef>
                <a:spcPts val="1200"/>
              </a:spcBef>
              <a:defRPr sz="2400"/>
            </a:lvl3pPr>
            <a:lvl4pPr>
              <a:spcBef>
                <a:spcPts val="1200"/>
              </a:spcBef>
              <a:defRPr sz="2400"/>
            </a:lvl4pPr>
            <a:lvl5pPr>
              <a:spcBef>
                <a:spcPts val="1200"/>
              </a:spcBef>
              <a:defRPr sz="24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BBF93C-D197-4D38-8AAC-65744BF71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163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A944C-1F68-48BC-9153-09F741CD9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rgbClr val="8225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DF4D0-64F4-404C-8C89-AA544A181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380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5F892-D8B3-46BC-A572-0DBD59A434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4492" y="6515331"/>
            <a:ext cx="2761785" cy="318051"/>
          </a:xfrm>
        </p:spPr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70CBB-733C-46BA-88FC-7EBAC30EC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3999"/>
            <a:ext cx="4142678" cy="2257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F81F6-1B47-4A3E-A9DA-0BCD2A96F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1645" y="6523998"/>
            <a:ext cx="2743200" cy="315911"/>
          </a:xfrm>
        </p:spPr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0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1669F-B533-4A34-A232-C8F2FA14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32D4B-0FF7-42FB-ACE5-B7DF8DB3C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A81A8-568C-4120-8EDF-C22715FF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A497C-1AFC-4EDA-B32D-837EC9856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A3159-486C-4F7A-8A14-0C138D053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5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B78DB-E795-4AD5-BDA9-63A2C9AAB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7BF35-A36B-487A-8672-A88211DA5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445FD-4C85-4A92-A06F-AA595E3C5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43C0F-2B45-46BE-9B2C-ACD561482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FB184-2360-47C7-8C38-6C355D8FD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1566F-33F9-4E57-86D3-7FC7066CF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53E61-05C2-4833-AA56-B8DBF7117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C4648-C50D-4F24-96B3-80472B96B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85D56-8185-425D-9A00-A878E43AA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791DBC-C1E1-4816-8924-4AB7C638CD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331562-96A2-44A8-B7EB-58054AA029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E0003B-158A-4536-A33F-1B80C2041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E06DFF-63F5-42C6-934C-7555006E4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7460DF-C91D-4C99-8252-4D1D1BDF0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1FBB1-B93A-49A7-A82F-28B1C964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E540F8-77AA-4664-A286-4A82CD8EF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E158A-20CD-488C-88F5-0EEC76E8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33B63-21E6-4E1D-91FD-D423D4FD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1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CA6B1B-3230-45AF-A853-52DF3962F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260EFF-ACB8-447E-A9B0-DC7D603BF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0144C-B216-4B3C-ABDC-B4E1209EA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9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F69B8-75E9-4886-BE29-83630C8E9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A51D2-058D-46F1-BE56-FC4C24A9A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4D2D0-1BA8-4F84-A45A-91AD73D62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F02FF-119E-4422-9016-FE786F3BD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6CABA-1C44-4362-9082-DE8EFD95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0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A9335-7109-4617-AFCD-FF571A44F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1473A5-95E3-498A-9977-FDDD01B311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11660-C335-431A-A1D9-ADF7D283B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53CF0-91F2-481D-BE1C-25249132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99D8B-B5B9-4840-8CD8-39A53325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0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240B96-94E7-4E50-8C51-84B78274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138" y="271240"/>
            <a:ext cx="10515600" cy="747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A54B0-4496-4F1E-BCBF-39178242E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77538"/>
            <a:ext cx="10515600" cy="469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B3707-7C36-4ED3-ADCC-1CCA01F32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154" y="6523994"/>
            <a:ext cx="2761785" cy="318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Date updated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10251-B45C-4636-BD61-2EF826605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9979" y="6515331"/>
            <a:ext cx="2743200" cy="315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7668DE-5A18-4419-B23F-67A4E2A0B13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800" y="6442401"/>
            <a:ext cx="885825" cy="3556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AC3A19E-771E-4A46-A26E-80E887073700}"/>
              </a:ext>
            </a:extLst>
          </p:cNvPr>
          <p:cNvSpPr/>
          <p:nvPr userDrawn="1"/>
        </p:nvSpPr>
        <p:spPr>
          <a:xfrm>
            <a:off x="4958509" y="6440088"/>
            <a:ext cx="1183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	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65C74ED-9C42-4384-B346-5748653FE4A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57" y="102276"/>
            <a:ext cx="6369563" cy="61315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59B77A-BC20-465C-A8BC-6BC6F7F810C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4307"/>
            <a:ext cx="12192000" cy="718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5F9CBFF-D728-4BB5-827B-45429829D3A4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418"/>
            <a:ext cx="12192000" cy="6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6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8" r:id="rId12"/>
    <p:sldLayoutId id="2147483681" r:id="rId13"/>
    <p:sldLayoutId id="2147483727" r:id="rId14"/>
    <p:sldLayoutId id="2147483726" r:id="rId15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822570"/>
          </a:solidFill>
          <a:latin typeface="Oswald" panose="02000503000000000000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Oswald" panose="02000503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D4B35-C2BB-45C5-9215-7D3A31125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88" y="361873"/>
            <a:ext cx="7815532" cy="267069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ambria"/>
                <a:ea typeface="Cambria"/>
              </a:rPr>
              <a:t>Care of Pediatric Cleft Lip and Palate Repair Patients: </a:t>
            </a:r>
            <a:br>
              <a:rPr lang="en-US" sz="3200" b="1" dirty="0">
                <a:solidFill>
                  <a:schemeClr val="tx1"/>
                </a:solidFill>
                <a:latin typeface="Cambria"/>
                <a:ea typeface="Cambria"/>
              </a:rPr>
            </a:br>
            <a:r>
              <a:rPr lang="en-US" sz="3200" b="1" dirty="0">
                <a:solidFill>
                  <a:schemeClr val="tx1"/>
                </a:solidFill>
                <a:latin typeface="Cambria"/>
                <a:ea typeface="Cambria"/>
              </a:rPr>
              <a:t>Minimizing Complications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F142FFD-D939-4D18-8F54-5B6C6E11E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37" y="313323"/>
            <a:ext cx="2779542" cy="320903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CE484-6EB6-4EB1-BAC8-F86F96CE1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4492" y="6515331"/>
            <a:ext cx="2761785" cy="318051"/>
          </a:xfrm>
        </p:spPr>
        <p:txBody>
          <a:bodyPr/>
          <a:lstStyle/>
          <a:p>
            <a:r>
              <a:rPr lang="en-US" dirty="0"/>
              <a:t>Dec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E3547-3C66-45FC-AACB-4099728F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1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38B3B5-BF1B-40A9-9FF7-5D75392B4B9F}"/>
              </a:ext>
            </a:extLst>
          </p:cNvPr>
          <p:cNvSpPr txBox="1"/>
          <p:nvPr/>
        </p:nvSpPr>
        <p:spPr>
          <a:xfrm>
            <a:off x="5139663" y="1917840"/>
            <a:ext cx="6448000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000" b="1" dirty="0">
              <a:solidFill>
                <a:srgbClr val="557E39"/>
              </a:solidFill>
              <a:latin typeface="Cambria"/>
              <a:ea typeface="Cambria"/>
            </a:endParaRPr>
          </a:p>
          <a:p>
            <a:endParaRPr lang="en-US" sz="2000" b="1" dirty="0">
              <a:solidFill>
                <a:srgbClr val="557E39"/>
              </a:solidFill>
              <a:latin typeface="Cambria"/>
              <a:ea typeface="Cambria"/>
            </a:endParaRPr>
          </a:p>
          <a:p>
            <a:endParaRPr lang="en-US" sz="2000" b="1" dirty="0">
              <a:solidFill>
                <a:srgbClr val="557E39"/>
              </a:solidFill>
              <a:latin typeface="Cambria"/>
              <a:ea typeface="Cambria"/>
            </a:endParaRPr>
          </a:p>
          <a:p>
            <a:endParaRPr lang="en-US" sz="2000" b="1" dirty="0">
              <a:solidFill>
                <a:srgbClr val="557E39"/>
              </a:solidFill>
              <a:latin typeface="Cambria"/>
              <a:ea typeface="Cambria"/>
            </a:endParaRPr>
          </a:p>
          <a:p>
            <a:endParaRPr lang="en-US" sz="2000" b="1" dirty="0">
              <a:solidFill>
                <a:srgbClr val="557E39"/>
              </a:solidFill>
              <a:latin typeface="Cambria"/>
              <a:ea typeface="Cambria"/>
            </a:endParaRPr>
          </a:p>
          <a:p>
            <a:endParaRPr lang="en-US" sz="2000" b="1" dirty="0">
              <a:solidFill>
                <a:srgbClr val="557E39"/>
              </a:solidFill>
              <a:latin typeface="Cambria"/>
              <a:ea typeface="Cambria"/>
            </a:endParaRPr>
          </a:p>
          <a:p>
            <a:endParaRPr lang="en-US" sz="2000" b="1" dirty="0">
              <a:solidFill>
                <a:srgbClr val="557E39"/>
              </a:solidFill>
              <a:latin typeface="Cambria"/>
              <a:ea typeface="Cambria"/>
            </a:endParaRPr>
          </a:p>
          <a:p>
            <a:endParaRPr lang="en-US" sz="2000" b="1" dirty="0">
              <a:solidFill>
                <a:srgbClr val="557E39"/>
              </a:solidFill>
              <a:latin typeface="Cambria"/>
              <a:ea typeface="Cambria"/>
            </a:endParaRPr>
          </a:p>
          <a:p>
            <a:r>
              <a:rPr lang="en-US" sz="2000" b="1" dirty="0">
                <a:solidFill>
                  <a:srgbClr val="557E39"/>
                </a:solidFill>
                <a:latin typeface="Cambria"/>
                <a:ea typeface="Cambria"/>
              </a:rPr>
              <a:t>Presenter: AFS Pediatrician</a:t>
            </a:r>
            <a:endParaRPr lang="en-US" sz="2000" b="1" dirty="0">
              <a:solidFill>
                <a:srgbClr val="557E3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dirty="0">
                <a:solidFill>
                  <a:srgbClr val="557E39"/>
                </a:solidFill>
                <a:latin typeface="Cambria"/>
                <a:ea typeface="Cambria"/>
              </a:rPr>
              <a:t>Adapted from: ‘Pre and Post Op Care For Children Undergoing Cleft Lip And Palate Surgery- Maximizing Outcomes by Minimizing Complications’ </a:t>
            </a:r>
          </a:p>
          <a:p>
            <a:r>
              <a:rPr lang="en-US" sz="2000" dirty="0">
                <a:solidFill>
                  <a:srgbClr val="557E3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 Paula Rand MD, Pediatrician</a:t>
            </a:r>
          </a:p>
        </p:txBody>
      </p:sp>
    </p:spTree>
    <p:extLst>
      <p:ext uri="{BB962C8B-B14F-4D97-AF65-F5344CB8AC3E}">
        <p14:creationId xmlns:p14="http://schemas.microsoft.com/office/powerpoint/2010/main" val="2166747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5976C-49CE-7920-0F36-3564E17BE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Pre Op: Feeding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26A9C-B2CD-CD3E-E661-1159EBD22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Teach families the importance of following pre op feeding orders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No solids 8-12 hours pre op, usually after midnight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No milk/formula 4-6 hours pre op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No Breast milk 2-4 hours pre op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Clear liquids until 2 hours pre op ( water, electrolyte solutions, apple juice)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Prevent dehydration: monitor schedule and make sure kids drink clear liquids until 2 hours pre-op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Surgery will be cancelled or rescheduled if parents feed at the wrong time.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244EF-F3A8-3F76-16E3-64D9AF697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8316F-D897-AE82-79B7-09D6220D1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21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6DD25-FF47-7E4B-8F37-91446B2BA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Pre Op Teaching for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F0F8D-3851-50A1-C348-193D7C658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mbria" panose="02040503050406030204" pitchFamily="18" charset="0"/>
              </a:rPr>
              <a:t>Being prepared and supported means knowing what to expect!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What your child may look like after surgery: stitches, swelling, oozing, sleepy, fussy, no no’s, tongue stitch.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Comfort measures and positioning- head up, holding, singing, rocking, distraction, feeding.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Pain: comfort measures and medication around the clock for the first 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Some bleeding 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Vomit 1-2 times possible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6A0DC-AA1E-EA16-B4DA-C243F290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94A579-F922-7BAA-CC46-081463F0C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631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86BCB-06EC-09E5-D122-F139090A8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Intra Operative Complication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B4642-C74C-0C36-0DC1-0D5534184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u="sng" dirty="0">
                <a:latin typeface="Cambria" panose="02040503050406030204" pitchFamily="18" charset="0"/>
              </a:rPr>
              <a:t>Pain</a:t>
            </a:r>
            <a:r>
              <a:rPr lang="en-US" sz="2800" dirty="0">
                <a:latin typeface="Cambria" panose="02040503050406030204" pitchFamily="18" charset="0"/>
              </a:rPr>
              <a:t>, in addition to anesthesia:</a:t>
            </a:r>
          </a:p>
          <a:p>
            <a:r>
              <a:rPr lang="en-US" sz="2800" dirty="0">
                <a:latin typeface="Cambria" panose="02040503050406030204" pitchFamily="18" charset="0"/>
              </a:rPr>
              <a:t>-    Local medication at incision site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atin typeface="Cambria" panose="02040503050406030204" pitchFamily="18" charset="0"/>
              </a:rPr>
              <a:t>Regional blocks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atin typeface="Cambria" panose="02040503050406030204" pitchFamily="18" charset="0"/>
              </a:rPr>
              <a:t>IV or IR acetaminophen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atin typeface="Cambria" panose="02040503050406030204" pitchFamily="18" charset="0"/>
              </a:rPr>
              <a:t>Opioid towards end of case</a:t>
            </a:r>
          </a:p>
          <a:p>
            <a:r>
              <a:rPr lang="en-US" sz="2800" u="sng" dirty="0">
                <a:latin typeface="Cambria" panose="02040503050406030204" pitchFamily="18" charset="0"/>
              </a:rPr>
              <a:t>Airway: </a:t>
            </a:r>
            <a:r>
              <a:rPr lang="en-US" sz="2800" dirty="0">
                <a:latin typeface="Cambria" panose="02040503050406030204" pitchFamily="18" charset="0"/>
              </a:rPr>
              <a:t>IV </a:t>
            </a:r>
            <a:r>
              <a:rPr lang="en-US" sz="2800" dirty="0" err="1">
                <a:latin typeface="Cambria" panose="02040503050406030204" pitchFamily="18" charset="0"/>
              </a:rPr>
              <a:t>decadron</a:t>
            </a:r>
            <a:r>
              <a:rPr lang="en-US" sz="2800" dirty="0">
                <a:latin typeface="Cambria" panose="02040503050406030204" pitchFamily="18" charset="0"/>
              </a:rPr>
              <a:t> given to minimize chances of post op stridor, bronchospasm or obstruction</a:t>
            </a:r>
          </a:p>
          <a:p>
            <a:r>
              <a:rPr lang="en-US" sz="2800" u="sng" dirty="0">
                <a:latin typeface="Cambria" panose="02040503050406030204" pitchFamily="18" charset="0"/>
              </a:rPr>
              <a:t>Dehydration: </a:t>
            </a:r>
            <a:r>
              <a:rPr lang="en-US" sz="2800" dirty="0">
                <a:latin typeface="Cambria" panose="02040503050406030204" pitchFamily="18" charset="0"/>
              </a:rPr>
              <a:t>Fluids given intra operatively to prevent dehydration.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881C6-2328-87A2-0CCB-8AF6DD627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98606B-B3E4-7534-BB16-DC8AA4B3A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99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4294-C982-71BF-562B-DD5D5C17D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Post Op: Airway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3EEF2-73CE-56FC-E1CE-2FEE7947B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>
                <a:latin typeface="Cambria" panose="02040503050406030204" pitchFamily="18" charset="0"/>
              </a:rPr>
              <a:t>Possible complications- stridor, obstruction, bronchospasm- prevention and treatment.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Head elevated and side lying in parent arms or on bed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Racemic epi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Only gentle suctioning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Tongue suture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Check for retained sponge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Nebulized bronchodilator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Be prepared for emergency intubation- anesthesia to be involved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8A17A-76BD-9458-8A93-DA6C8C967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41A20A-137E-B71D-F87F-7CE0BAEC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73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C37FD-F01D-C981-5F55-E18FA0458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Post Op: Bleeding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CE190-7562-12C2-8DED-E9DEA4F45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Oozing small amounts of blood from nose or mouth OK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Vomiting some blood 1-2 times after surgery is common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Head elevated and side lying in bed or parent’s arms if sleeping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Avoid coughing and crying as possible- strains stitches- use comfort, feeding and pain meds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For larger bleeding apply pressure- use oxymetazoline (=</a:t>
            </a:r>
            <a:r>
              <a:rPr lang="en-US" sz="2800" dirty="0" err="1">
                <a:latin typeface="Cambria" panose="02040503050406030204" pitchFamily="18" charset="0"/>
              </a:rPr>
              <a:t>afrin</a:t>
            </a:r>
            <a:r>
              <a:rPr lang="en-US" sz="2800" dirty="0">
                <a:latin typeface="Cambria" panose="02040503050406030204" pitchFamily="18" charset="0"/>
              </a:rPr>
              <a:t>) soaked gauze if surgery MD agrees. Check before surgery start.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Make sure emergency blood is available before 1</a:t>
            </a:r>
            <a:r>
              <a:rPr lang="en-US" sz="2800" baseline="30000" dirty="0">
                <a:latin typeface="Cambria" panose="02040503050406030204" pitchFamily="18" charset="0"/>
              </a:rPr>
              <a:t>st</a:t>
            </a:r>
            <a:r>
              <a:rPr lang="en-US" sz="2800" dirty="0">
                <a:latin typeface="Cambria" panose="02040503050406030204" pitchFamily="18" charset="0"/>
              </a:rPr>
              <a:t> OR day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Notify surgeon/anesthesia for possible return to 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5160F-D3A0-F226-3EA1-A6924D981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EF52E-1247-3850-00CD-20A255F66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408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24E7C-88C7-F7E6-5AB0-D7FBD9368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Post Op: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8DEB1-9F00-598C-14B9-BF888A319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Undertreated pain is common in children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Untreated pain negatively impacts the immune, cardiovascular and gastrointestinal systems which impairs wound healing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Inadequate analgesia during a procedure decreases the effectiveness of analgesia n subsequent procedures.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Poorly treated pain makes all subsequent pain harder to treat!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There is increasing evidence of permanent long term </a:t>
            </a:r>
            <a:r>
              <a:rPr lang="en-US" sz="2800" dirty="0" err="1">
                <a:latin typeface="Cambria" panose="02040503050406030204" pitchFamily="18" charset="0"/>
              </a:rPr>
              <a:t>effectsfrom</a:t>
            </a:r>
            <a:r>
              <a:rPr lang="en-US" sz="2800" dirty="0">
                <a:latin typeface="Cambria" panose="02040503050406030204" pitchFamily="18" charset="0"/>
              </a:rPr>
              <a:t> inadequately treated pain. =&gt;PTSD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F3E4D-B669-85A6-6C6C-2C487B4C6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 updated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4334E0-DF2D-DE8C-66D7-62459909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946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AA3E1-55C2-E220-887E-EFD6ABEA4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Post Op Pain Management on the 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41AC2-DED4-315E-1C87-A632CDC37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Goal is pain control that allows sleeping, eating, quiet play and social interaction, not a complete absence of pain.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Goal was taught pre op.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Always consider fear, hunger, need for a diaper change or other discomforts as well as pain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Always use comfort measure with pain medications.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4A505-497E-54AB-B8D0-E83E91EC0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 updated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779D2B-089A-5C85-3643-59496EF92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6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D0564-279E-9EC9-CD2D-51529DE59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Post Op Pain Management Meds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57F20-016A-E85D-7FE0-15AE31C4A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7537"/>
            <a:ext cx="10515600" cy="5437793"/>
          </a:xfrm>
        </p:spPr>
        <p:txBody>
          <a:bodyPr>
            <a:normAutofit lnSpcReduction="10000"/>
          </a:bodyPr>
          <a:lstStyle/>
          <a:p>
            <a:r>
              <a:rPr lang="en-US" sz="2800" u="sng" dirty="0">
                <a:latin typeface="Cambria" panose="02040503050406030204" pitchFamily="18" charset="0"/>
              </a:rPr>
              <a:t>First 24 Hours for Lip, Palate and Fistula Repair</a:t>
            </a:r>
            <a:r>
              <a:rPr lang="en-US" sz="2800" dirty="0">
                <a:latin typeface="Cambria" panose="02040503050406030204" pitchFamily="18" charset="0"/>
              </a:rPr>
              <a:t>:</a:t>
            </a:r>
          </a:p>
          <a:p>
            <a:r>
              <a:rPr lang="en-US" sz="2800" dirty="0">
                <a:latin typeface="Cambria" panose="02040503050406030204" pitchFamily="18" charset="0"/>
              </a:rPr>
              <a:t>Acetaminophen 15 mg/kg po to max 1000 mg/dose, every 6 hours </a:t>
            </a:r>
          </a:p>
          <a:p>
            <a:r>
              <a:rPr lang="en-US" sz="2800" dirty="0">
                <a:latin typeface="Cambria" panose="02040503050406030204" pitchFamily="18" charset="0"/>
              </a:rPr>
              <a:t>AND</a:t>
            </a:r>
          </a:p>
          <a:p>
            <a:r>
              <a:rPr lang="en-US" sz="2800" dirty="0">
                <a:latin typeface="Cambria" panose="02040503050406030204" pitchFamily="18" charset="0"/>
              </a:rPr>
              <a:t>Ibuprofen 10 mg/kg po to max 600 mg/dose every 6 hours.</a:t>
            </a:r>
          </a:p>
          <a:p>
            <a:r>
              <a:rPr lang="en-US" sz="2800" u="sng" dirty="0">
                <a:latin typeface="Cambria" panose="02040503050406030204" pitchFamily="18" charset="0"/>
              </a:rPr>
              <a:t>Next 24 Hours:</a:t>
            </a:r>
            <a:endParaRPr lang="en-US" sz="2800" dirty="0">
              <a:latin typeface="Cambria" panose="02040503050406030204" pitchFamily="18" charset="0"/>
            </a:endParaRPr>
          </a:p>
          <a:p>
            <a:r>
              <a:rPr lang="en-US" sz="2800" dirty="0">
                <a:latin typeface="Cambria" panose="02040503050406030204" pitchFamily="18" charset="0"/>
              </a:rPr>
              <a:t>Lip Repair- most kids will go home - they get the same meds as needed. You can continue around the clock if needed</a:t>
            </a:r>
          </a:p>
          <a:p>
            <a:r>
              <a:rPr lang="en-US" sz="2800" dirty="0">
                <a:latin typeface="Cambria" panose="02040503050406030204" pitchFamily="18" charset="0"/>
              </a:rPr>
              <a:t>Palate/fistula repair: Most benefit from another 24 hours of around the clock meds before switching to as needed dosing.</a:t>
            </a:r>
          </a:p>
          <a:p>
            <a:r>
              <a:rPr lang="en-US" sz="2800" dirty="0">
                <a:latin typeface="Cambria" panose="02040503050406030204" pitchFamily="18" charset="0"/>
              </a:rPr>
              <a:t>-Note: If an IV is present it can be used for pain meds, do not start one for this purpose.</a:t>
            </a:r>
          </a:p>
          <a:p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BFE03-BCE9-02C7-EAEB-D940ED746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47E73-73A7-54B3-A38A-BE76C5583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44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262DE-012F-A880-00F5-9A6EB055D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Post OP Moderate/Severe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AE0F2-8377-BE30-D540-C7B489DE9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mbria" panose="02040503050406030204" pitchFamily="18" charset="0"/>
              </a:rPr>
              <a:t>Moderate /Severe pain not controlled adequately using both  comfort measures and combined acetaminophen/ibuprofen around the clock is treated with opioids.</a:t>
            </a:r>
          </a:p>
          <a:p>
            <a:endParaRPr lang="en-US" sz="2800" dirty="0">
              <a:latin typeface="Cambria" panose="02040503050406030204" pitchFamily="18" charset="0"/>
            </a:endParaRPr>
          </a:p>
          <a:p>
            <a:r>
              <a:rPr lang="en-US" sz="2800" dirty="0">
                <a:latin typeface="Cambria" panose="02040503050406030204" pitchFamily="18" charset="0"/>
              </a:rPr>
              <a:t>Morphine is first line when available- use only in the PACU, 0.05- 0.2mg/kg/dose every 2-4 hours</a:t>
            </a:r>
          </a:p>
          <a:p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C41D0-F649-C8C7-AE22-96A8B25D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 updated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56DAF2-A7B2-6EBC-8C33-AED10A9E4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83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38A67-832F-BE4A-B436-CE6082416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Post Op Dehydration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058F9-5AE0-8C2D-DBE3-4F6650277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Post op recovery is MUCH easier with good hydration.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Encourage parents/ family  to give clear liquids freely to all post op patients.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Lip repair: After tolerating clear liquids may breast feed, take milk and then soft diet. </a:t>
            </a:r>
          </a:p>
          <a:p>
            <a:r>
              <a:rPr lang="en-US" sz="2800" dirty="0">
                <a:latin typeface="Cambria" panose="02040503050406030204" pitchFamily="18" charset="0"/>
              </a:rPr>
              <a:t>        - They may use spoon, syringe, bottle with soft nipple or breast.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Plate/Fistula repair: Clear liquids only for 24 hours.</a:t>
            </a:r>
          </a:p>
          <a:p>
            <a:r>
              <a:rPr lang="en-US" sz="2800" dirty="0">
                <a:latin typeface="Cambria" panose="02040503050406030204" pitchFamily="18" charset="0"/>
              </a:rPr>
              <a:t>         -Maintain IV for 1</a:t>
            </a:r>
            <a:r>
              <a:rPr lang="en-US" sz="2800" baseline="30000" dirty="0">
                <a:latin typeface="Cambria" panose="02040503050406030204" pitchFamily="18" charset="0"/>
              </a:rPr>
              <a:t>st</a:t>
            </a:r>
            <a:r>
              <a:rPr lang="en-US" sz="2800" dirty="0">
                <a:latin typeface="Cambria" panose="02040503050406030204" pitchFamily="18" charset="0"/>
              </a:rPr>
              <a:t> 24 hours</a:t>
            </a:r>
          </a:p>
          <a:p>
            <a:r>
              <a:rPr lang="en-US" sz="2800" dirty="0">
                <a:latin typeface="Cambria" panose="02040503050406030204" pitchFamily="18" charset="0"/>
              </a:rPr>
              <a:t>          - Frequent sips of water to keep palate clean, also less painful when moist.</a:t>
            </a:r>
          </a:p>
          <a:p>
            <a:r>
              <a:rPr lang="en-US" sz="2800" dirty="0">
                <a:latin typeface="Cambria" panose="02040503050406030204" pitchFamily="18" charset="0"/>
              </a:rPr>
              <a:t>          - cup or syringe</a:t>
            </a:r>
          </a:p>
          <a:p>
            <a:r>
              <a:rPr lang="en-US" sz="2800" dirty="0">
                <a:latin typeface="Cambria" panose="02040503050406030204" pitchFamily="18" charset="0"/>
              </a:rPr>
              <a:t>      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85588-8125-FE1D-4B22-20390A061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 updated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10501-0154-03C1-C415-2757BDD2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832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AA242-400E-48F5-98CA-79E865EFE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noProof="0" dirty="0">
                <a:latin typeface="Cambria" panose="02040503050406030204" pitchFamily="18" charset="0"/>
                <a:ea typeface="Cambria" panose="02040503050406030204" pitchFamily="18" charset="0"/>
              </a:rPr>
              <a:t>None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C8903-5A6C-437D-ADAE-11CF21A3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>
            <a:normAutofit fontScale="90000"/>
          </a:bodyPr>
          <a:lstStyle/>
          <a:p>
            <a:r>
              <a:rPr lang="en-US" noProof="0" dirty="0">
                <a:latin typeface="Cambria" panose="02040503050406030204" pitchFamily="18" charset="0"/>
                <a:ea typeface="Cambria" panose="02040503050406030204" pitchFamily="18" charset="0"/>
              </a:rPr>
              <a:t>Declaration conflicts of interest</a:t>
            </a:r>
          </a:p>
        </p:txBody>
      </p:sp>
    </p:spTree>
    <p:extLst>
      <p:ext uri="{BB962C8B-B14F-4D97-AF65-F5344CB8AC3E}">
        <p14:creationId xmlns:p14="http://schemas.microsoft.com/office/powerpoint/2010/main" val="1806175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AD2B5-63FC-7A13-FA46-022EFC8E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mbria" panose="02040503050406030204" pitchFamily="18" charset="0"/>
              </a:rPr>
              <a:t>Post Op: Infection Prevention/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08B95-6C5D-F8A7-E1F4-AB8307C44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IV antibiotics in OR- usually cephazolin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Wound care and palate cleansing as ordered will promote healthy wound healing.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Some Palate/Fistula repair patients will continue antibiotics- usually cephazolin 25-5- mg/kg/day divided BID – at </a:t>
            </a:r>
            <a:r>
              <a:rPr lang="en-US" sz="2800" dirty="0" err="1">
                <a:latin typeface="Cambria" panose="02040503050406030204" pitchFamily="18" charset="0"/>
              </a:rPr>
              <a:t>surgeopns</a:t>
            </a:r>
            <a:r>
              <a:rPr lang="en-US" sz="2800" dirty="0">
                <a:latin typeface="Cambria" panose="02040503050406030204" pitchFamily="18" charset="0"/>
              </a:rPr>
              <a:t> discretion.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76459-6B37-511F-84FF-08E8476BF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 updated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B6642-FBFD-661F-A5C8-3061C9B70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712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4467D-DAA1-49CB-5562-78A206E8E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138" y="271240"/>
            <a:ext cx="10515600" cy="125031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Care of Pediatric Cleft Lip and Palate Repair Patients: Complications Minimized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EEA0E-D6B4-2ABB-41A7-D90FA3089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8638"/>
            <a:ext cx="10515600" cy="350827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mbria" panose="02040503050406030204" pitchFamily="18" charset="0"/>
              </a:rPr>
              <a:t>We have great outcomes with careful planning and execution including family teaching, great nursing care and careful pediatrician attention.</a:t>
            </a:r>
          </a:p>
          <a:p>
            <a:endParaRPr lang="en-US" sz="2800" dirty="0">
              <a:latin typeface="Cambria" panose="02040503050406030204" pitchFamily="18" charset="0"/>
            </a:endParaRPr>
          </a:p>
          <a:p>
            <a:r>
              <a:rPr lang="en-US" sz="2800" dirty="0">
                <a:latin typeface="Cambria" panose="02040503050406030204" pitchFamily="18" charset="0"/>
              </a:rPr>
              <a:t>Thank you!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3A023-73FF-C3D8-B394-9E6CC30B9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57874A-7E18-4175-DFFF-390251E0E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67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E8A7-DD82-41B7-B895-7AE9B8830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561"/>
            <a:ext cx="10515600" cy="1015902"/>
          </a:xfrm>
        </p:spPr>
        <p:txBody>
          <a:bodyPr/>
          <a:lstStyle/>
          <a:p>
            <a:pPr algn="ctr"/>
            <a:r>
              <a:rPr lang="en-US" dirty="0"/>
              <a:t>Minimizing Complications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50956-96DC-4212-97BB-407C5017F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2020-Sept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A7021D-BCD6-44FF-8986-D6B80E014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84F446BD-A934-4A46-8F89-3746F75FB4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" r="1880"/>
          <a:stretch/>
        </p:blipFill>
        <p:spPr bwMode="auto">
          <a:xfrm>
            <a:off x="6704154" y="1445877"/>
            <a:ext cx="3185233" cy="475488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1D2DA7A2-A272-4B5D-8097-DBA036434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7966" y="1445877"/>
            <a:ext cx="3143153" cy="475488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4F4E52F-1BF2-42B6-89F2-D001A133E51F}"/>
              </a:ext>
            </a:extLst>
          </p:cNvPr>
          <p:cNvSpPr txBox="1"/>
          <p:nvPr/>
        </p:nvSpPr>
        <p:spPr>
          <a:xfrm>
            <a:off x="2462212" y="5742630"/>
            <a:ext cx="3043237" cy="477054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</a:rPr>
              <a:t>Before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45AFB2-E00E-4181-ADD7-45A942A919E3}"/>
              </a:ext>
            </a:extLst>
          </p:cNvPr>
          <p:cNvSpPr txBox="1"/>
          <p:nvPr/>
        </p:nvSpPr>
        <p:spPr>
          <a:xfrm>
            <a:off x="6704154" y="5742630"/>
            <a:ext cx="3185233" cy="477054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3000866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A7C383-6BC1-4BB7-809F-ECB23BF33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u="sng" noProof="0" dirty="0">
                <a:latin typeface="Cambria" panose="02040503050406030204" pitchFamily="18" charset="0"/>
                <a:ea typeface="Cambria" panose="02040503050406030204" pitchFamily="18" charset="0"/>
              </a:rPr>
              <a:t>At the end of this session/presentation you </a:t>
            </a:r>
            <a:r>
              <a:rPr lang="en-US" sz="3000" u="sng" dirty="0">
                <a:latin typeface="Cambria" panose="02040503050406030204" pitchFamily="18" charset="0"/>
                <a:ea typeface="Cambria" panose="02040503050406030204" pitchFamily="18" charset="0"/>
              </a:rPr>
              <a:t>will be able to:</a:t>
            </a:r>
            <a:endParaRPr lang="en-US" sz="3000" u="sng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State and plan preop interventions to minimize complications</a:t>
            </a:r>
          </a:p>
          <a:p>
            <a:endParaRPr lang="en-US" sz="2800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Name intra op interventions that can minimize complications</a:t>
            </a:r>
          </a:p>
          <a:p>
            <a:endParaRPr lang="en-US" sz="2800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Plan post op care to minimize and address  complications</a:t>
            </a:r>
            <a:endParaRPr lang="en-US" sz="2800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B19AC5-4F68-4C06-8E96-47029ACD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371847"/>
          </a:xfrm>
        </p:spPr>
        <p:txBody>
          <a:bodyPr>
            <a:normAutofit fontScale="90000"/>
          </a:bodyPr>
          <a:lstStyle/>
          <a:p>
            <a:r>
              <a:rPr lang="en-US" noProof="0" dirty="0">
                <a:latin typeface="Cambria" panose="02040503050406030204" pitchFamily="18" charset="0"/>
                <a:ea typeface="Cambria" panose="02040503050406030204" pitchFamily="18" charset="0"/>
              </a:rPr>
              <a:t>Learning objectives</a:t>
            </a:r>
            <a:br>
              <a:rPr lang="en-US" noProof="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589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F8073-C620-475E-AB4A-C580348A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797"/>
            <a:ext cx="10515600" cy="8439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Goals for Cleft Repair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B2195-CA09-407D-AF1E-0588631CC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781"/>
            <a:ext cx="10515600" cy="4608182"/>
          </a:xfrm>
        </p:spPr>
        <p:txBody>
          <a:bodyPr>
            <a:normAutofit/>
          </a:bodyPr>
          <a:lstStyle/>
          <a:p>
            <a:pPr lvl="1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Excellent cosmetic and functional repair for each child.</a:t>
            </a:r>
          </a:p>
          <a:p>
            <a:pPr lvl="1"/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Child and Family feel prepared, supported and safe through all phases of treatment.</a:t>
            </a:r>
          </a:p>
          <a:p>
            <a:pPr lvl="1"/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Pre op, Intra op, and Post op care impact results.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A91B5-4582-4CFA-AF54-0AD1823B1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24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71745-68B5-D219-BC43-33DD9929A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Possible Complications- in no  particular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48DAF-159F-83F0-DF24-92D839326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7538"/>
            <a:ext cx="10515600" cy="492972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Bleeding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Infection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Dehydration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Allergic reaction to medication/malignant hyperthermia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Pain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Vomiting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Anxiety/Fear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Poor Wound Healing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Intra op surgical or anesthesia complications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Financial hardship for family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2B7E6-2542-EFE8-642B-500AD4788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500095-162C-2DA2-8203-890834101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879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1EE61-22F3-44AB-8057-A64ED0AD7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Cambria" panose="02040503050406030204" pitchFamily="18" charset="0"/>
              </a:rPr>
              <a:t>Pre Op: Screening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D0476-6EB5-0D5C-3716-AC0CADC0C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Medical, Social and Family History:</a:t>
            </a:r>
          </a:p>
          <a:p>
            <a:r>
              <a:rPr lang="en-US" sz="2400" dirty="0">
                <a:latin typeface="Cambria" panose="02040503050406030204" pitchFamily="18" charset="0"/>
              </a:rPr>
              <a:t>-    Prior surgeries for patient or family?</a:t>
            </a:r>
          </a:p>
          <a:p>
            <a:r>
              <a:rPr lang="en-US" sz="2400" dirty="0">
                <a:latin typeface="Cambria" panose="02040503050406030204" pitchFamily="18" charset="0"/>
              </a:rPr>
              <a:t>-    Bleeding problems in patient or family?</a:t>
            </a:r>
          </a:p>
          <a:p>
            <a:r>
              <a:rPr lang="en-US" sz="2400" dirty="0">
                <a:latin typeface="Cambria" panose="02040503050406030204" pitchFamily="18" charset="0"/>
              </a:rPr>
              <a:t> -   Bad reactions to anesthesia for patient or family members?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Cambria" panose="02040503050406030204" pitchFamily="18" charset="0"/>
              </a:rPr>
              <a:t>Medications taken now? In recent past?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Cambria" panose="02040503050406030204" pitchFamily="18" charset="0"/>
              </a:rPr>
              <a:t>Heart problems or murmur? Treated?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Cambria" panose="02040503050406030204" pitchFamily="18" charset="0"/>
              </a:rPr>
              <a:t>Any recent illness? Cough? Asthma?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Cambria" panose="02040503050406030204" pitchFamily="18" charset="0"/>
              </a:rPr>
              <a:t>Chronic Illnesses? 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Cambria" panose="02040503050406030204" pitchFamily="18" charset="0"/>
              </a:rPr>
              <a:t>Can they keep up with other kids?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Cambria" panose="02040503050406030204" pitchFamily="18" charset="0"/>
              </a:rPr>
              <a:t>Development and school performance?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Cambria" panose="02040503050406030204" pitchFamily="18" charset="0"/>
            </a:endParaRPr>
          </a:p>
          <a:p>
            <a:pPr marL="342900" indent="-342900">
              <a:buFontTx/>
              <a:buChar char="-"/>
            </a:pPr>
            <a:endParaRPr lang="en-US" sz="2400" dirty="0">
              <a:latin typeface="Cambria" panose="02040503050406030204" pitchFamily="18" charset="0"/>
            </a:endParaRPr>
          </a:p>
          <a:p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033C3-25C4-6C62-ED8B-432C76DE2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 updated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2F71B-5756-F2DE-C573-707843B1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08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BC14B-C663-8270-9A14-920799EA5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Pre op: Physical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60D13-96E5-FA12-F928-1B3DD4725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Tx/>
              <a:buChar char="-"/>
            </a:pPr>
            <a:r>
              <a:rPr lang="en-US" sz="2800" dirty="0">
                <a:latin typeface="Cambria" panose="02040503050406030204" pitchFamily="18" charset="0"/>
              </a:rPr>
              <a:t>General appearance: looks Healthy? Acutely Ill? Syndromic? Delayed? Tone?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atin typeface="Cambria" panose="02040503050406030204" pitchFamily="18" charset="0"/>
              </a:rPr>
              <a:t>Vital Signs normal for age and situation?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atin typeface="Cambria" panose="02040503050406030204" pitchFamily="18" charset="0"/>
              </a:rPr>
              <a:t>Size for age/ Z score greater than -2.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atin typeface="Cambria" panose="02040503050406030204" pitchFamily="18" charset="0"/>
              </a:rPr>
              <a:t>Abnormal lung or cardiac exam?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atin typeface="Cambria" panose="02040503050406030204" pitchFamily="18" charset="0"/>
              </a:rPr>
              <a:t>Developmental status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atin typeface="Cambria" panose="02040503050406030204" pitchFamily="18" charset="0"/>
              </a:rPr>
              <a:t>Specific cleft deformity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atin typeface="Cambria" panose="02040503050406030204" pitchFamily="18" charset="0"/>
              </a:rPr>
              <a:t>Small jaw/ large tongue?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atin typeface="Cambria" panose="02040503050406030204" pitchFamily="18" charset="0"/>
              </a:rPr>
              <a:t>Other deformities? Syndromes?</a:t>
            </a:r>
          </a:p>
          <a:p>
            <a:pPr marL="457200" indent="-457200">
              <a:buFontTx/>
              <a:buChar char="-"/>
            </a:pP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65E58-E633-3BCD-85A9-B170E71F5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 updated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389FFD-0824-9C9D-9200-071B4C585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287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110F5-E64A-E014-EC2C-284A5BF51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Pre op: Surgical Eligibility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7BCA7-CB9B-7C51-8E9C-8CB90EB71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Lip Repair: 3 months and 5 Kg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Palate Repair: 12 months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Hemoglobin 10 for all palate or fistula repairs, exceptions can be made for simple lip repair or other minor cosmetic procedures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No acute upper respiratory illness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Abnormal physical findings: kids with heart, lung, neuromuscular or metabolic disease have a higher chance of complications with anesthesia- review these kids on a case by case basis with anesthesia.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E76F2-40D9-13A6-C011-B1938A653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 updated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7BDEA9-0520-5F89-54E8-70D8129BF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366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fs">
      <a:majorFont>
        <a:latin typeface="Cormorant Infant Mediu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B4A1B8119C074D9E1D0CA167AE0256" ma:contentTypeVersion="10" ma:contentTypeDescription="Create a new document." ma:contentTypeScope="" ma:versionID="3ba57a9fae2ea9539037cd96b7d7b3cd">
  <xsd:schema xmlns:xsd="http://www.w3.org/2001/XMLSchema" xmlns:xs="http://www.w3.org/2001/XMLSchema" xmlns:p="http://schemas.microsoft.com/office/2006/metadata/properties" xmlns:ns2="2781918a-4201-486f-8cd6-069777501b1b" targetNamespace="http://schemas.microsoft.com/office/2006/metadata/properties" ma:root="true" ma:fieldsID="6137703e242546d562c25f95ebfacb90" ns2:_="">
    <xsd:import namespace="2781918a-4201-486f-8cd6-069777501b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1918a-4201-486f-8cd6-069777501b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0F5569-2BCA-4B37-A20A-5CD9156C54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81918a-4201-486f-8cd6-069777501b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8FED45-6F0A-4266-843C-9CBF3451946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9C44F11-BE22-4FF4-8976-E1D21A3574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</TotalTime>
  <Words>1602</Words>
  <Application>Microsoft Office PowerPoint</Application>
  <PresentationFormat>Widescreen</PresentationFormat>
  <Paragraphs>222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</vt:lpstr>
      <vt:lpstr>Cormorant Infant Medium</vt:lpstr>
      <vt:lpstr>Oswald</vt:lpstr>
      <vt:lpstr>Office Theme</vt:lpstr>
      <vt:lpstr>Care of Pediatric Cleft Lip and Palate Repair Patients:  Minimizing Complications</vt:lpstr>
      <vt:lpstr>Declaration conflicts of interest</vt:lpstr>
      <vt:lpstr>Minimizing Complications</vt:lpstr>
      <vt:lpstr>Learning objectives </vt:lpstr>
      <vt:lpstr>Goals for Cleft Repair Surgery</vt:lpstr>
      <vt:lpstr>Possible Complications- in no  particular order</vt:lpstr>
      <vt:lpstr>Pre Op: Screening Questions</vt:lpstr>
      <vt:lpstr>Pre op: Physical Exam</vt:lpstr>
      <vt:lpstr>Pre op: Surgical Eligibility Requirements</vt:lpstr>
      <vt:lpstr>Pre Op: Feeding</vt:lpstr>
      <vt:lpstr>Pre Op Teaching for Families</vt:lpstr>
      <vt:lpstr>Intra Operative Complication Prevention</vt:lpstr>
      <vt:lpstr>Post Op: Airway</vt:lpstr>
      <vt:lpstr>Post Op: Bleeding</vt:lpstr>
      <vt:lpstr>Post Op: Pain</vt:lpstr>
      <vt:lpstr>Post Op Pain Management on the Ward</vt:lpstr>
      <vt:lpstr>Post Op Pain Management Meds</vt:lpstr>
      <vt:lpstr>Post OP Moderate/Severe Pain</vt:lpstr>
      <vt:lpstr>Post Op Dehydration Prevention</vt:lpstr>
      <vt:lpstr>Post Op: Infection Prevention/ Treatment</vt:lpstr>
      <vt:lpstr>Care of Pediatric Cleft Lip and Palate Repair Patients: Complications Minimized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Vazquez</dc:creator>
  <cp:lastModifiedBy>Paul Vazquez</cp:lastModifiedBy>
  <cp:revision>133</cp:revision>
  <dcterms:created xsi:type="dcterms:W3CDTF">2020-06-02T22:47:27Z</dcterms:created>
  <dcterms:modified xsi:type="dcterms:W3CDTF">2026-03-02T23:53:32Z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0x010100F0B4A1B8119C074D9E1D0CA167AE0256</vt:lpwstr>
  </property>
</Properties>
</file>