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23"/>
  </p:notesMasterIdLst>
  <p:handoutMasterIdLst>
    <p:handoutMasterId r:id="rId24"/>
  </p:handoutMasterIdLst>
  <p:sldIdLst>
    <p:sldId id="270" r:id="rId5"/>
    <p:sldId id="311" r:id="rId6"/>
    <p:sldId id="295" r:id="rId7"/>
    <p:sldId id="296" r:id="rId8"/>
    <p:sldId id="297" r:id="rId9"/>
    <p:sldId id="313" r:id="rId10"/>
    <p:sldId id="314" r:id="rId11"/>
    <p:sldId id="306" r:id="rId12"/>
    <p:sldId id="315" r:id="rId13"/>
    <p:sldId id="316" r:id="rId14"/>
    <p:sldId id="317" r:id="rId15"/>
    <p:sldId id="307" r:id="rId16"/>
    <p:sldId id="309" r:id="rId17"/>
    <p:sldId id="310" r:id="rId18"/>
    <p:sldId id="308" r:id="rId19"/>
    <p:sldId id="312" r:id="rId20"/>
    <p:sldId id="298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570"/>
    <a:srgbClr val="55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9BD3F-74D5-4375-85CF-873B99CF33C6}" v="70" dt="2025-09-30T21:41:05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4" autoAdjust="0"/>
    <p:restoredTop sz="94657" autoAdjust="0"/>
  </p:normalViewPr>
  <p:slideViewPr>
    <p:cSldViewPr snapToGrid="0">
      <p:cViewPr varScale="1">
        <p:scale>
          <a:sx n="65" d="100"/>
          <a:sy n="65" d="100"/>
        </p:scale>
        <p:origin x="78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Hansen" userId="L66M4FavKPJ0s9nBHXy/xniTvCHFA/7Du7xG6A/bTKQ=" providerId="None" clId="Web-{7BD9BD3F-74D5-4375-85CF-873B99CF33C6}"/>
    <pc:docChg chg="modSld">
      <pc:chgData name="Jessica Hansen" userId="L66M4FavKPJ0s9nBHXy/xniTvCHFA/7Du7xG6A/bTKQ=" providerId="None" clId="Web-{7BD9BD3F-74D5-4375-85CF-873B99CF33C6}" dt="2025-09-30T21:41:03.615" v="45" actId="20577"/>
      <pc:docMkLst>
        <pc:docMk/>
      </pc:docMkLst>
      <pc:sldChg chg="addSp delSp modSp">
        <pc:chgData name="Jessica Hansen" userId="L66M4FavKPJ0s9nBHXy/xniTvCHFA/7Du7xG6A/bTKQ=" providerId="None" clId="Web-{7BD9BD3F-74D5-4375-85CF-873B99CF33C6}" dt="2025-09-30T21:41:03.615" v="45" actId="20577"/>
        <pc:sldMkLst>
          <pc:docMk/>
          <pc:sldMk cId="2166747169" sldId="257"/>
        </pc:sldMkLst>
        <pc:spChg chg="mod">
          <ac:chgData name="Jessica Hansen" userId="L66M4FavKPJ0s9nBHXy/xniTvCHFA/7Du7xG6A/bTKQ=" providerId="None" clId="Web-{7BD9BD3F-74D5-4375-85CF-873B99CF33C6}" dt="2025-09-30T21:39:03.818" v="7" actId="20577"/>
          <ac:spMkLst>
            <pc:docMk/>
            <pc:sldMk cId="2166747169" sldId="257"/>
            <ac:spMk id="2" creationId="{32FD4B35-C2BB-45C5-9215-7D3A31125BA7}"/>
          </ac:spMkLst>
        </pc:spChg>
        <pc:spChg chg="del mod">
          <ac:chgData name="Jessica Hansen" userId="L66M4FavKPJ0s9nBHXy/xniTvCHFA/7Du7xG6A/bTKQ=" providerId="None" clId="Web-{7BD9BD3F-74D5-4375-85CF-873B99CF33C6}" dt="2025-09-30T21:39:43.146" v="19"/>
          <ac:spMkLst>
            <pc:docMk/>
            <pc:sldMk cId="2166747169" sldId="257"/>
            <ac:spMk id="7" creationId="{514126F5-E6B6-4D3E-A840-5FC888175E6A}"/>
          </ac:spMkLst>
        </pc:spChg>
        <pc:spChg chg="mod">
          <ac:chgData name="Jessica Hansen" userId="L66M4FavKPJ0s9nBHXy/xniTvCHFA/7Du7xG6A/bTKQ=" providerId="None" clId="Web-{7BD9BD3F-74D5-4375-85CF-873B99CF33C6}" dt="2025-09-30T21:39:28.662" v="17" actId="20577"/>
          <ac:spMkLst>
            <pc:docMk/>
            <pc:sldMk cId="2166747169" sldId="257"/>
            <ac:spMk id="10" creationId="{0238B3B5-BF1B-40A9-9FF7-5D75392B4B9F}"/>
          </ac:spMkLst>
        </pc:spChg>
        <pc:spChg chg="add mod">
          <ac:chgData name="Jessica Hansen" userId="L66M4FavKPJ0s9nBHXy/xniTvCHFA/7Du7xG6A/bTKQ=" providerId="None" clId="Web-{7BD9BD3F-74D5-4375-85CF-873B99CF33C6}" dt="2025-09-30T21:41:03.615" v="45" actId="20577"/>
          <ac:spMkLst>
            <pc:docMk/>
            <pc:sldMk cId="2166747169" sldId="257"/>
            <ac:spMk id="11" creationId="{600B8885-38E4-9497-C63C-406EAAF6AE7B}"/>
          </ac:spMkLst>
        </pc:spChg>
        <pc:picChg chg="add mod">
          <ac:chgData name="Jessica Hansen" userId="L66M4FavKPJ0s9nBHXy/xniTvCHFA/7Du7xG6A/bTKQ=" providerId="None" clId="Web-{7BD9BD3F-74D5-4375-85CF-873B99CF33C6}" dt="2025-09-30T21:40:03.209" v="24" actId="1076"/>
          <ac:picMkLst>
            <pc:docMk/>
            <pc:sldMk cId="2166747169" sldId="257"/>
            <ac:picMk id="3" creationId="{F03DCE5A-2279-5E97-1062-6E38D618BB3F}"/>
          </ac:picMkLst>
        </pc:picChg>
        <pc:picChg chg="add mod">
          <ac:chgData name="Jessica Hansen" userId="L66M4FavKPJ0s9nBHXy/xniTvCHFA/7Du7xG6A/bTKQ=" providerId="None" clId="Web-{7BD9BD3F-74D5-4375-85CF-873B99CF33C6}" dt="2025-09-30T21:40:06.568" v="26" actId="1076"/>
          <ac:picMkLst>
            <pc:docMk/>
            <pc:sldMk cId="2166747169" sldId="257"/>
            <ac:picMk id="6" creationId="{FA43E52F-074D-C86F-C8DE-221DB0012C19}"/>
          </ac:picMkLst>
        </pc:picChg>
        <pc:picChg chg="add del">
          <ac:chgData name="Jessica Hansen" userId="L66M4FavKPJ0s9nBHXy/xniTvCHFA/7Du7xG6A/bTKQ=" providerId="None" clId="Web-{7BD9BD3F-74D5-4375-85CF-873B99CF33C6}" dt="2025-09-30T21:40:14.443" v="28"/>
          <ac:picMkLst>
            <pc:docMk/>
            <pc:sldMk cId="2166747169" sldId="257"/>
            <ac:picMk id="8" creationId="{45DA1EBA-7919-2FC6-0DB9-C72C6D10D9B8}"/>
          </ac:picMkLst>
        </pc:picChg>
        <pc:picChg chg="add del mod">
          <ac:chgData name="Jessica Hansen" userId="L66M4FavKPJ0s9nBHXy/xniTvCHFA/7Du7xG6A/bTKQ=" providerId="None" clId="Web-{7BD9BD3F-74D5-4375-85CF-873B99CF33C6}" dt="2025-09-30T21:39:55.725" v="22"/>
          <ac:picMkLst>
            <pc:docMk/>
            <pc:sldMk cId="2166747169" sldId="257"/>
            <ac:picMk id="13" creationId="{5A496031-215C-4D81-A4A4-5C8F39676DC5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D52D0B2-742C-4A9A-AD08-693647C0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597F99A-72E7-4EAC-ABDC-2BBC5E063B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062F7-B287-4DF6-A548-2C07E7741754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DB8F01-2037-40DE-9A57-CD20DEEB77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97FC97-830C-4CEF-A1C5-EFBF06BA66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F4720-2B15-4D06-B885-E65C1792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1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EA1E8-E518-455C-B578-42CCE295B65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CF74-67A6-40B4-AE47-35C729ADD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your own name and change pictures</a:t>
            </a:r>
            <a:r>
              <a:rPr lang="en-US" baseline="0" dirty="0" smtClean="0"/>
              <a:t> as desired through out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8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Attempt to align maxillary segments</a:t>
            </a:r>
            <a:r>
              <a:rPr lang="en-US" baseline="0" dirty="0" smtClean="0"/>
              <a:t> in anticipation of bone grafting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4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Bone graft shown is from iliac</a:t>
            </a:r>
            <a:r>
              <a:rPr lang="en-US" baseline="0" dirty="0" smtClean="0"/>
              <a:t> crest</a:t>
            </a:r>
            <a:r>
              <a:rPr lang="en-US" dirty="0" smtClean="0"/>
              <a:t>. Generally harvest occurs from iliac crest</a:t>
            </a:r>
            <a:r>
              <a:rPr lang="en-US" baseline="0" dirty="0" smtClean="0"/>
              <a:t> in growing patients, but consider tibia plateau if skeletally mature as more tolerable for patient.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CF74-67A6-40B4-AE47-35C729ADD1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="" xmlns:a16="http://schemas.microsoft.com/office/drawing/2014/main" id="{B5EB1D62-6468-45B3-BBB8-F5F964C5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="" xmlns:a16="http://schemas.microsoft.com/office/drawing/2014/main" id="{83DEFD24-93A1-422C-AAAA-DE6D2909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50F4F867-D77A-4CE7-AB27-1EC195AE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20EF80-FB3D-410B-82B3-E70C4A38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2297E2-163F-4CD0-9961-7DC91214C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535A54-9526-4B5D-9C22-4491EB80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C01430-B235-450C-A716-8123D680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1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8A3DD9-894A-4CAD-8F5E-59B55A44E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D9D094-5F57-4E0B-BED4-CCB727A69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31FCB3-CB22-4FA6-A4A5-F09D9051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E1C67A-5AB1-42C8-A00E-56E843BB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4A8DB2-EA4E-4B4B-BE29-496D03B6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9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62204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/>
              <a:t>Headline (32pt)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727199"/>
            <a:ext cx="4716462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=""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=""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=""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6065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757238"/>
            <a:ext cx="10850033" cy="727076"/>
          </a:xfrm>
        </p:spPr>
        <p:txBody>
          <a:bodyPr/>
          <a:lstStyle>
            <a:lvl1pPr>
              <a:lnSpc>
                <a:spcPts val="22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16725" y="1733549"/>
            <a:ext cx="4032250" cy="412739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=""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6787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1727201"/>
            <a:ext cx="8809566" cy="4127399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BF93C-D197-4D38-8AAC-65744BF7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63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DAB9A-F166-42A3-9055-F28A418EF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CA64-5132-44AE-A164-C184F13C7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8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FA7EBCE-0B8C-4F70-A8C9-55819FD0C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2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39D5E40-FA0F-4656-BBE7-8EC131102B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0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A944C-1F68-48BC-9153-09F741CD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8225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6DF4D0-64F4-404C-8C89-AA544A18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8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A5F892-D8B3-46BC-A572-0DBD59A4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492" y="6515331"/>
            <a:ext cx="2761785" cy="318051"/>
          </a:xfrm>
        </p:spPr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70CBB-733C-46BA-88FC-7EBAC30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3999"/>
            <a:ext cx="4142678" cy="2257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0F81F6-1B47-4A3E-A9DA-0BCD2A96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1645" y="6523998"/>
            <a:ext cx="2743200" cy="315911"/>
          </a:xfrm>
        </p:spPr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0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81669F-B533-4A34-A232-C8F2FA14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232D4B-0FF7-42FB-ACE5-B7DF8DB3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1A81A8-568C-4120-8EDF-C22715FF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A497C-1AFC-4EDA-B32D-837EC985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9A3159-486C-4F7A-8A14-0C138D05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5B78DB-E795-4AD5-BDA9-63A2C9AA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D7BF35-A36B-487A-8672-A88211DA5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D445FD-4C85-4A92-A06F-AA595E3C5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D43C0F-2B45-46BE-9B2C-ACD561482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5FB184-2360-47C7-8C38-6C355D8FD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31566F-33F9-4E57-86D3-7FC7066C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53E61-05C2-4833-AA56-B8DBF711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5C4648-C50D-4F24-96B3-80472B96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485D56-8185-425D-9A00-A878E43AA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791DBC-C1E1-4816-8924-4AB7C638C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331562-96A2-44A8-B7EB-58054AA02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E0003B-158A-4536-A33F-1B80C204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E06DFF-63F5-42C6-934C-7555006E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7460DF-C91D-4C99-8252-4D1D1BDF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1FBB1-B93A-49A7-A82F-28B1C964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0E540F8-77AA-4664-A286-4A82CD8E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Date updated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C8E158A-20CD-488C-88F5-0EEC76E8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0033B63-21E6-4E1D-91FD-D423D4FD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1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CA6B1B-3230-45AF-A853-52DF3962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260EFF-ACB8-447E-A9B0-DC7D603B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E0144C-B216-4B3C-ABDC-B4E1209E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9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9F69B8-75E9-4886-BE29-83630C8E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6A51D2-058D-46F1-BE56-FC4C24A9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F4D2D0-1BA8-4F84-A45A-91AD73D62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0F02FF-119E-4422-9016-FE786F3BD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A6CABA-1C44-4362-9082-DE8EFD95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A9335-7109-4617-AFCD-FF571A44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31473A5-95E3-498A-9977-FDDD01B31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A11660-C335-431A-A1D9-ADF7D283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653CF0-91F2-481D-BE1C-25249132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030"/>
            <a:ext cx="4142678" cy="3180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D99D8B-B5B9-4840-8CD8-39A53325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3240B96-94E7-4E50-8C51-84B78274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38" y="271240"/>
            <a:ext cx="10515600" cy="74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2A54B0-4496-4F1E-BCBF-39178242E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77538"/>
            <a:ext cx="10515600" cy="469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CB3707-7C36-4ED3-ADCC-1CCA01F32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154" y="6523994"/>
            <a:ext cx="2761785" cy="3180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Date updated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510251-B45C-4636-BD61-2EF826605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9979" y="6515331"/>
            <a:ext cx="2743200" cy="315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3FC-11C7-423E-9938-3F007D066D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17668DE-5A18-4419-B23F-67A4E2A0B13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00" y="6442401"/>
            <a:ext cx="885825" cy="355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C3A19E-771E-4A46-A26E-80E887073700}"/>
              </a:ext>
            </a:extLst>
          </p:cNvPr>
          <p:cNvSpPr/>
          <p:nvPr userDrawn="1"/>
        </p:nvSpPr>
        <p:spPr>
          <a:xfrm>
            <a:off x="4958509" y="6440088"/>
            <a:ext cx="1183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65C74ED-9C42-4384-B346-5748653FE4A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57" y="102276"/>
            <a:ext cx="6369563" cy="6131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59B77A-BC20-465C-A8BC-6BC6F7F810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4307"/>
            <a:ext cx="12192000" cy="71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5F9CBFF-D728-4BB5-827B-45429829D3A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418"/>
            <a:ext cx="12192000" cy="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  <p:sldLayoutId id="2147483727" r:id="rId13"/>
    <p:sldLayoutId id="2147483726" r:id="rId14"/>
    <p:sldLayoutId id="2147483732" r:id="rId15"/>
    <p:sldLayoutId id="2147483734" r:id="rId16"/>
    <p:sldLayoutId id="2147483735" r:id="rId17"/>
    <p:sldLayoutId id="2147483736" r:id="rId18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2257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jpg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4238" y="254000"/>
            <a:ext cx="7772400" cy="1143000"/>
          </a:xfrm>
        </p:spPr>
        <p:txBody>
          <a:bodyPr anchor="ctr">
            <a:normAutofit fontScale="90000"/>
          </a:bodyPr>
          <a:lstStyle/>
          <a:p>
            <a:r>
              <a:rPr lang="en-US" sz="4400" dirty="0" smtClean="0"/>
              <a:t>Alveolar Bone Grafting in Cleft </a:t>
            </a:r>
            <a:r>
              <a:rPr lang="en-US" sz="4400" dirty="0"/>
              <a:t>Lip and Palate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5334000"/>
            <a:ext cx="6400800" cy="1143000"/>
          </a:xfrm>
        </p:spPr>
        <p:txBody>
          <a:bodyPr/>
          <a:lstStyle/>
          <a:p>
            <a:r>
              <a:rPr lang="en-US" dirty="0" smtClean="0"/>
              <a:t>Dr. Surgeon, M.D.</a:t>
            </a:r>
          </a:p>
          <a:p>
            <a:r>
              <a:rPr lang="en-US" dirty="0" smtClean="0"/>
              <a:t>Plastic and Reconstructive Surgery</a:t>
            </a: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754" y="1907176"/>
            <a:ext cx="2658654" cy="26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731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624" y="1603223"/>
            <a:ext cx="4497977" cy="334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Elevate </a:t>
            </a:r>
            <a:r>
              <a:rPr lang="en-US" dirty="0" err="1" smtClean="0"/>
              <a:t>Illiac</a:t>
            </a:r>
            <a:r>
              <a:rPr lang="en-US" dirty="0" smtClean="0"/>
              <a:t> Crest, Hinged to Medial Cortex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19" y="1881003"/>
            <a:ext cx="7958773" cy="426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Currette</a:t>
            </a:r>
            <a:r>
              <a:rPr lang="en-US" dirty="0" smtClean="0"/>
              <a:t> Bone Graft Through Small Incision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39" y="1315715"/>
            <a:ext cx="6465481" cy="48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4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 </a:t>
            </a:r>
            <a:r>
              <a:rPr lang="en-US" dirty="0" err="1" smtClean="0"/>
              <a:t>Tibial</a:t>
            </a:r>
            <a:r>
              <a:rPr lang="en-US" dirty="0" smtClean="0"/>
              <a:t> Plateau in skeletally mature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 descr="C:\My Documents\My Pictures\tibia\DSCN4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19" y="1462540"/>
            <a:ext cx="6166460" cy="462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1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Tibia Advantages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4677" y="1888700"/>
            <a:ext cx="8718755" cy="4699375"/>
          </a:xfrm>
        </p:spPr>
        <p:txBody>
          <a:bodyPr>
            <a:normAutofit/>
          </a:bodyPr>
          <a:lstStyle/>
          <a:p>
            <a:r>
              <a:rPr lang="en-US" sz="2800" dirty="0"/>
              <a:t>Primarily </a:t>
            </a:r>
            <a:r>
              <a:rPr lang="en-US" sz="2800" dirty="0" err="1"/>
              <a:t>cancellous</a:t>
            </a:r>
            <a:r>
              <a:rPr lang="en-US" sz="2800" dirty="0"/>
              <a:t> but some cortical bone</a:t>
            </a:r>
          </a:p>
          <a:p>
            <a:r>
              <a:rPr lang="en-US" sz="2800" dirty="0"/>
              <a:t>Easy surgical procedure</a:t>
            </a:r>
          </a:p>
          <a:p>
            <a:r>
              <a:rPr lang="en-US" sz="2800" dirty="0"/>
              <a:t>Little post-op pain</a:t>
            </a:r>
          </a:p>
          <a:p>
            <a:r>
              <a:rPr lang="en-US" sz="2800" dirty="0"/>
              <a:t>Good quantity of bone available</a:t>
            </a:r>
          </a:p>
          <a:p>
            <a:r>
              <a:rPr lang="en-US" sz="2800" dirty="0"/>
              <a:t>Can be done with 2 teams</a:t>
            </a:r>
          </a:p>
          <a:p>
            <a:r>
              <a:rPr lang="en-US" sz="2800" dirty="0"/>
              <a:t>Can be done in the office</a:t>
            </a:r>
          </a:p>
        </p:txBody>
      </p:sp>
    </p:spTree>
    <p:extLst>
      <p:ext uri="{BB962C8B-B14F-4D97-AF65-F5344CB8AC3E}">
        <p14:creationId xmlns:p14="http://schemas.microsoft.com/office/powerpoint/2010/main" val="42391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48813" y="137651"/>
            <a:ext cx="10363200" cy="1143000"/>
          </a:xfrm>
        </p:spPr>
        <p:txBody>
          <a:bodyPr/>
          <a:lstStyle/>
          <a:p>
            <a:r>
              <a:rPr lang="en-US" dirty="0"/>
              <a:t>General Landmarks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34074" y="2079010"/>
            <a:ext cx="4324622" cy="4114800"/>
          </a:xfrm>
        </p:spPr>
        <p:txBody>
          <a:bodyPr>
            <a:normAutofit/>
          </a:bodyPr>
          <a:lstStyle/>
          <a:p>
            <a:r>
              <a:rPr lang="en-US" dirty="0"/>
              <a:t>Patellar ligament is MIDLINE</a:t>
            </a:r>
          </a:p>
          <a:p>
            <a:r>
              <a:rPr lang="en-US" dirty="0"/>
              <a:t>Fibular head is LATERAL</a:t>
            </a:r>
          </a:p>
          <a:p>
            <a:r>
              <a:rPr lang="en-US" dirty="0"/>
              <a:t>GERDY’S TUBERCLE…..</a:t>
            </a:r>
            <a:r>
              <a:rPr lang="en-US" dirty="0" smtClean="0"/>
              <a:t>bony </a:t>
            </a:r>
            <a:r>
              <a:rPr lang="en-US" dirty="0"/>
              <a:t>protuberance between above structures</a:t>
            </a:r>
          </a:p>
        </p:txBody>
      </p:sp>
      <p:graphicFrame>
        <p:nvGraphicFramePr>
          <p:cNvPr id="7885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4213460"/>
              </p:ext>
            </p:extLst>
          </p:nvPr>
        </p:nvGraphicFramePr>
        <p:xfrm>
          <a:off x="6681019" y="1428172"/>
          <a:ext cx="3996813" cy="486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3" imgW="13146335" imgH="16000000" progId="MSPhotoEd.3">
                  <p:embed/>
                </p:oleObj>
              </mc:Choice>
              <mc:Fallback>
                <p:oleObj name="Photo Editor Photo" r:id="rId3" imgW="13146335" imgH="160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019" y="1428172"/>
                        <a:ext cx="3996813" cy="4863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052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Approach, Curette Harvest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672757"/>
              </p:ext>
            </p:extLst>
          </p:nvPr>
        </p:nvGraphicFramePr>
        <p:xfrm>
          <a:off x="3159580" y="2223127"/>
          <a:ext cx="4198308" cy="302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Photo Editor Photo" r:id="rId3" imgW="17033078" imgH="12285714" progId="MSPhotoEd.3">
                  <p:embed/>
                </p:oleObj>
              </mc:Choice>
              <mc:Fallback>
                <p:oleObj name="Photo Editor Photo" r:id="rId3" imgW="17033078" imgH="122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580" y="2223127"/>
                        <a:ext cx="4198308" cy="3028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300133"/>
              </p:ext>
            </p:extLst>
          </p:nvPr>
        </p:nvGraphicFramePr>
        <p:xfrm>
          <a:off x="7567755" y="2223127"/>
          <a:ext cx="4477059" cy="302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Photo Editor Photo" r:id="rId5" imgW="16432919" imgH="11114286" progId="MSPhotoEd.3">
                  <p:embed/>
                </p:oleObj>
              </mc:Choice>
              <mc:Fallback>
                <p:oleObj name="Photo Editor Photo" r:id="rId5" imgW="16432919" imgH="111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7755" y="2223127"/>
                        <a:ext cx="4477059" cy="3028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586201"/>
              </p:ext>
            </p:extLst>
          </p:nvPr>
        </p:nvGraphicFramePr>
        <p:xfrm>
          <a:off x="292379" y="2223127"/>
          <a:ext cx="2657334" cy="302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Photo Editor Photo" r:id="rId7" imgW="12057143" imgH="13742857" progId="MSPhotoEd.3">
                  <p:embed/>
                </p:oleObj>
              </mc:Choice>
              <mc:Fallback>
                <p:oleObj name="Photo Editor Photo" r:id="rId7" imgW="12057143" imgH="13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379" y="2223127"/>
                        <a:ext cx="2657334" cy="3028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18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Final Result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48" y="1155747"/>
            <a:ext cx="6975566" cy="52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May Require </a:t>
            </a:r>
            <a:r>
              <a:rPr lang="en-US" dirty="0" err="1" smtClean="0"/>
              <a:t>Orthognathic</a:t>
            </a:r>
            <a:r>
              <a:rPr lang="en-US" dirty="0" smtClean="0"/>
              <a:t> Surgery Later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75938" y="2335162"/>
            <a:ext cx="4939062" cy="4114800"/>
          </a:xfrm>
        </p:spPr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occlusal</a:t>
            </a:r>
            <a:r>
              <a:rPr lang="en-US" dirty="0" smtClean="0"/>
              <a:t> alignment</a:t>
            </a:r>
          </a:p>
          <a:p>
            <a:r>
              <a:rPr lang="en-US" dirty="0" smtClean="0"/>
              <a:t>Skeletally mature</a:t>
            </a:r>
          </a:p>
          <a:p>
            <a:r>
              <a:rPr lang="en-US" dirty="0" smtClean="0"/>
              <a:t>Usually age 14+</a:t>
            </a:r>
          </a:p>
        </p:txBody>
      </p:sp>
      <p:pic>
        <p:nvPicPr>
          <p:cNvPr id="30724" name="Picture 4" descr="08160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>
            <a:fillRect/>
          </a:stretch>
        </p:blipFill>
        <p:spPr>
          <a:xfrm>
            <a:off x="5715000" y="2057400"/>
            <a:ext cx="47244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Questions/ comments</a:t>
            </a: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2676" y="1590564"/>
            <a:ext cx="3638219" cy="422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843" y="1897381"/>
            <a:ext cx="3575958" cy="357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676" y="6008912"/>
            <a:ext cx="363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picture of local team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/>
              <a:t>Alveolar Bone </a:t>
            </a:r>
            <a:r>
              <a:rPr lang="en-US" dirty="0" smtClean="0"/>
              <a:t>Graft Timing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37419" y="2824289"/>
            <a:ext cx="5100484" cy="1939413"/>
          </a:xfrm>
        </p:spPr>
        <p:txBody>
          <a:bodyPr>
            <a:normAutofit/>
          </a:bodyPr>
          <a:lstStyle/>
          <a:p>
            <a:r>
              <a:rPr lang="en-US" sz="3200" dirty="0"/>
              <a:t>Prior to eruption of </a:t>
            </a:r>
            <a:r>
              <a:rPr lang="en-US" sz="3200" dirty="0" smtClean="0"/>
              <a:t>canine (typically age 7-9)</a:t>
            </a:r>
            <a:endParaRPr lang="en-US" sz="3200" dirty="0"/>
          </a:p>
        </p:txBody>
      </p:sp>
      <p:pic>
        <p:nvPicPr>
          <p:cNvPr id="129029" name="Picture 5" descr="P531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7921" r="12659" b="4950"/>
          <a:stretch>
            <a:fillRect/>
          </a:stretch>
        </p:blipFill>
        <p:spPr bwMode="auto">
          <a:xfrm>
            <a:off x="7138220" y="2057400"/>
            <a:ext cx="3851786" cy="347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Palatal Expansion, Orthodontia Prior (if needed)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8710" y="2390503"/>
            <a:ext cx="4455488" cy="34485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Align greater and lesser segments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Contiguous alveolar arch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Typically as canine erupts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Pre alveolar graft and post alveolar graft orthodontia</a:t>
            </a:r>
          </a:p>
        </p:txBody>
      </p:sp>
      <p:pic>
        <p:nvPicPr>
          <p:cNvPr id="27652" name="Picture 4" descr="092100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1600" y="2057400"/>
            <a:ext cx="27432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6" descr="033100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200" y="2057400"/>
            <a:ext cx="25908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9" descr="0731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267201"/>
            <a:ext cx="2743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06300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267200"/>
            <a:ext cx="2590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Alveolar Bone Grafting Technique</a:t>
            </a:r>
          </a:p>
        </p:txBody>
      </p:sp>
      <p:pic>
        <p:nvPicPr>
          <p:cNvPr id="28675" name="Picture 3" descr="clef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3200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left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5908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left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4638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cleft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224338"/>
            <a:ext cx="30480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0731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286" y="1336824"/>
            <a:ext cx="6191793" cy="497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Wide Exposure, Turn in Flaps for Nasal Closure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Generously Pack Bone Graft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5" descr="0731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114" y="1365749"/>
            <a:ext cx="6476659" cy="481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49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Tight Closure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6" descr="0731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270" y="1251342"/>
            <a:ext cx="6485709" cy="48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29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Illiac</a:t>
            </a:r>
            <a:r>
              <a:rPr lang="en-US" dirty="0" smtClean="0"/>
              <a:t> Crest Harvest Site (non skeletally mature)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75165" y="2271059"/>
            <a:ext cx="5332082" cy="2992387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Common harvest site</a:t>
            </a:r>
          </a:p>
          <a:p>
            <a:r>
              <a:rPr lang="en-US" sz="3200" dirty="0" smtClean="0"/>
              <a:t>Ok in growing patients</a:t>
            </a:r>
          </a:p>
          <a:p>
            <a:r>
              <a:rPr lang="en-US" sz="3200" dirty="0" smtClean="0"/>
              <a:t>Can be associated with numbness and pain</a:t>
            </a:r>
          </a:p>
          <a:p>
            <a:r>
              <a:rPr lang="en-US" sz="3200" dirty="0" smtClean="0"/>
              <a:t>Simple harvest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6" y="2063733"/>
            <a:ext cx="4280272" cy="34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8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Incision Below and Parallel to </a:t>
            </a:r>
            <a:r>
              <a:rPr lang="en-US" dirty="0" err="1" smtClean="0"/>
              <a:t>Illiac</a:t>
            </a:r>
            <a:r>
              <a:rPr lang="en-US" dirty="0" smtClean="0"/>
              <a:t> Crest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Date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4E3FC-11C7-423E-9938-3F007D066D89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828501"/>
              </p:ext>
            </p:extLst>
          </p:nvPr>
        </p:nvGraphicFramePr>
        <p:xfrm>
          <a:off x="6218238" y="3313113"/>
          <a:ext cx="25447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ackager Shell Object" showAsIcon="1" r:id="rId3" imgW="2545200" imgH="549000" progId="Package">
                  <p:embed/>
                </p:oleObj>
              </mc:Choice>
              <mc:Fallback>
                <p:oleObj name="Packager Shell Object" showAsIcon="1" r:id="rId3" imgW="2545200" imgH="549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8238" y="3313113"/>
                        <a:ext cx="2544762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0" y="1467397"/>
            <a:ext cx="103536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32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fs">
      <a:majorFont>
        <a:latin typeface="Cormorant Infant Medium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4A1B8119C074D9E1D0CA167AE0256" ma:contentTypeVersion="10" ma:contentTypeDescription="Create a new document." ma:contentTypeScope="" ma:versionID="3ba57a9fae2ea9539037cd96b7d7b3cd">
  <xsd:schema xmlns:xsd="http://www.w3.org/2001/XMLSchema" xmlns:xs="http://www.w3.org/2001/XMLSchema" xmlns:p="http://schemas.microsoft.com/office/2006/metadata/properties" xmlns:ns2="2781918a-4201-486f-8cd6-069777501b1b" targetNamespace="http://schemas.microsoft.com/office/2006/metadata/properties" ma:root="true" ma:fieldsID="6137703e242546d562c25f95ebfacb90" ns2:_="">
    <xsd:import namespace="2781918a-4201-486f-8cd6-069777501b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918a-4201-486f-8cd6-069777501b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0F5569-2BCA-4B37-A20A-5CD9156C5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918a-4201-486f-8cd6-069777501b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8FED45-6F0A-4266-843C-9CBF345194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2781918a-4201-486f-8cd6-069777501b1b"/>
  </ds:schemaRefs>
</ds:datastoreItem>
</file>

<file path=customXml/itemProps3.xml><?xml version="1.0" encoding="utf-8"?>
<ds:datastoreItem xmlns:ds="http://schemas.openxmlformats.org/officeDocument/2006/customXml" ds:itemID="{99C44F11-BE22-4FF4-8976-E1D21A3574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290</Words>
  <Application>Microsoft Office PowerPoint</Application>
  <PresentationFormat>Widescreen</PresentationFormat>
  <Paragraphs>63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Cormorant Infant Medium</vt:lpstr>
      <vt:lpstr>Oswald</vt:lpstr>
      <vt:lpstr>Office Theme</vt:lpstr>
      <vt:lpstr>Packager Shell Object</vt:lpstr>
      <vt:lpstr>Photo Editor Photo</vt:lpstr>
      <vt:lpstr>Alveolar Bone Grafting in Cleft Lip and Palate</vt:lpstr>
      <vt:lpstr>Alveolar Bone Graft Timing</vt:lpstr>
      <vt:lpstr>Palatal Expansion, Orthodontia Prior (if needed)</vt:lpstr>
      <vt:lpstr>Alveolar Bone Grafting Technique</vt:lpstr>
      <vt:lpstr>Wide Exposure, Turn in Flaps for Nasal Closure</vt:lpstr>
      <vt:lpstr>Generously Pack Bone Graft</vt:lpstr>
      <vt:lpstr>Water Tight Closure</vt:lpstr>
      <vt:lpstr>Illiac Crest Harvest Site (non skeletally mature)</vt:lpstr>
      <vt:lpstr>Incision Below and Parallel to Illiac Crest</vt:lpstr>
      <vt:lpstr>Elevate Illiac Crest, Hinged to Medial Cortex</vt:lpstr>
      <vt:lpstr>Currette Bone Graft Through Small Incision</vt:lpstr>
      <vt:lpstr>Consider Tibial Plateau in skeletally mature</vt:lpstr>
      <vt:lpstr>Tibia Advantages</vt:lpstr>
      <vt:lpstr>General Landmarks</vt:lpstr>
      <vt:lpstr>Approach, Curette Harvest</vt:lpstr>
      <vt:lpstr>Final Result</vt:lpstr>
      <vt:lpstr> May Require Orthognathic Surgery Later</vt:lpstr>
      <vt:lpstr>Questions/ comments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Helling</dc:creator>
  <cp:lastModifiedBy>Eric Helling</cp:lastModifiedBy>
  <cp:revision>177</cp:revision>
  <dcterms:created xsi:type="dcterms:W3CDTF">2020-06-02T22:47:27Z</dcterms:created>
  <dcterms:modified xsi:type="dcterms:W3CDTF">2026-02-27T21:31:06Z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0x010100F0B4A1B8119C074D9E1D0CA167AE0256</vt:lpwstr>
  </property>
</Properties>
</file>