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43"/>
  </p:notesMasterIdLst>
  <p:handoutMasterIdLst>
    <p:handoutMasterId r:id="rId44"/>
  </p:handoutMasterIdLst>
  <p:sldIdLst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307" r:id="rId24"/>
    <p:sldId id="289" r:id="rId25"/>
    <p:sldId id="290" r:id="rId26"/>
    <p:sldId id="291" r:id="rId27"/>
    <p:sldId id="306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570"/>
    <a:srgbClr val="55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9BD3F-74D5-4375-85CF-873B99CF33C6}" v="70" dt="2025-09-30T21:41:05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4" autoAdjust="0"/>
    <p:restoredTop sz="94657" autoAdjust="0"/>
  </p:normalViewPr>
  <p:slideViewPr>
    <p:cSldViewPr snapToGrid="0">
      <p:cViewPr varScale="1">
        <p:scale>
          <a:sx n="109" d="100"/>
          <a:sy n="109" d="100"/>
        </p:scale>
        <p:origin x="63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Hansen" userId="L66M4FavKPJ0s9nBHXy/xniTvCHFA/7Du7xG6A/bTKQ=" providerId="None" clId="Web-{7BD9BD3F-74D5-4375-85CF-873B99CF33C6}"/>
    <pc:docChg chg="modSld">
      <pc:chgData name="Jessica Hansen" userId="L66M4FavKPJ0s9nBHXy/xniTvCHFA/7Du7xG6A/bTKQ=" providerId="None" clId="Web-{7BD9BD3F-74D5-4375-85CF-873B99CF33C6}" dt="2025-09-30T21:41:03.615" v="45" actId="20577"/>
      <pc:docMkLst>
        <pc:docMk/>
      </pc:docMkLst>
      <pc:sldChg chg="addSp delSp modSp">
        <pc:chgData name="Jessica Hansen" userId="L66M4FavKPJ0s9nBHXy/xniTvCHFA/7Du7xG6A/bTKQ=" providerId="None" clId="Web-{7BD9BD3F-74D5-4375-85CF-873B99CF33C6}" dt="2025-09-30T21:41:03.615" v="45" actId="20577"/>
        <pc:sldMkLst>
          <pc:docMk/>
          <pc:sldMk cId="2166747169" sldId="257"/>
        </pc:sldMkLst>
        <pc:spChg chg="mod">
          <ac:chgData name="Jessica Hansen" userId="L66M4FavKPJ0s9nBHXy/xniTvCHFA/7Du7xG6A/bTKQ=" providerId="None" clId="Web-{7BD9BD3F-74D5-4375-85CF-873B99CF33C6}" dt="2025-09-30T21:39:03.818" v="7" actId="20577"/>
          <ac:spMkLst>
            <pc:docMk/>
            <pc:sldMk cId="2166747169" sldId="257"/>
            <ac:spMk id="2" creationId="{32FD4B35-C2BB-45C5-9215-7D3A31125BA7}"/>
          </ac:spMkLst>
        </pc:spChg>
        <pc:spChg chg="del mod">
          <ac:chgData name="Jessica Hansen" userId="L66M4FavKPJ0s9nBHXy/xniTvCHFA/7Du7xG6A/bTKQ=" providerId="None" clId="Web-{7BD9BD3F-74D5-4375-85CF-873B99CF33C6}" dt="2025-09-30T21:39:43.146" v="19"/>
          <ac:spMkLst>
            <pc:docMk/>
            <pc:sldMk cId="2166747169" sldId="257"/>
            <ac:spMk id="7" creationId="{514126F5-E6B6-4D3E-A840-5FC888175E6A}"/>
          </ac:spMkLst>
        </pc:spChg>
        <pc:spChg chg="mod">
          <ac:chgData name="Jessica Hansen" userId="L66M4FavKPJ0s9nBHXy/xniTvCHFA/7Du7xG6A/bTKQ=" providerId="None" clId="Web-{7BD9BD3F-74D5-4375-85CF-873B99CF33C6}" dt="2025-09-30T21:39:28.662" v="17" actId="20577"/>
          <ac:spMkLst>
            <pc:docMk/>
            <pc:sldMk cId="2166747169" sldId="257"/>
            <ac:spMk id="10" creationId="{0238B3B5-BF1B-40A9-9FF7-5D75392B4B9F}"/>
          </ac:spMkLst>
        </pc:spChg>
        <pc:spChg chg="add mod">
          <ac:chgData name="Jessica Hansen" userId="L66M4FavKPJ0s9nBHXy/xniTvCHFA/7Du7xG6A/bTKQ=" providerId="None" clId="Web-{7BD9BD3F-74D5-4375-85CF-873B99CF33C6}" dt="2025-09-30T21:41:03.615" v="45" actId="20577"/>
          <ac:spMkLst>
            <pc:docMk/>
            <pc:sldMk cId="2166747169" sldId="257"/>
            <ac:spMk id="11" creationId="{600B8885-38E4-9497-C63C-406EAAF6AE7B}"/>
          </ac:spMkLst>
        </pc:spChg>
        <pc:picChg chg="add mod">
          <ac:chgData name="Jessica Hansen" userId="L66M4FavKPJ0s9nBHXy/xniTvCHFA/7Du7xG6A/bTKQ=" providerId="None" clId="Web-{7BD9BD3F-74D5-4375-85CF-873B99CF33C6}" dt="2025-09-30T21:40:03.209" v="24" actId="1076"/>
          <ac:picMkLst>
            <pc:docMk/>
            <pc:sldMk cId="2166747169" sldId="257"/>
            <ac:picMk id="3" creationId="{F03DCE5A-2279-5E97-1062-6E38D618BB3F}"/>
          </ac:picMkLst>
        </pc:picChg>
        <pc:picChg chg="add mod">
          <ac:chgData name="Jessica Hansen" userId="L66M4FavKPJ0s9nBHXy/xniTvCHFA/7Du7xG6A/bTKQ=" providerId="None" clId="Web-{7BD9BD3F-74D5-4375-85CF-873B99CF33C6}" dt="2025-09-30T21:40:06.568" v="26" actId="1076"/>
          <ac:picMkLst>
            <pc:docMk/>
            <pc:sldMk cId="2166747169" sldId="257"/>
            <ac:picMk id="6" creationId="{FA43E52F-074D-C86F-C8DE-221DB0012C19}"/>
          </ac:picMkLst>
        </pc:picChg>
        <pc:picChg chg="add del">
          <ac:chgData name="Jessica Hansen" userId="L66M4FavKPJ0s9nBHXy/xniTvCHFA/7Du7xG6A/bTKQ=" providerId="None" clId="Web-{7BD9BD3F-74D5-4375-85CF-873B99CF33C6}" dt="2025-09-30T21:40:14.443" v="28"/>
          <ac:picMkLst>
            <pc:docMk/>
            <pc:sldMk cId="2166747169" sldId="257"/>
            <ac:picMk id="8" creationId="{45DA1EBA-7919-2FC6-0DB9-C72C6D10D9B8}"/>
          </ac:picMkLst>
        </pc:picChg>
        <pc:picChg chg="add del mod">
          <ac:chgData name="Jessica Hansen" userId="L66M4FavKPJ0s9nBHXy/xniTvCHFA/7Du7xG6A/bTKQ=" providerId="None" clId="Web-{7BD9BD3F-74D5-4375-85CF-873B99CF33C6}" dt="2025-09-30T21:39:55.725" v="22"/>
          <ac:picMkLst>
            <pc:docMk/>
            <pc:sldMk cId="2166747169" sldId="257"/>
            <ac:picMk id="13" creationId="{5A496031-215C-4D81-A4A4-5C8F39676DC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D52D0B2-742C-4A9A-AD08-693647C0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597F99A-72E7-4EAC-ABDC-2BBC5E063B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062F7-B287-4DF6-A548-2C07E774175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DB8F01-2037-40DE-9A57-CD20DEEB77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97FC97-830C-4CEF-A1C5-EFBF06BA66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F4720-2B15-4D06-B885-E65C1792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1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EA1E8-E518-455C-B578-42CCE295B65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CF74-67A6-40B4-AE47-35C729ADD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your own name and change pictures</a:t>
            </a:r>
            <a:r>
              <a:rPr lang="en-US" baseline="0" dirty="0" smtClean="0"/>
              <a:t> as desired through out talk.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87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an option for</a:t>
            </a:r>
            <a:r>
              <a:rPr lang="en-US" baseline="0" dirty="0" smtClean="0"/>
              <a:t> difficult </a:t>
            </a:r>
            <a:r>
              <a:rPr lang="en-US" baseline="0" dirty="0" err="1" smtClean="0"/>
              <a:t>premaxilla</a:t>
            </a:r>
            <a:r>
              <a:rPr lang="en-US" baseline="0" dirty="0" smtClean="0"/>
              <a:t> outward rotation. Will cause scarring and may make subsequent surgery more difficult.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6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96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Classic “rotation advancement” repair for unilateral</a:t>
            </a:r>
            <a:r>
              <a:rPr lang="en-US" baseline="0" dirty="0" smtClean="0"/>
              <a:t> lip repair. Variation can include </a:t>
            </a:r>
            <a:r>
              <a:rPr lang="en-US" baseline="0" dirty="0" err="1" smtClean="0"/>
              <a:t>Mohler</a:t>
            </a:r>
            <a:r>
              <a:rPr lang="en-US" baseline="0" dirty="0" smtClean="0"/>
              <a:t> modification (shown) with extension into base of </a:t>
            </a:r>
            <a:r>
              <a:rPr lang="en-US" baseline="0" dirty="0" err="1" smtClean="0"/>
              <a:t>columella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4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Short palate</a:t>
            </a:r>
            <a:r>
              <a:rPr lang="en-US" baseline="0" dirty="0" smtClean="0"/>
              <a:t> may opt for </a:t>
            </a:r>
            <a:r>
              <a:rPr lang="en-US" baseline="0" dirty="0" err="1" smtClean="0"/>
              <a:t>Furlow</a:t>
            </a:r>
            <a:r>
              <a:rPr lang="en-US" baseline="0" dirty="0" smtClean="0"/>
              <a:t> as initial repair, but in general midline closure allows more options for revision surgery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11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Theoretically can lengthen</a:t>
            </a:r>
            <a:r>
              <a:rPr lang="en-US" baseline="0" dirty="0" smtClean="0"/>
              <a:t> short palate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8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Pharyngeal flap is elevated with </a:t>
            </a:r>
            <a:r>
              <a:rPr lang="en-US" dirty="0" err="1" smtClean="0"/>
              <a:t>prevertebral</a:t>
            </a:r>
            <a:r>
              <a:rPr lang="en-US" dirty="0" smtClean="0"/>
              <a:t> fascia visible (white). Flap outline marked with surgical marker. Soft palate separated in midline. A pharyngeal flap may not be possible in someone who has had a </a:t>
            </a:r>
            <a:r>
              <a:rPr lang="en-US" dirty="0" err="1" smtClean="0"/>
              <a:t>Furlow</a:t>
            </a:r>
            <a:r>
              <a:rPr lang="en-US" dirty="0" smtClean="0"/>
              <a:t> </a:t>
            </a:r>
            <a:r>
              <a:rPr lang="en-US" dirty="0" err="1" smtClean="0"/>
              <a:t>palatoplasty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3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on left shows posterior oral cavity/</a:t>
            </a:r>
            <a:r>
              <a:rPr lang="en-US" baseline="0" dirty="0" smtClean="0"/>
              <a:t> </a:t>
            </a:r>
            <a:r>
              <a:rPr lang="en-US" dirty="0" smtClean="0"/>
              <a:t>pharyngeal wall</a:t>
            </a:r>
            <a:r>
              <a:rPr lang="en-US" baseline="0" dirty="0" smtClean="0"/>
              <a:t> adhesion from pharyngeal flap. Picture on right is same patient endoscopic view of posterior </a:t>
            </a:r>
            <a:r>
              <a:rPr lang="en-US" baseline="0" dirty="0" err="1" smtClean="0"/>
              <a:t>nasopharynx</a:t>
            </a:r>
            <a:r>
              <a:rPr lang="en-US" baseline="0" dirty="0" smtClean="0"/>
              <a:t> with soft palate </a:t>
            </a:r>
            <a:r>
              <a:rPr lang="en-US" baseline="0" dirty="0" err="1" smtClean="0"/>
              <a:t>adhesed</a:t>
            </a:r>
            <a:r>
              <a:rPr lang="en-US" baseline="0" dirty="0" smtClean="0"/>
              <a:t> to lower adenoid pad of posterior pharyngeal 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66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limited A-P distance</a:t>
            </a:r>
            <a:r>
              <a:rPr lang="en-US" baseline="0" dirty="0" smtClean="0"/>
              <a:t> closure problems with dynamic palate/pharynx. Helpful for lateral leakage if noted on </a:t>
            </a:r>
            <a:r>
              <a:rPr lang="en-US" baseline="0" dirty="0" err="1" smtClean="0"/>
              <a:t>nasopharyngoscope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38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 fat grafting is the only posterior wall augmentation done at present. Can be problematic</a:t>
            </a:r>
            <a:r>
              <a:rPr lang="en-US" baseline="0" dirty="0" smtClean="0"/>
              <a:t> if patient gains weight (sleep apnea).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4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Attempt to align maxillary segments</a:t>
            </a:r>
            <a:r>
              <a:rPr lang="en-US" baseline="0" dirty="0" smtClean="0"/>
              <a:t> in anticipation of bone grafting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93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Bone graft shown is from iliac</a:t>
            </a:r>
            <a:r>
              <a:rPr lang="en-US" baseline="0" dirty="0" smtClean="0"/>
              <a:t> crest</a:t>
            </a:r>
            <a:r>
              <a:rPr lang="en-US" dirty="0" smtClean="0"/>
              <a:t>. Generally harvest occurs from iliac crest</a:t>
            </a:r>
            <a:r>
              <a:rPr lang="en-US" baseline="0" dirty="0" smtClean="0"/>
              <a:t> in growing patients, but consider tibia plateau if skeletally mature as more tolerable for patient.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47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patient had a lip revision with correction of Orbicularis diastasis, lip</a:t>
            </a:r>
            <a:r>
              <a:rPr lang="en-US" baseline="0" dirty="0" smtClean="0"/>
              <a:t> scar narrowing and Open </a:t>
            </a:r>
            <a:r>
              <a:rPr lang="en-US" baseline="0" dirty="0" err="1" smtClean="0"/>
              <a:t>Rhinoplasty</a:t>
            </a:r>
            <a:r>
              <a:rPr lang="en-US" baseline="0" dirty="0" smtClean="0"/>
              <a:t> with </a:t>
            </a:r>
            <a:r>
              <a:rPr lang="en-US" baseline="0" smtClean="0"/>
              <a:t>tip modification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01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on left is from current ACPA Parameters of Care guideline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99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on left shows dental alignment issues due to </a:t>
            </a:r>
            <a:r>
              <a:rPr lang="en-US" dirty="0" err="1" smtClean="0"/>
              <a:t>clefting</a:t>
            </a:r>
            <a:r>
              <a:rPr lang="en-US" dirty="0" smtClean="0"/>
              <a:t> despite repair, may have associated</a:t>
            </a:r>
            <a:r>
              <a:rPr lang="en-US" baseline="0" dirty="0" smtClean="0"/>
              <a:t> speech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7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on left shows lack of air</a:t>
            </a:r>
            <a:r>
              <a:rPr lang="en-US" baseline="0" dirty="0" smtClean="0"/>
              <a:t> in middle ear and mastoid.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follows the generally</a:t>
            </a:r>
            <a:r>
              <a:rPr lang="en-US" baseline="0" dirty="0" smtClean="0"/>
              <a:t> accepted ACPA treatment sequence</a:t>
            </a:r>
            <a:r>
              <a:rPr lang="en-US" baseline="0" dirty="0" smtClean="0"/>
              <a:t>. OAE: </a:t>
            </a:r>
            <a:r>
              <a:rPr lang="en-US" baseline="0" dirty="0" err="1" smtClean="0"/>
              <a:t>Otoacoustic</a:t>
            </a:r>
            <a:r>
              <a:rPr lang="en-US" baseline="0" dirty="0" smtClean="0"/>
              <a:t> emission testing for hearing.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0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surgical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Taping is very reasonable in austere environments. Discuss in detail if desired. Picture shows child with </a:t>
            </a:r>
            <a:r>
              <a:rPr lang="en-US" dirty="0" err="1" smtClean="0"/>
              <a:t>premaxilla</a:t>
            </a:r>
            <a:r>
              <a:rPr lang="en-US" dirty="0" smtClean="0"/>
              <a:t> “locked out” that may have been prevented with early taping.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03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</a:t>
            </a:r>
            <a:r>
              <a:rPr lang="en-US" baseline="0" dirty="0" smtClean="0"/>
              <a:t> requires impressions and at least two palatal prosthesis as child grows.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Pictures show “locked out” child that was sequentially molded back into position with PNAM prior to surgery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5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shows tongue sutured to lower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8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="" xmlns:a16="http://schemas.microsoft.com/office/drawing/2014/main" id="{B5EB1D62-6468-45B3-BBB8-F5F964C5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="" xmlns:a16="http://schemas.microsoft.com/office/drawing/2014/main" id="{83DEFD24-93A1-422C-AAAA-DE6D2909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50F4F867-D77A-4CE7-AB27-1EC195AE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20EF80-FB3D-410B-82B3-E70C4A38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2297E2-163F-4CD0-9961-7DC91214C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535A54-9526-4B5D-9C22-4491EB80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C01430-B235-450C-A716-8123D680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1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8A3DD9-894A-4CAD-8F5E-59B55A44E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D9D094-5F57-4E0B-BED4-CCB727A69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31FCB3-CB22-4FA6-A4A5-F09D9051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E1C67A-5AB1-42C8-A00E-56E843BB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4A8DB2-EA4E-4B4B-BE29-496D03B6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9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62204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/>
              <a:t>Headline (32pt)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=""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727199"/>
            <a:ext cx="4716462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=""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=""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6065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=""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6787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BBF93C-D197-4D38-8AAC-65744BF7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639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DAB9A-F166-42A3-9055-F28A418EF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8F17C-66F4-4AF4-961F-6E1782D9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00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CA64-5132-44AE-A164-C184F13C7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8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6B4A0-10B4-42B7-AA5D-E533EA953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1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C12E-E71B-4F00-82DC-76804ACFD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6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A944C-1F68-48BC-9153-09F741CD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8225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6DF4D0-64F4-404C-8C89-AA544A181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8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A5F892-D8B3-46BC-A572-0DBD59A4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4492" y="6515331"/>
            <a:ext cx="2761785" cy="318051"/>
          </a:xfrm>
        </p:spPr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70CBB-733C-46BA-88FC-7EBAC30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3999"/>
            <a:ext cx="4142678" cy="2257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0F81F6-1B47-4A3E-A9DA-0BCD2A96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1645" y="6523998"/>
            <a:ext cx="2743200" cy="315911"/>
          </a:xfrm>
        </p:spPr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0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81669F-B533-4A34-A232-C8F2FA14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232D4B-0FF7-42FB-ACE5-B7DF8DB3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1A81A8-568C-4120-8EDF-C22715FF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2A497C-1AFC-4EDA-B32D-837EC985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9A3159-486C-4F7A-8A14-0C138D05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5B78DB-E795-4AD5-BDA9-63A2C9AA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D7BF35-A36B-487A-8672-A88211DA5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D445FD-4C85-4A92-A06F-AA595E3C5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D43C0F-2B45-46BE-9B2C-ACD56148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5FB184-2360-47C7-8C38-6C355D8F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31566F-33F9-4E57-86D3-7FC7066C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53E61-05C2-4833-AA56-B8DBF711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5C4648-C50D-4F24-96B3-80472B96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485D56-8185-425D-9A00-A878E43AA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7791DBC-C1E1-4816-8924-4AB7C638C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331562-96A2-44A8-B7EB-58054AA02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E0003B-158A-4536-A33F-1B80C204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3E06DFF-63F5-42C6-934C-7555006E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7460DF-C91D-4C99-8252-4D1D1BDF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1FBB1-B93A-49A7-A82F-28B1C964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0E540F8-77AA-4664-A286-4A82CD8E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C8E158A-20CD-488C-88F5-0EEC76E8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0033B63-21E6-4E1D-91FD-D423D4FD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CA6B1B-3230-45AF-A853-52DF3962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260EFF-ACB8-447E-A9B0-DC7D603B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E0144C-B216-4B3C-ABDC-B4E1209E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9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9F69B8-75E9-4886-BE29-83630C8E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6A51D2-058D-46F1-BE56-FC4C24A9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F4D2D0-1BA8-4F84-A45A-91AD73D6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0F02FF-119E-4422-9016-FE786F3B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A6CABA-1C44-4362-9082-DE8EFD95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A9335-7109-4617-AFCD-FF571A44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31473A5-95E3-498A-9977-FDDD01B31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A11660-C335-431A-A1D9-ADF7D283B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653CF0-91F2-481D-BE1C-25249132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D99D8B-B5B9-4840-8CD8-39A53325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3240B96-94E7-4E50-8C51-84B78274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38" y="271240"/>
            <a:ext cx="10515600" cy="747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2A54B0-4496-4F1E-BCBF-39178242E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77538"/>
            <a:ext cx="10515600" cy="469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CB3707-7C36-4ED3-ADCC-1CCA01F32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154" y="6523994"/>
            <a:ext cx="2761785" cy="318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 updated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510251-B45C-4636-BD61-2EF826605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979" y="6515331"/>
            <a:ext cx="2743200" cy="315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17668DE-5A18-4419-B23F-67A4E2A0B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00" y="6442401"/>
            <a:ext cx="885825" cy="3556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C3A19E-771E-4A46-A26E-80E887073700}"/>
              </a:ext>
            </a:extLst>
          </p:cNvPr>
          <p:cNvSpPr/>
          <p:nvPr userDrawn="1"/>
        </p:nvSpPr>
        <p:spPr>
          <a:xfrm>
            <a:off x="4958509" y="6440088"/>
            <a:ext cx="1183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65C74ED-9C42-4384-B346-5748653FE4A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57" y="102276"/>
            <a:ext cx="6369563" cy="6131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B59B77A-BC20-465C-A8BC-6BC6F7F810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4307"/>
            <a:ext cx="12192000" cy="71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5F9CBFF-D728-4BB5-827B-45429829D3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418"/>
            <a:ext cx="12192000" cy="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727" r:id="rId13"/>
    <p:sldLayoutId id="2147483726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2257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4238" y="254000"/>
            <a:ext cx="7772400" cy="1143000"/>
          </a:xfrm>
        </p:spPr>
        <p:txBody>
          <a:bodyPr anchor="ctr"/>
          <a:lstStyle/>
          <a:p>
            <a:r>
              <a:rPr lang="en-US" sz="4400" dirty="0" smtClean="0"/>
              <a:t>Surgical Treatment </a:t>
            </a:r>
            <a:r>
              <a:rPr lang="en-US" sz="4400" dirty="0"/>
              <a:t>of Cleft Lip and Palate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5334000"/>
            <a:ext cx="6400800" cy="1143000"/>
          </a:xfrm>
        </p:spPr>
        <p:txBody>
          <a:bodyPr/>
          <a:lstStyle/>
          <a:p>
            <a:r>
              <a:rPr lang="en-US" dirty="0" smtClean="0"/>
              <a:t>Dr. Surgeon, M.D.</a:t>
            </a:r>
          </a:p>
          <a:p>
            <a:r>
              <a:rPr lang="en-US" dirty="0" smtClean="0"/>
              <a:t>Plastic and Reconstructive Surgery</a:t>
            </a: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4752" y="1703614"/>
            <a:ext cx="3323771" cy="332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41" y="1583871"/>
            <a:ext cx="295465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51" y="1583871"/>
            <a:ext cx="3091698" cy="36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Lip adhesion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981200"/>
            <a:ext cx="4191000" cy="4114800"/>
          </a:xfrm>
        </p:spPr>
        <p:txBody>
          <a:bodyPr/>
          <a:lstStyle/>
          <a:p>
            <a:r>
              <a:rPr lang="en-US" sz="2800"/>
              <a:t>Not common</a:t>
            </a:r>
          </a:p>
          <a:p>
            <a:r>
              <a:rPr lang="en-US" sz="2800"/>
              <a:t>Used to approximate very wide cleft prior to definitive closure</a:t>
            </a:r>
          </a:p>
          <a:p>
            <a:r>
              <a:rPr lang="en-US" sz="2800"/>
              <a:t>Molding of premaxilla/ maxilla</a:t>
            </a:r>
          </a:p>
          <a:p>
            <a:r>
              <a:rPr lang="en-US" sz="2800"/>
              <a:t>Utilizes tissue you may wish to use later</a:t>
            </a:r>
          </a:p>
        </p:txBody>
      </p:sp>
      <p:pic>
        <p:nvPicPr>
          <p:cNvPr id="11268" name="Picture 4" descr="091600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1"/>
          <a:stretch>
            <a:fillRect/>
          </a:stretch>
        </p:blipFill>
        <p:spPr>
          <a:xfrm>
            <a:off x="6477000" y="2286001"/>
            <a:ext cx="3962400" cy="3490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6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smtClean="0"/>
              <a:t>Lip repair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7772400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M</a:t>
            </a:r>
            <a:r>
              <a:rPr lang="en-US" sz="2800" dirty="0" smtClean="0"/>
              <a:t>ost </a:t>
            </a:r>
            <a:r>
              <a:rPr lang="en-US" sz="2800" dirty="0" smtClean="0"/>
              <a:t>common Millard for unilateral, </a:t>
            </a:r>
            <a:r>
              <a:rPr lang="en-US" sz="2800" dirty="0" err="1" smtClean="0"/>
              <a:t>Mulliken</a:t>
            </a:r>
            <a:r>
              <a:rPr lang="en-US" sz="2800" dirty="0" smtClean="0"/>
              <a:t> bilateral </a:t>
            </a:r>
            <a:r>
              <a:rPr lang="en-US" sz="2800" dirty="0" smtClean="0"/>
              <a:t>repair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Alternatives include straight line repair and geometric repair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Repair when child has no airway issues, and meets the “rule of 10’s” (10 lbs., 10 </a:t>
            </a:r>
            <a:r>
              <a:rPr lang="en-US" sz="2800" dirty="0" err="1" smtClean="0"/>
              <a:t>gms</a:t>
            </a:r>
            <a:r>
              <a:rPr lang="en-US" sz="2800" dirty="0" smtClean="0"/>
              <a:t> </a:t>
            </a:r>
            <a:r>
              <a:rPr lang="en-US" sz="2800" dirty="0" err="1" smtClean="0"/>
              <a:t>Hb</a:t>
            </a:r>
            <a:r>
              <a:rPr lang="en-US" sz="2800" dirty="0" smtClean="0"/>
              <a:t>, 10 weeks old)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Early repairs heal with less scarring</a:t>
            </a:r>
          </a:p>
        </p:txBody>
      </p:sp>
    </p:spTree>
    <p:extLst>
      <p:ext uri="{BB962C8B-B14F-4D97-AF65-F5344CB8AC3E}">
        <p14:creationId xmlns:p14="http://schemas.microsoft.com/office/powerpoint/2010/main" val="42732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1143000"/>
          </a:xfrm>
        </p:spPr>
        <p:txBody>
          <a:bodyPr/>
          <a:lstStyle/>
          <a:p>
            <a:r>
              <a:rPr lang="en-US" smtClean="0"/>
              <a:t>Millard technique</a:t>
            </a:r>
          </a:p>
        </p:txBody>
      </p:sp>
      <p:pic>
        <p:nvPicPr>
          <p:cNvPr id="13315" name="Picture 3" descr="cle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31448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lef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1" y="1828800"/>
            <a:ext cx="3133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4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smtClean="0"/>
              <a:t>Millard technique</a:t>
            </a:r>
          </a:p>
        </p:txBody>
      </p:sp>
      <p:pic>
        <p:nvPicPr>
          <p:cNvPr id="14339" name="Picture 3" descr="clef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1" y="1676400"/>
            <a:ext cx="33004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lef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326" y="1676400"/>
            <a:ext cx="31400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9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Millard technique</a:t>
            </a:r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2200" y="1965325"/>
            <a:ext cx="3505200" cy="4179888"/>
          </a:xfrm>
        </p:spPr>
      </p:pic>
      <p:pic>
        <p:nvPicPr>
          <p:cNvPr id="1536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2726" y="1965325"/>
            <a:ext cx="3343275" cy="4179888"/>
          </a:xfrm>
        </p:spPr>
      </p:pic>
    </p:spTree>
    <p:extLst>
      <p:ext uri="{BB962C8B-B14F-4D97-AF65-F5344CB8AC3E}">
        <p14:creationId xmlns:p14="http://schemas.microsoft.com/office/powerpoint/2010/main" val="16010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2438400" y="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Mulliken</a:t>
            </a:r>
            <a:r>
              <a:rPr lang="en-US" dirty="0" smtClean="0"/>
              <a:t> BCL Repair</a:t>
            </a:r>
          </a:p>
        </p:txBody>
      </p:sp>
      <p:pic>
        <p:nvPicPr>
          <p:cNvPr id="16387" name="Picture 5" descr="BCL repai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>
            <a:fillRect/>
          </a:stretch>
        </p:blipFill>
        <p:spPr>
          <a:xfrm>
            <a:off x="4286250" y="1600200"/>
            <a:ext cx="3792538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1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6884" y="1083902"/>
            <a:ext cx="3502182" cy="46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252" y="1084661"/>
            <a:ext cx="3844031" cy="466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88" r="10938"/>
          <a:stretch/>
        </p:blipFill>
        <p:spPr>
          <a:xfrm>
            <a:off x="353086" y="1084661"/>
            <a:ext cx="3426566" cy="46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smtClean="0"/>
              <a:t>Palatoplasty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Hard palate/ soft palate commonly done together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Based on </a:t>
            </a:r>
            <a:r>
              <a:rPr lang="en-US" sz="2800" dirty="0" smtClean="0"/>
              <a:t>greater </a:t>
            </a:r>
            <a:r>
              <a:rPr lang="en-US" sz="2800" dirty="0"/>
              <a:t>palatine artery, relaxing incisions lateral to </a:t>
            </a:r>
            <a:r>
              <a:rPr lang="en-US" sz="2800" dirty="0" err="1"/>
              <a:t>hamulus</a:t>
            </a:r>
            <a:r>
              <a:rPr lang="en-US" sz="2800" dirty="0"/>
              <a:t> allow soft palate closure. 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Levator</a:t>
            </a:r>
            <a:r>
              <a:rPr lang="en-US" sz="2800" dirty="0"/>
              <a:t>/ tensor attachment to hard palate reoriented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Done around one year as speech studies show better results if done prior to significant speech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Type of repair may be tailored to n-p closure pattern and a-p distance</a:t>
            </a:r>
          </a:p>
        </p:txBody>
      </p:sp>
    </p:spTree>
    <p:extLst>
      <p:ext uri="{BB962C8B-B14F-4D97-AF65-F5344CB8AC3E}">
        <p14:creationId xmlns:p14="http://schemas.microsoft.com/office/powerpoint/2010/main" val="26756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Wardill-Killner V-Y pushback</a:t>
            </a:r>
          </a:p>
        </p:txBody>
      </p:sp>
      <p:pic>
        <p:nvPicPr>
          <p:cNvPr id="19459" name="Picture 3" descr="cleft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1" y="1905000"/>
            <a:ext cx="33813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left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039" y="1905000"/>
            <a:ext cx="36655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9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Von Langenbeck repair</a:t>
            </a:r>
          </a:p>
        </p:txBody>
      </p:sp>
      <p:pic>
        <p:nvPicPr>
          <p:cNvPr id="20483" name="Picture 3" descr="clef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3619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left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138" y="1687138"/>
            <a:ext cx="5057503" cy="4699375"/>
          </a:xfrm>
        </p:spPr>
        <p:txBody>
          <a:bodyPr/>
          <a:lstStyle/>
          <a:p>
            <a:r>
              <a:rPr lang="en-US" dirty="0" smtClean="0"/>
              <a:t>Common ACPA treatment sequence</a:t>
            </a:r>
          </a:p>
          <a:p>
            <a:r>
              <a:rPr lang="en-US" dirty="0" smtClean="0"/>
              <a:t>Cleft team makeup</a:t>
            </a:r>
          </a:p>
          <a:p>
            <a:r>
              <a:rPr lang="en-US" dirty="0" smtClean="0"/>
              <a:t>Associated issues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426" y="1428206"/>
            <a:ext cx="3411719" cy="441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9125" y="295853"/>
            <a:ext cx="5891272" cy="60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Furlow palatoplasty</a:t>
            </a:r>
          </a:p>
        </p:txBody>
      </p:sp>
      <p:pic>
        <p:nvPicPr>
          <p:cNvPr id="21507" name="Picture 3" descr="cleft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1981200"/>
            <a:ext cx="39846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left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9" y="1981200"/>
            <a:ext cx="36972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9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Furlow</a:t>
            </a:r>
            <a:r>
              <a:rPr lang="en-US" dirty="0" smtClean="0"/>
              <a:t> Technique</a:t>
            </a:r>
          </a:p>
        </p:txBody>
      </p:sp>
      <p:pic>
        <p:nvPicPr>
          <p:cNvPr id="22531" name="Picture 3" descr="Palat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2600" y="2157414"/>
            <a:ext cx="4191000" cy="3449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 descr="Palat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2149476"/>
            <a:ext cx="4267200" cy="341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7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Pharyngeal Flap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VPI with greater than a 10 mm (young) and 5mm (older) a-p closure failure</a:t>
            </a:r>
          </a:p>
          <a:p>
            <a:r>
              <a:rPr lang="en-US" sz="2800"/>
              <a:t>“Gold standard” for improvement in VPI</a:t>
            </a:r>
          </a:p>
          <a:p>
            <a:r>
              <a:rPr lang="en-US" sz="2800"/>
              <a:t>Most commonly superiorly based</a:t>
            </a:r>
          </a:p>
        </p:txBody>
      </p:sp>
      <p:pic>
        <p:nvPicPr>
          <p:cNvPr id="23556" name="Picture 5" descr="cleft10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6325" y="1981200"/>
            <a:ext cx="35369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6B4A0-10B4-42B7-AA5D-E533EA9539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432" y="432262"/>
            <a:ext cx="7265324" cy="58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Pharyngeal flap complications, sleep apnea/ stenosis</a:t>
            </a:r>
          </a:p>
        </p:txBody>
      </p:sp>
      <p:pic>
        <p:nvPicPr>
          <p:cNvPr id="24579" name="Picture 3" descr="cleft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209801"/>
            <a:ext cx="41910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left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3810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Sphincter pharyngoplasty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Orticochea 1968</a:t>
            </a:r>
          </a:p>
          <a:p>
            <a:r>
              <a:rPr lang="en-US" sz="2800"/>
              <a:t>Current modifications place palatopharyngeus behind soft palate, overlapping horizontally</a:t>
            </a:r>
          </a:p>
        </p:txBody>
      </p:sp>
      <p:pic>
        <p:nvPicPr>
          <p:cNvPr id="25604" name="Picture 6" descr="cleft38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989139"/>
            <a:ext cx="3810000" cy="409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7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pharyngeal wall augmentation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2438400"/>
            <a:ext cx="3810000" cy="4114800"/>
          </a:xfrm>
        </p:spPr>
        <p:txBody>
          <a:bodyPr/>
          <a:lstStyle/>
          <a:p>
            <a:r>
              <a:rPr lang="en-US" sz="2800" dirty="0" smtClean="0"/>
              <a:t>Implant (not used anymore)</a:t>
            </a:r>
            <a:endParaRPr lang="en-US" sz="2800" dirty="0"/>
          </a:p>
          <a:p>
            <a:r>
              <a:rPr lang="en-US" sz="2800" dirty="0"/>
              <a:t>Fat</a:t>
            </a:r>
          </a:p>
          <a:p>
            <a:r>
              <a:rPr lang="en-US" sz="2800" dirty="0"/>
              <a:t>Infrequent procedure</a:t>
            </a:r>
          </a:p>
          <a:p>
            <a:r>
              <a:rPr lang="en-US" sz="2800" dirty="0"/>
              <a:t>Only for very limited closure problems that are a-p oriented</a:t>
            </a:r>
          </a:p>
        </p:txBody>
      </p:sp>
      <p:pic>
        <p:nvPicPr>
          <p:cNvPr id="26628" name="Picture 6" descr="cleft12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1239" y="1981200"/>
            <a:ext cx="36671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5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Palatal Expansion, Orthodontia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2133600"/>
            <a:ext cx="3581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Align greater and lesser segments</a:t>
            </a:r>
          </a:p>
          <a:p>
            <a:pPr>
              <a:lnSpc>
                <a:spcPct val="90000"/>
              </a:lnSpc>
            </a:pPr>
            <a:r>
              <a:rPr lang="en-US" sz="2800"/>
              <a:t>Contiguous alveolar arch</a:t>
            </a:r>
          </a:p>
          <a:p>
            <a:pPr>
              <a:lnSpc>
                <a:spcPct val="90000"/>
              </a:lnSpc>
            </a:pPr>
            <a:r>
              <a:rPr lang="en-US" sz="2800"/>
              <a:t>Typically as canine erupts</a:t>
            </a:r>
          </a:p>
          <a:p>
            <a:pPr>
              <a:lnSpc>
                <a:spcPct val="90000"/>
              </a:lnSpc>
            </a:pPr>
            <a:r>
              <a:rPr lang="en-US" sz="2800"/>
              <a:t>Pre alveolar graft and post alveolar graft orthodontia</a:t>
            </a:r>
          </a:p>
        </p:txBody>
      </p:sp>
      <p:pic>
        <p:nvPicPr>
          <p:cNvPr id="27652" name="Picture 4" descr="092100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2057400"/>
            <a:ext cx="27432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6" descr="03310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200" y="2057400"/>
            <a:ext cx="25908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9" descr="0731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267201"/>
            <a:ext cx="2743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06300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267200"/>
            <a:ext cx="2590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smtClean="0"/>
              <a:t>Alveolar Bone Grafting</a:t>
            </a:r>
          </a:p>
        </p:txBody>
      </p:sp>
      <p:pic>
        <p:nvPicPr>
          <p:cNvPr id="28675" name="Picture 3" descr="clef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32004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left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5908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left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4638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cleft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224338"/>
            <a:ext cx="30480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Cleft management- timing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Prenatal- Ultrasound identification, education (intrauterine surgery?)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Birth-3 months- feeding, education, OAE, identification of syndrome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Tongue adhesion if airway issues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3 months- primary lip repair (role of lip adhesion?), usually BMT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8-12 months- primary palate repair, speech therapy, </a:t>
            </a:r>
            <a:r>
              <a:rPr lang="en-US" dirty="0" err="1" smtClean="0"/>
              <a:t>audiologic</a:t>
            </a:r>
            <a:r>
              <a:rPr lang="en-US" dirty="0" smtClean="0"/>
              <a:t> evaluation</a:t>
            </a:r>
          </a:p>
        </p:txBody>
      </p:sp>
    </p:spTree>
    <p:extLst>
      <p:ext uri="{BB962C8B-B14F-4D97-AF65-F5344CB8AC3E}">
        <p14:creationId xmlns:p14="http://schemas.microsoft.com/office/powerpoint/2010/main" val="42488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0731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28601"/>
            <a:ext cx="39624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0731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629026"/>
            <a:ext cx="40386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07310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0731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2667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Orthognathic Surgery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3581400" cy="4114800"/>
          </a:xfrm>
        </p:spPr>
        <p:txBody>
          <a:bodyPr/>
          <a:lstStyle/>
          <a:p>
            <a:r>
              <a:rPr lang="en-US" smtClean="0"/>
              <a:t>Final occlusal alignment</a:t>
            </a:r>
          </a:p>
          <a:p>
            <a:r>
              <a:rPr lang="en-US" smtClean="0"/>
              <a:t>Skeletally mature</a:t>
            </a:r>
          </a:p>
          <a:p>
            <a:r>
              <a:rPr lang="en-US" smtClean="0"/>
              <a:t>Usually age 14+</a:t>
            </a:r>
          </a:p>
        </p:txBody>
      </p:sp>
      <p:pic>
        <p:nvPicPr>
          <p:cNvPr id="30724" name="Picture 4" descr="08160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>
            <a:fillRect/>
          </a:stretch>
        </p:blipFill>
        <p:spPr>
          <a:xfrm>
            <a:off x="5715000" y="2057400"/>
            <a:ext cx="4724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Final Rhinoplasty &amp; “Touch up”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443843"/>
            <a:ext cx="2514600" cy="3352800"/>
          </a:xfrm>
        </p:spPr>
        <p:txBody>
          <a:bodyPr/>
          <a:lstStyle/>
          <a:p>
            <a:r>
              <a:rPr lang="en-US" dirty="0" smtClean="0"/>
              <a:t>After </a:t>
            </a:r>
            <a:r>
              <a:rPr lang="en-US" dirty="0" err="1" smtClean="0"/>
              <a:t>Lefort</a:t>
            </a:r>
            <a:r>
              <a:rPr lang="en-US" dirty="0" smtClean="0"/>
              <a:t> if required</a:t>
            </a:r>
          </a:p>
          <a:p>
            <a:r>
              <a:rPr lang="en-US" dirty="0" smtClean="0"/>
              <a:t>Age 14+</a:t>
            </a:r>
          </a:p>
        </p:txBody>
      </p:sp>
      <p:pic>
        <p:nvPicPr>
          <p:cNvPr id="3174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7022" y="1944912"/>
            <a:ext cx="3429000" cy="4200923"/>
          </a:xfrm>
        </p:spPr>
      </p:pic>
      <p:pic>
        <p:nvPicPr>
          <p:cNvPr id="31749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358" y="1944912"/>
            <a:ext cx="3538562" cy="42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8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Cleft- Craniofacial Team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Director</a:t>
            </a:r>
          </a:p>
          <a:p>
            <a:r>
              <a:rPr lang="en-US" sz="2800"/>
              <a:t>Plastic Surgeon</a:t>
            </a:r>
          </a:p>
          <a:p>
            <a:r>
              <a:rPr lang="en-US" sz="2800"/>
              <a:t>Audiologist</a:t>
            </a:r>
          </a:p>
          <a:p>
            <a:r>
              <a:rPr lang="en-US" sz="2800"/>
              <a:t>Otolaryngologist</a:t>
            </a:r>
          </a:p>
          <a:p>
            <a:r>
              <a:rPr lang="en-US" sz="2800"/>
              <a:t>Oral Surgeon</a:t>
            </a:r>
          </a:p>
          <a:p>
            <a:r>
              <a:rPr lang="en-US" sz="2800"/>
              <a:t>Dentist</a:t>
            </a:r>
          </a:p>
          <a:p>
            <a:r>
              <a:rPr lang="en-US" sz="2800"/>
              <a:t>Orthodontist</a:t>
            </a:r>
          </a:p>
          <a:p>
            <a:endParaRPr lang="en-US" sz="280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Speech Pathologist</a:t>
            </a:r>
          </a:p>
          <a:p>
            <a:r>
              <a:rPr lang="en-US" sz="2800"/>
              <a:t>Psychologist</a:t>
            </a:r>
          </a:p>
          <a:p>
            <a:r>
              <a:rPr lang="en-US" sz="2800"/>
              <a:t>Social Worker</a:t>
            </a:r>
          </a:p>
          <a:p>
            <a:r>
              <a:rPr lang="en-US" sz="2800"/>
              <a:t>Geneticist</a:t>
            </a:r>
          </a:p>
          <a:p>
            <a:r>
              <a:rPr lang="en-US" sz="2800"/>
              <a:t>Nurse</a:t>
            </a:r>
          </a:p>
          <a:p>
            <a:r>
              <a:rPr lang="en-US" sz="2800"/>
              <a:t>Pediatrician</a:t>
            </a:r>
          </a:p>
          <a:p>
            <a:r>
              <a:rPr lang="en-US" sz="2800"/>
              <a:t>Photographer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117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Associated Medical issues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112000" y="1981200"/>
            <a:ext cx="5080000" cy="4114800"/>
          </a:xfrm>
        </p:spPr>
        <p:txBody>
          <a:bodyPr>
            <a:normAutofit/>
          </a:bodyPr>
          <a:lstStyle/>
          <a:p>
            <a:r>
              <a:rPr lang="en-US" sz="2800"/>
              <a:t>Hearing, school seating, assistive devices, special schooling</a:t>
            </a:r>
          </a:p>
          <a:p>
            <a:r>
              <a:rPr lang="en-US" sz="2800"/>
              <a:t>Psychosocial issues</a:t>
            </a:r>
          </a:p>
          <a:p>
            <a:r>
              <a:rPr lang="en-US" sz="2800"/>
              <a:t>Syndromic care</a:t>
            </a:r>
          </a:p>
          <a:p>
            <a:r>
              <a:rPr lang="en-US" sz="2800"/>
              <a:t>Other routine medical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947" y="1145124"/>
            <a:ext cx="3852331" cy="49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Associated Medical issues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945086" y="2157549"/>
            <a:ext cx="3810000" cy="4114800"/>
          </a:xfrm>
        </p:spPr>
        <p:txBody>
          <a:bodyPr/>
          <a:lstStyle/>
          <a:p>
            <a:r>
              <a:rPr lang="en-US" sz="2400" dirty="0"/>
              <a:t>Speech therapy may be intensive</a:t>
            </a:r>
          </a:p>
          <a:p>
            <a:r>
              <a:rPr lang="en-US" sz="2400" dirty="0"/>
              <a:t>Schools should have SLP, however- they may require guidance on VPI/ Cleft issues</a:t>
            </a:r>
          </a:p>
          <a:p>
            <a:r>
              <a:rPr lang="en-US" sz="2400" dirty="0" err="1"/>
              <a:t>Nasopharyngoscopy</a:t>
            </a:r>
            <a:r>
              <a:rPr lang="en-US" sz="2400" dirty="0"/>
              <a:t> and </a:t>
            </a:r>
            <a:r>
              <a:rPr lang="en-US" sz="2400" dirty="0" err="1"/>
              <a:t>nasometry</a:t>
            </a:r>
            <a:r>
              <a:rPr lang="en-US" sz="2400" dirty="0"/>
              <a:t> are useful to assess progress (or failure) and </a:t>
            </a:r>
            <a:r>
              <a:rPr lang="en-US" sz="2400" dirty="0" err="1"/>
              <a:t>presurgical</a:t>
            </a:r>
            <a:r>
              <a:rPr lang="en-US" sz="2400" dirty="0"/>
              <a:t> planning</a:t>
            </a:r>
          </a:p>
        </p:txBody>
      </p:sp>
      <p:pic>
        <p:nvPicPr>
          <p:cNvPr id="34820" name="Picture 17" descr="0920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9240" y="2241368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ETD/ OME/ Cholesteatoma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514012" y="2181497"/>
            <a:ext cx="3810000" cy="4114800"/>
          </a:xfrm>
        </p:spPr>
        <p:txBody>
          <a:bodyPr/>
          <a:lstStyle/>
          <a:p>
            <a:r>
              <a:rPr lang="en-US" sz="2400" dirty="0"/>
              <a:t>Consider prophylactic BMT</a:t>
            </a:r>
          </a:p>
          <a:p>
            <a:r>
              <a:rPr lang="en-US" sz="2400" dirty="0"/>
              <a:t>Close f/u by PEX and audio at least annually</a:t>
            </a:r>
          </a:p>
          <a:p>
            <a:r>
              <a:rPr lang="en-US" sz="2400" dirty="0"/>
              <a:t>Exam under anesthesia may be required in some patients</a:t>
            </a:r>
          </a:p>
          <a:p>
            <a:r>
              <a:rPr lang="en-US" sz="2400" dirty="0"/>
              <a:t>Other providers may not recognize serious ear problems</a:t>
            </a:r>
          </a:p>
        </p:txBody>
      </p:sp>
      <p:pic>
        <p:nvPicPr>
          <p:cNvPr id="35844" name="Picture 8" descr="09200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9977" y="2181497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5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1143000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7772400" cy="4114800"/>
          </a:xfrm>
        </p:spPr>
        <p:txBody>
          <a:bodyPr/>
          <a:lstStyle/>
          <a:p>
            <a:r>
              <a:rPr lang="en-US" dirty="0" smtClean="0"/>
              <a:t>Surgery generally follows a standard sequence</a:t>
            </a:r>
            <a:endParaRPr lang="en-US" dirty="0" smtClean="0"/>
          </a:p>
          <a:p>
            <a:r>
              <a:rPr lang="en-US" dirty="0" smtClean="0"/>
              <a:t>Continuous team care, not just when procedures are due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02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Questions/ comments</a:t>
            </a: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2676" y="1590564"/>
            <a:ext cx="3638219" cy="422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6843" y="1897381"/>
            <a:ext cx="3575958" cy="357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676" y="6008912"/>
            <a:ext cx="363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picture of local team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Cleft management- timing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1-5 years- Speech, Audiology, Dental</a:t>
            </a:r>
          </a:p>
          <a:p>
            <a:r>
              <a:rPr lang="en-US" sz="2800" dirty="0"/>
              <a:t>5-13 years- Speech, Audiology, </a:t>
            </a:r>
            <a:r>
              <a:rPr lang="en-US" sz="2800" dirty="0" err="1"/>
              <a:t>presurgical</a:t>
            </a:r>
            <a:r>
              <a:rPr lang="en-US" sz="2800" dirty="0"/>
              <a:t> orthodontia (usually age 6-7) or palatal expansion, Alveolar bone graft (usually after age 7), Pharyngeal flap or </a:t>
            </a:r>
            <a:r>
              <a:rPr lang="en-US" sz="2800" dirty="0" err="1"/>
              <a:t>Palatoplasty</a:t>
            </a:r>
            <a:r>
              <a:rPr lang="en-US" sz="2800" dirty="0"/>
              <a:t> for VPI/speech if needed. Fistula repair if needed.</a:t>
            </a:r>
          </a:p>
          <a:p>
            <a:r>
              <a:rPr lang="en-US" sz="2800" dirty="0"/>
              <a:t>14-18 years- </a:t>
            </a:r>
            <a:r>
              <a:rPr lang="en-US" sz="2800" dirty="0" err="1"/>
              <a:t>orthognathic</a:t>
            </a:r>
            <a:r>
              <a:rPr lang="en-US" sz="2800" dirty="0"/>
              <a:t> </a:t>
            </a:r>
            <a:r>
              <a:rPr lang="en-US" sz="2800" dirty="0" smtClean="0"/>
              <a:t>surgery, </a:t>
            </a:r>
            <a:r>
              <a:rPr lang="en-US" sz="2800" dirty="0"/>
              <a:t>lip revision and </a:t>
            </a:r>
            <a:r>
              <a:rPr lang="en-US" sz="2800" dirty="0" err="1" smtClean="0"/>
              <a:t>rhinoplasty</a:t>
            </a:r>
            <a:r>
              <a:rPr lang="en-US" sz="2800" dirty="0" smtClean="0"/>
              <a:t> </a:t>
            </a:r>
            <a:r>
              <a:rPr lang="en-US" sz="2800" dirty="0"/>
              <a:t>if needed.</a:t>
            </a:r>
          </a:p>
        </p:txBody>
      </p:sp>
    </p:spTree>
    <p:extLst>
      <p:ext uri="{BB962C8B-B14F-4D97-AF65-F5344CB8AC3E}">
        <p14:creationId xmlns:p14="http://schemas.microsoft.com/office/powerpoint/2010/main" val="33233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Surgical Cleft Repair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77724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2800"/>
              <a:t>Tongue adhesion</a:t>
            </a:r>
          </a:p>
          <a:p>
            <a:r>
              <a:rPr lang="en-US" sz="2800"/>
              <a:t>Lip adhesion</a:t>
            </a:r>
          </a:p>
          <a:p>
            <a:r>
              <a:rPr lang="en-US" sz="2800"/>
              <a:t>Lip repair, tip rhinoplasty</a:t>
            </a:r>
          </a:p>
          <a:p>
            <a:r>
              <a:rPr lang="en-US" sz="2800"/>
              <a:t>Palatoplasty</a:t>
            </a:r>
          </a:p>
          <a:p>
            <a:r>
              <a:rPr lang="en-US" sz="2800"/>
              <a:t>Intervelarveloplasty/ Furlow palatoplasty</a:t>
            </a:r>
          </a:p>
          <a:p>
            <a:r>
              <a:rPr lang="en-US" sz="2800"/>
              <a:t>Pharyngeal flap</a:t>
            </a:r>
          </a:p>
          <a:p>
            <a:r>
              <a:rPr lang="en-US" sz="2800"/>
              <a:t>Sphincter pharyngoplasty</a:t>
            </a:r>
          </a:p>
          <a:p>
            <a:r>
              <a:rPr lang="en-US" sz="2800"/>
              <a:t>Pharyngeal implant/ injection</a:t>
            </a:r>
          </a:p>
          <a:p>
            <a:r>
              <a:rPr lang="en-US" sz="2800"/>
              <a:t>Alveolar bone graft</a:t>
            </a:r>
          </a:p>
        </p:txBody>
      </p:sp>
    </p:spTree>
    <p:extLst>
      <p:ext uri="{BB962C8B-B14F-4D97-AF65-F5344CB8AC3E}">
        <p14:creationId xmlns:p14="http://schemas.microsoft.com/office/powerpoint/2010/main" val="38987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Taping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01875" y="2743200"/>
            <a:ext cx="3810000" cy="4114800"/>
          </a:xfrm>
        </p:spPr>
        <p:txBody>
          <a:bodyPr/>
          <a:lstStyle/>
          <a:p>
            <a:r>
              <a:rPr lang="en-US" sz="2800"/>
              <a:t>Helpful to align segments</a:t>
            </a:r>
          </a:p>
          <a:p>
            <a:r>
              <a:rPr lang="en-US" sz="2800"/>
              <a:t>Non complex</a:t>
            </a:r>
          </a:p>
          <a:p>
            <a:r>
              <a:rPr lang="en-US" sz="2800"/>
              <a:t>May be required prior to NAM</a:t>
            </a:r>
          </a:p>
        </p:txBody>
      </p:sp>
      <p:pic>
        <p:nvPicPr>
          <p:cNvPr id="7172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0" y="2057400"/>
            <a:ext cx="3581400" cy="4224338"/>
          </a:xfrm>
        </p:spPr>
      </p:pic>
    </p:spTree>
    <p:extLst>
      <p:ext uri="{BB962C8B-B14F-4D97-AF65-F5344CB8AC3E}">
        <p14:creationId xmlns:p14="http://schemas.microsoft.com/office/powerpoint/2010/main" val="11788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Presurgical Naso Alveolar Molding (PNAM)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743200"/>
            <a:ext cx="3810000" cy="3429000"/>
          </a:xfrm>
        </p:spPr>
        <p:txBody>
          <a:bodyPr/>
          <a:lstStyle/>
          <a:p>
            <a:r>
              <a:rPr lang="en-US" sz="2800"/>
              <a:t>Sequential molding plates align segments</a:t>
            </a:r>
          </a:p>
          <a:p>
            <a:r>
              <a:rPr lang="en-US" sz="2800"/>
              <a:t>Second stage nasal dome elevation extension</a:t>
            </a:r>
          </a:p>
        </p:txBody>
      </p:sp>
      <p:pic>
        <p:nvPicPr>
          <p:cNvPr id="8196" name="Picture 4" descr="101000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1809750"/>
            <a:ext cx="3098800" cy="232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6" descr="10100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4305300"/>
            <a:ext cx="3098800" cy="232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1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DSCN327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3822" y="1681843"/>
            <a:ext cx="5352122" cy="315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0120000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78" y="1681843"/>
            <a:ext cx="5121193" cy="315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5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Tongue Adhesion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>
          <a:xfrm>
            <a:off x="1321526" y="1911531"/>
            <a:ext cx="41148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Rare</a:t>
            </a:r>
          </a:p>
          <a:p>
            <a:r>
              <a:rPr lang="en-US" dirty="0" smtClean="0"/>
              <a:t>Usually for Pierre Robin Sequence</a:t>
            </a:r>
          </a:p>
          <a:p>
            <a:r>
              <a:rPr lang="en-US" dirty="0" err="1" smtClean="0"/>
              <a:t>Adhese</a:t>
            </a:r>
            <a:r>
              <a:rPr lang="en-US" dirty="0" smtClean="0"/>
              <a:t> tongue to lower lip and release at later date</a:t>
            </a:r>
          </a:p>
          <a:p>
            <a:r>
              <a:rPr lang="en-US" dirty="0" smtClean="0"/>
              <a:t>Chin suture through base of tongue</a:t>
            </a:r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190750"/>
            <a:ext cx="45545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4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fs">
      <a:majorFont>
        <a:latin typeface="Cormorant Infant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B4A1B8119C074D9E1D0CA167AE0256" ma:contentTypeVersion="10" ma:contentTypeDescription="Create a new document." ma:contentTypeScope="" ma:versionID="3ba57a9fae2ea9539037cd96b7d7b3cd">
  <xsd:schema xmlns:xsd="http://www.w3.org/2001/XMLSchema" xmlns:xs="http://www.w3.org/2001/XMLSchema" xmlns:p="http://schemas.microsoft.com/office/2006/metadata/properties" xmlns:ns2="2781918a-4201-486f-8cd6-069777501b1b" targetNamespace="http://schemas.microsoft.com/office/2006/metadata/properties" ma:root="true" ma:fieldsID="6137703e242546d562c25f95ebfacb90" ns2:_="">
    <xsd:import namespace="2781918a-4201-486f-8cd6-069777501b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918a-4201-486f-8cd6-069777501b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0F5569-2BCA-4B37-A20A-5CD9156C5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1918a-4201-486f-8cd6-069777501b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C44F11-BE22-4FF4-8976-E1D21A3574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8FED45-6F0A-4266-843C-9CBF345194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2781918a-4201-486f-8cd6-069777501b1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1087</Words>
  <Application>Microsoft Office PowerPoint</Application>
  <PresentationFormat>Widescreen</PresentationFormat>
  <Paragraphs>171</Paragraphs>
  <Slides>38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Cormorant Infant Medium</vt:lpstr>
      <vt:lpstr>Oswald</vt:lpstr>
      <vt:lpstr>Office Theme</vt:lpstr>
      <vt:lpstr>Surgical Treatment of Cleft Lip and Palate</vt:lpstr>
      <vt:lpstr>Overview</vt:lpstr>
      <vt:lpstr>Cleft management- timing</vt:lpstr>
      <vt:lpstr>Cleft management- timing</vt:lpstr>
      <vt:lpstr>Surgical Cleft Repair</vt:lpstr>
      <vt:lpstr>Taping</vt:lpstr>
      <vt:lpstr>Presurgical Naso Alveolar Molding (PNAM)</vt:lpstr>
      <vt:lpstr>PowerPoint Presentation</vt:lpstr>
      <vt:lpstr>Tongue Adhesion</vt:lpstr>
      <vt:lpstr>Lip adhesion</vt:lpstr>
      <vt:lpstr>Lip repair</vt:lpstr>
      <vt:lpstr>Millard technique</vt:lpstr>
      <vt:lpstr>Millard technique</vt:lpstr>
      <vt:lpstr>Millard technique</vt:lpstr>
      <vt:lpstr>Mulliken BCL Repair</vt:lpstr>
      <vt:lpstr>PowerPoint Presentation</vt:lpstr>
      <vt:lpstr>Palatoplasty</vt:lpstr>
      <vt:lpstr>Wardill-Killner V-Y pushback</vt:lpstr>
      <vt:lpstr>Von Langenbeck repair</vt:lpstr>
      <vt:lpstr>PowerPoint Presentation</vt:lpstr>
      <vt:lpstr>Furlow palatoplasty</vt:lpstr>
      <vt:lpstr>Furlow Technique</vt:lpstr>
      <vt:lpstr>Pharyngeal Flap</vt:lpstr>
      <vt:lpstr>PowerPoint Presentation</vt:lpstr>
      <vt:lpstr>Pharyngeal flap complications, sleep apnea/ stenosis</vt:lpstr>
      <vt:lpstr>Sphincter pharyngoplasty</vt:lpstr>
      <vt:lpstr>Posterior pharyngeal wall augmentation</vt:lpstr>
      <vt:lpstr>Palatal Expansion, Orthodontia</vt:lpstr>
      <vt:lpstr>Alveolar Bone Grafting</vt:lpstr>
      <vt:lpstr>PowerPoint Presentation</vt:lpstr>
      <vt:lpstr>Orthognathic Surgery</vt:lpstr>
      <vt:lpstr>Final Rhinoplasty &amp; “Touch up”</vt:lpstr>
      <vt:lpstr>Cleft- Craniofacial Team </vt:lpstr>
      <vt:lpstr>Associated Medical issues</vt:lpstr>
      <vt:lpstr>Associated Medical issues</vt:lpstr>
      <vt:lpstr>ETD/ OME/ Cholesteatoma</vt:lpstr>
      <vt:lpstr>Summary</vt:lpstr>
      <vt:lpstr>Questions/ comments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Helling</dc:creator>
  <cp:lastModifiedBy>Eric Helling</cp:lastModifiedBy>
  <cp:revision>159</cp:revision>
  <dcterms:created xsi:type="dcterms:W3CDTF">2020-06-02T22:47:27Z</dcterms:created>
  <dcterms:modified xsi:type="dcterms:W3CDTF">2025-10-27T16:20:27Z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0x010100F0B4A1B8119C074D9E1D0CA167AE0256</vt:lpwstr>
  </property>
</Properties>
</file>