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37" r:id="rId5"/>
  </p:sldMasterIdLst>
  <p:notesMasterIdLst>
    <p:notesMasterId r:id="rId36"/>
  </p:notesMasterIdLst>
  <p:handoutMasterIdLst>
    <p:handoutMasterId r:id="rId37"/>
  </p:handoutMasterIdLst>
  <p:sldIdLst>
    <p:sldId id="270" r:id="rId6"/>
    <p:sldId id="271" r:id="rId7"/>
    <p:sldId id="272" r:id="rId8"/>
    <p:sldId id="273" r:id="rId9"/>
    <p:sldId id="274" r:id="rId10"/>
    <p:sldId id="275" r:id="rId11"/>
    <p:sldId id="276" r:id="rId12"/>
    <p:sldId id="277" r:id="rId13"/>
    <p:sldId id="278" r:id="rId14"/>
    <p:sldId id="279" r:id="rId15"/>
    <p:sldId id="335" r:id="rId16"/>
    <p:sldId id="336" r:id="rId17"/>
    <p:sldId id="337" r:id="rId18"/>
    <p:sldId id="338" r:id="rId19"/>
    <p:sldId id="339" r:id="rId20"/>
    <p:sldId id="340" r:id="rId21"/>
    <p:sldId id="280" r:id="rId22"/>
    <p:sldId id="281" r:id="rId23"/>
    <p:sldId id="282" r:id="rId24"/>
    <p:sldId id="285" r:id="rId25"/>
    <p:sldId id="343" r:id="rId26"/>
    <p:sldId id="344" r:id="rId27"/>
    <p:sldId id="283" r:id="rId28"/>
    <p:sldId id="284" r:id="rId29"/>
    <p:sldId id="333" r:id="rId30"/>
    <p:sldId id="334" r:id="rId31"/>
    <p:sldId id="345" r:id="rId32"/>
    <p:sldId id="330" r:id="rId33"/>
    <p:sldId id="329" r:id="rId34"/>
    <p:sldId id="34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570"/>
    <a:srgbClr val="55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9BD3F-74D5-4375-85CF-873B99CF33C6}" v="70" dt="2025-09-30T21:41:05.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9" d="100"/>
          <a:sy n="109" d="100"/>
        </p:scale>
        <p:origin x="630" y="84"/>
      </p:cViewPr>
      <p:guideLst/>
    </p:cSldViewPr>
  </p:slideViewPr>
  <p:notesTextViewPr>
    <p:cViewPr>
      <p:scale>
        <a:sx n="1" d="1"/>
        <a:sy n="1" d="1"/>
      </p:scale>
      <p:origin x="0" y="0"/>
    </p:cViewPr>
  </p:notesTextViewPr>
  <p:sorterViewPr>
    <p:cViewPr>
      <p:scale>
        <a:sx n="100" d="100"/>
        <a:sy n="100" d="100"/>
      </p:scale>
      <p:origin x="0" y="-3312"/>
    </p:cViewPr>
  </p:sorterViewPr>
  <p:notesViewPr>
    <p:cSldViewPr snapToGrid="0">
      <p:cViewPr varScale="1">
        <p:scale>
          <a:sx n="67" d="100"/>
          <a:sy n="67" d="100"/>
        </p:scale>
        <p:origin x="2261"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Hansen" userId="L66M4FavKPJ0s9nBHXy/xniTvCHFA/7Du7xG6A/bTKQ=" providerId="None" clId="Web-{7BD9BD3F-74D5-4375-85CF-873B99CF33C6}"/>
    <pc:docChg chg="modSld">
      <pc:chgData name="Jessica Hansen" userId="L66M4FavKPJ0s9nBHXy/xniTvCHFA/7Du7xG6A/bTKQ=" providerId="None" clId="Web-{7BD9BD3F-74D5-4375-85CF-873B99CF33C6}" dt="2025-09-30T21:41:03.615" v="45" actId="20577"/>
      <pc:docMkLst>
        <pc:docMk/>
      </pc:docMkLst>
      <pc:sldChg chg="addSp delSp modSp">
        <pc:chgData name="Jessica Hansen" userId="L66M4FavKPJ0s9nBHXy/xniTvCHFA/7Du7xG6A/bTKQ=" providerId="None" clId="Web-{7BD9BD3F-74D5-4375-85CF-873B99CF33C6}" dt="2025-09-30T21:41:03.615" v="45" actId="20577"/>
        <pc:sldMkLst>
          <pc:docMk/>
          <pc:sldMk cId="2166747169" sldId="257"/>
        </pc:sldMkLst>
        <pc:spChg chg="mod">
          <ac:chgData name="Jessica Hansen" userId="L66M4FavKPJ0s9nBHXy/xniTvCHFA/7Du7xG6A/bTKQ=" providerId="None" clId="Web-{7BD9BD3F-74D5-4375-85CF-873B99CF33C6}" dt="2025-09-30T21:39:03.818" v="7" actId="20577"/>
          <ac:spMkLst>
            <pc:docMk/>
            <pc:sldMk cId="2166747169" sldId="257"/>
            <ac:spMk id="2" creationId="{32FD4B35-C2BB-45C5-9215-7D3A31125BA7}"/>
          </ac:spMkLst>
        </pc:spChg>
        <pc:spChg chg="del mod">
          <ac:chgData name="Jessica Hansen" userId="L66M4FavKPJ0s9nBHXy/xniTvCHFA/7Du7xG6A/bTKQ=" providerId="None" clId="Web-{7BD9BD3F-74D5-4375-85CF-873B99CF33C6}" dt="2025-09-30T21:39:43.146" v="19"/>
          <ac:spMkLst>
            <pc:docMk/>
            <pc:sldMk cId="2166747169" sldId="257"/>
            <ac:spMk id="7" creationId="{514126F5-E6B6-4D3E-A840-5FC888175E6A}"/>
          </ac:spMkLst>
        </pc:spChg>
        <pc:spChg chg="mod">
          <ac:chgData name="Jessica Hansen" userId="L66M4FavKPJ0s9nBHXy/xniTvCHFA/7Du7xG6A/bTKQ=" providerId="None" clId="Web-{7BD9BD3F-74D5-4375-85CF-873B99CF33C6}" dt="2025-09-30T21:39:28.662" v="17" actId="20577"/>
          <ac:spMkLst>
            <pc:docMk/>
            <pc:sldMk cId="2166747169" sldId="257"/>
            <ac:spMk id="10" creationId="{0238B3B5-BF1B-40A9-9FF7-5D75392B4B9F}"/>
          </ac:spMkLst>
        </pc:spChg>
        <pc:spChg chg="add mod">
          <ac:chgData name="Jessica Hansen" userId="L66M4FavKPJ0s9nBHXy/xniTvCHFA/7Du7xG6A/bTKQ=" providerId="None" clId="Web-{7BD9BD3F-74D5-4375-85CF-873B99CF33C6}" dt="2025-09-30T21:41:03.615" v="45" actId="20577"/>
          <ac:spMkLst>
            <pc:docMk/>
            <pc:sldMk cId="2166747169" sldId="257"/>
            <ac:spMk id="11" creationId="{600B8885-38E4-9497-C63C-406EAAF6AE7B}"/>
          </ac:spMkLst>
        </pc:spChg>
        <pc:picChg chg="add mod">
          <ac:chgData name="Jessica Hansen" userId="L66M4FavKPJ0s9nBHXy/xniTvCHFA/7Du7xG6A/bTKQ=" providerId="None" clId="Web-{7BD9BD3F-74D5-4375-85CF-873B99CF33C6}" dt="2025-09-30T21:40:03.209" v="24" actId="1076"/>
          <ac:picMkLst>
            <pc:docMk/>
            <pc:sldMk cId="2166747169" sldId="257"/>
            <ac:picMk id="3" creationId="{F03DCE5A-2279-5E97-1062-6E38D618BB3F}"/>
          </ac:picMkLst>
        </pc:picChg>
        <pc:picChg chg="add mod">
          <ac:chgData name="Jessica Hansen" userId="L66M4FavKPJ0s9nBHXy/xniTvCHFA/7Du7xG6A/bTKQ=" providerId="None" clId="Web-{7BD9BD3F-74D5-4375-85CF-873B99CF33C6}" dt="2025-09-30T21:40:06.568" v="26" actId="1076"/>
          <ac:picMkLst>
            <pc:docMk/>
            <pc:sldMk cId="2166747169" sldId="257"/>
            <ac:picMk id="6" creationId="{FA43E52F-074D-C86F-C8DE-221DB0012C19}"/>
          </ac:picMkLst>
        </pc:picChg>
        <pc:picChg chg="add del">
          <ac:chgData name="Jessica Hansen" userId="L66M4FavKPJ0s9nBHXy/xniTvCHFA/7Du7xG6A/bTKQ=" providerId="None" clId="Web-{7BD9BD3F-74D5-4375-85CF-873B99CF33C6}" dt="2025-09-30T21:40:14.443" v="28"/>
          <ac:picMkLst>
            <pc:docMk/>
            <pc:sldMk cId="2166747169" sldId="257"/>
            <ac:picMk id="8" creationId="{45DA1EBA-7919-2FC6-0DB9-C72C6D10D9B8}"/>
          </ac:picMkLst>
        </pc:picChg>
        <pc:picChg chg="add del mod">
          <ac:chgData name="Jessica Hansen" userId="L66M4FavKPJ0s9nBHXy/xniTvCHFA/7Du7xG6A/bTKQ=" providerId="None" clId="Web-{7BD9BD3F-74D5-4375-85CF-873B99CF33C6}" dt="2025-09-30T21:39:55.725" v="22"/>
          <ac:picMkLst>
            <pc:docMk/>
            <pc:sldMk cId="2166747169" sldId="257"/>
            <ac:picMk id="13" creationId="{5A496031-215C-4D81-A4A4-5C8F39676D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D52D0B2-742C-4A9A-AD08-693647C0F7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597F99A-72E7-4EAC-ABDC-2BBC5E063B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062F7-B287-4DF6-A548-2C07E7741754}" type="datetimeFigureOut">
              <a:rPr lang="en-US" smtClean="0"/>
              <a:t>10/27/2025</a:t>
            </a:fld>
            <a:endParaRPr lang="en-US"/>
          </a:p>
        </p:txBody>
      </p:sp>
      <p:sp>
        <p:nvSpPr>
          <p:cNvPr id="4" name="Footer Placeholder 3">
            <a:extLst>
              <a:ext uri="{FF2B5EF4-FFF2-40B4-BE49-F238E27FC236}">
                <a16:creationId xmlns:a16="http://schemas.microsoft.com/office/drawing/2014/main" xmlns="" id="{7EDB8F01-2037-40DE-9A57-CD20DEEB7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D97FC97-830C-4CEF-A1C5-EFBF06BA6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6F4720-2B15-4D06-B885-E65C1792CBEF}" type="slidenum">
              <a:rPr lang="en-US" smtClean="0"/>
              <a:t>‹#›</a:t>
            </a:fld>
            <a:endParaRPr lang="en-US"/>
          </a:p>
        </p:txBody>
      </p:sp>
    </p:spTree>
    <p:extLst>
      <p:ext uri="{BB962C8B-B14F-4D97-AF65-F5344CB8AC3E}">
        <p14:creationId xmlns:p14="http://schemas.microsoft.com/office/powerpoint/2010/main" val="241151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EA1E8-E518-455C-B578-42CCE295B65D}"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2CF74-67A6-40B4-AE47-35C729ADD172}" type="slidenum">
              <a:rPr lang="en-US" smtClean="0"/>
              <a:t>‹#›</a:t>
            </a:fld>
            <a:endParaRPr lang="en-US"/>
          </a:p>
        </p:txBody>
      </p:sp>
    </p:spTree>
    <p:extLst>
      <p:ext uri="{BB962C8B-B14F-4D97-AF65-F5344CB8AC3E}">
        <p14:creationId xmlns:p14="http://schemas.microsoft.com/office/powerpoint/2010/main" val="119169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Frontonasal</a:t>
            </a:r>
            <a:r>
              <a:rPr lang="en-US" baseline="0" dirty="0" smtClean="0"/>
              <a:t> process is divided into medial and lateral nasal process. The medial nasal process develops into the </a:t>
            </a:r>
            <a:r>
              <a:rPr lang="en-US" baseline="0" dirty="0" err="1" smtClean="0"/>
              <a:t>philtrum</a:t>
            </a:r>
            <a:r>
              <a:rPr lang="en-US" baseline="0" dirty="0" smtClean="0"/>
              <a:t> and </a:t>
            </a:r>
            <a:r>
              <a:rPr lang="en-US" baseline="0" dirty="0" err="1" smtClean="0"/>
              <a:t>premaxilla</a:t>
            </a:r>
            <a:r>
              <a:rPr lang="en-US" baseline="0" dirty="0" smtClean="0"/>
              <a:t>. The maxillary swelling fuses to the lateral nasal process and becomes the nasolacrimal groove/ nasolacrimal duct and the medial nasal process fuses to the maxillary swelling to become the </a:t>
            </a:r>
            <a:r>
              <a:rPr lang="en-US" baseline="0" dirty="0" err="1" smtClean="0"/>
              <a:t>philtral</a:t>
            </a:r>
            <a:r>
              <a:rPr lang="en-US" baseline="0" dirty="0" smtClean="0"/>
              <a:t> column.</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4</a:t>
            </a:fld>
            <a:endParaRPr lang="en-US"/>
          </a:p>
        </p:txBody>
      </p:sp>
    </p:spTree>
    <p:extLst>
      <p:ext uri="{BB962C8B-B14F-4D97-AF65-F5344CB8AC3E}">
        <p14:creationId xmlns:p14="http://schemas.microsoft.com/office/powerpoint/2010/main" val="276893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CNS contents descend through</a:t>
            </a:r>
            <a:r>
              <a:rPr lang="en-US" baseline="0" dirty="0" smtClean="0"/>
              <a:t> failure of fusion in </a:t>
            </a:r>
            <a:r>
              <a:rPr lang="en-US" baseline="0" dirty="0" err="1" smtClean="0"/>
              <a:t>frontonasal</a:t>
            </a:r>
            <a:r>
              <a:rPr lang="en-US" baseline="0" dirty="0" smtClean="0"/>
              <a:t> process. Variations can include </a:t>
            </a:r>
            <a:r>
              <a:rPr lang="en-US" baseline="0" dirty="0" err="1" smtClean="0"/>
              <a:t>extranasal</a:t>
            </a:r>
            <a:r>
              <a:rPr lang="en-US" baseline="0" dirty="0" smtClean="0"/>
              <a:t> </a:t>
            </a:r>
            <a:r>
              <a:rPr lang="en-US" baseline="0" dirty="0" err="1" smtClean="0"/>
              <a:t>glioma</a:t>
            </a:r>
            <a:r>
              <a:rPr lang="en-US" baseline="0" dirty="0" smtClean="0"/>
              <a:t> or </a:t>
            </a:r>
            <a:r>
              <a:rPr lang="en-US" baseline="0" dirty="0" err="1" smtClean="0"/>
              <a:t>dermoid</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27</a:t>
            </a:fld>
            <a:endParaRPr lang="en-US"/>
          </a:p>
        </p:txBody>
      </p:sp>
    </p:spTree>
    <p:extLst>
      <p:ext uri="{BB962C8B-B14F-4D97-AF65-F5344CB8AC3E}">
        <p14:creationId xmlns:p14="http://schemas.microsoft.com/office/powerpoint/2010/main" val="2921532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up of Cleft Team per ACPA. These slides can be deleted or used</a:t>
            </a:r>
            <a:r>
              <a:rPr lang="en-US" baseline="0" dirty="0" smtClean="0"/>
              <a:t> for other talks as needed.</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28</a:t>
            </a:fld>
            <a:endParaRPr lang="en-US"/>
          </a:p>
        </p:txBody>
      </p:sp>
    </p:spTree>
    <p:extLst>
      <p:ext uri="{BB962C8B-B14F-4D97-AF65-F5344CB8AC3E}">
        <p14:creationId xmlns:p14="http://schemas.microsoft.com/office/powerpoint/2010/main" val="189420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Cleft</a:t>
            </a:r>
            <a:r>
              <a:rPr lang="en-US" baseline="0" dirty="0" smtClean="0"/>
              <a:t> Lip and Palate Craniofacial Association Parameters of Care. Outlines general/ mainstream sequence of cleft care and cleft team components, can be found on </a:t>
            </a:r>
            <a:r>
              <a:rPr lang="en-US" baseline="0" smtClean="0"/>
              <a:t>ACPA website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29</a:t>
            </a:fld>
            <a:endParaRPr lang="en-US"/>
          </a:p>
        </p:txBody>
      </p:sp>
    </p:spTree>
    <p:extLst>
      <p:ext uri="{BB962C8B-B14F-4D97-AF65-F5344CB8AC3E}">
        <p14:creationId xmlns:p14="http://schemas.microsoft.com/office/powerpoint/2010/main" val="321572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 of choice, local surgical team used in this case.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30</a:t>
            </a:fld>
            <a:endParaRPr lang="en-US"/>
          </a:p>
        </p:txBody>
      </p:sp>
    </p:spTree>
    <p:extLst>
      <p:ext uri="{BB962C8B-B14F-4D97-AF65-F5344CB8AC3E}">
        <p14:creationId xmlns:p14="http://schemas.microsoft.com/office/powerpoint/2010/main" val="62375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palatal shelves are and extension of maxilla and are initially</a:t>
            </a:r>
            <a:r>
              <a:rPr lang="en-US" baseline="0" dirty="0" smtClean="0"/>
              <a:t> oriented downward. The rotate upward and fuse to the nasal septum in the midline posterior to the incisive foramen. The </a:t>
            </a:r>
            <a:r>
              <a:rPr lang="en-US" baseline="0" dirty="0" err="1" smtClean="0"/>
              <a:t>premaxilla</a:t>
            </a:r>
            <a:r>
              <a:rPr lang="en-US" baseline="0" dirty="0" smtClean="0"/>
              <a:t> (</a:t>
            </a:r>
            <a:r>
              <a:rPr lang="en-US" baseline="0" dirty="0" err="1" smtClean="0"/>
              <a:t>frontonasal</a:t>
            </a:r>
            <a:r>
              <a:rPr lang="en-US" baseline="0" dirty="0" smtClean="0"/>
              <a:t> process) fuses to the palatal shelves anteriorly from the incisive foramen forward.</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6</a:t>
            </a:fld>
            <a:endParaRPr lang="en-US"/>
          </a:p>
        </p:txBody>
      </p:sp>
    </p:spTree>
    <p:extLst>
      <p:ext uri="{BB962C8B-B14F-4D97-AF65-F5344CB8AC3E}">
        <p14:creationId xmlns:p14="http://schemas.microsoft.com/office/powerpoint/2010/main" val="63766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Oronasal</a:t>
            </a:r>
            <a:r>
              <a:rPr lang="en-US" dirty="0" smtClean="0"/>
              <a:t> membrane ruptures between the 3</a:t>
            </a:r>
            <a:r>
              <a:rPr lang="en-US" baseline="30000" dirty="0" smtClean="0"/>
              <a:t>rd</a:t>
            </a:r>
            <a:r>
              <a:rPr lang="en-US" dirty="0" smtClean="0"/>
              <a:t> and 7</a:t>
            </a:r>
            <a:r>
              <a:rPr lang="en-US" baseline="30000" dirty="0" smtClean="0"/>
              <a:t>th</a:t>
            </a:r>
            <a:r>
              <a:rPr lang="en-US" dirty="0" smtClean="0"/>
              <a:t> week of gestation.</a:t>
            </a:r>
            <a:r>
              <a:rPr lang="en-US" baseline="0" dirty="0" smtClean="0"/>
              <a:t> Failure to rupture or incomplete rupture can result in </a:t>
            </a:r>
            <a:r>
              <a:rPr lang="en-US" baseline="0" dirty="0" err="1" smtClean="0"/>
              <a:t>Choanal</a:t>
            </a:r>
            <a:r>
              <a:rPr lang="en-US" baseline="0" dirty="0" smtClean="0"/>
              <a:t> Atresia or </a:t>
            </a:r>
            <a:r>
              <a:rPr lang="en-US" baseline="0" dirty="0" err="1" smtClean="0"/>
              <a:t>Choanal</a:t>
            </a:r>
            <a:r>
              <a:rPr lang="en-US" baseline="0" dirty="0" smtClean="0"/>
              <a:t> Stenosis. Newborns are obligate nasal breathers and the hallmark of </a:t>
            </a:r>
            <a:r>
              <a:rPr lang="en-US" baseline="0" dirty="0" err="1" smtClean="0"/>
              <a:t>Choanal</a:t>
            </a:r>
            <a:r>
              <a:rPr lang="en-US" baseline="0" dirty="0" smtClean="0"/>
              <a:t> Atresia in a newborn is episodic apnea that resolves with crying (mouth breathing). </a:t>
            </a:r>
            <a:r>
              <a:rPr lang="en-US" baseline="0" dirty="0" err="1" smtClean="0"/>
              <a:t>Choanal</a:t>
            </a:r>
            <a:r>
              <a:rPr lang="en-US" baseline="0" dirty="0" smtClean="0"/>
              <a:t> Atresia is associated with other </a:t>
            </a:r>
            <a:r>
              <a:rPr lang="en-US" baseline="0" dirty="0" err="1" smtClean="0"/>
              <a:t>clefting</a:t>
            </a:r>
            <a:r>
              <a:rPr lang="en-US" baseline="0" dirty="0" smtClean="0"/>
              <a:t> syndromes such as </a:t>
            </a:r>
            <a:r>
              <a:rPr lang="en-US" baseline="0" dirty="0" err="1" smtClean="0"/>
              <a:t>Treacher</a:t>
            </a:r>
            <a:r>
              <a:rPr lang="en-US" baseline="0" dirty="0" smtClean="0"/>
              <a:t> Collins, </a:t>
            </a:r>
            <a:r>
              <a:rPr lang="en-US" baseline="0" dirty="0" err="1" smtClean="0"/>
              <a:t>Crouzon</a:t>
            </a:r>
            <a:r>
              <a:rPr lang="en-US" baseline="0" dirty="0" smtClean="0"/>
              <a:t>, Pfeiffer, etc.</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9</a:t>
            </a:fld>
            <a:endParaRPr lang="en-US"/>
          </a:p>
        </p:txBody>
      </p:sp>
    </p:spTree>
    <p:extLst>
      <p:ext uri="{BB962C8B-B14F-4D97-AF65-F5344CB8AC3E}">
        <p14:creationId xmlns:p14="http://schemas.microsoft.com/office/powerpoint/2010/main" val="392506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alar widening, horizontal shape and depression on cleft side with </a:t>
            </a:r>
            <a:r>
              <a:rPr lang="en-US" dirty="0" err="1" smtClean="0"/>
              <a:t>columella</a:t>
            </a:r>
            <a:r>
              <a:rPr lang="en-US" dirty="0" smtClean="0"/>
              <a:t> to non</a:t>
            </a:r>
            <a:r>
              <a:rPr lang="en-US" baseline="0" dirty="0" smtClean="0"/>
              <a:t> cleft side.</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13</a:t>
            </a:fld>
            <a:endParaRPr lang="en-US"/>
          </a:p>
        </p:txBody>
      </p:sp>
    </p:spTree>
    <p:extLst>
      <p:ext uri="{BB962C8B-B14F-4D97-AF65-F5344CB8AC3E}">
        <p14:creationId xmlns:p14="http://schemas.microsoft.com/office/powerpoint/2010/main" val="201000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Kernahan</a:t>
            </a:r>
            <a:r>
              <a:rPr lang="en-US" dirty="0" smtClean="0"/>
              <a:t> “Striped</a:t>
            </a:r>
            <a:r>
              <a:rPr lang="en-US" baseline="0" dirty="0" smtClean="0"/>
              <a:t> Y” classification. </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18</a:t>
            </a:fld>
            <a:endParaRPr lang="en-US"/>
          </a:p>
        </p:txBody>
      </p:sp>
    </p:spTree>
    <p:extLst>
      <p:ext uri="{BB962C8B-B14F-4D97-AF65-F5344CB8AC3E}">
        <p14:creationId xmlns:p14="http://schemas.microsoft.com/office/powerpoint/2010/main" val="77352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Tessier</a:t>
            </a:r>
            <a:r>
              <a:rPr lang="en-US" dirty="0" smtClean="0"/>
              <a:t> cleft system is descriptive based</a:t>
            </a:r>
            <a:r>
              <a:rPr lang="en-US" baseline="0" dirty="0" smtClean="0"/>
              <a:t> on location relative to midline of face. These typically occur along natural embryologic fusion locations due to lack of fusion.</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20</a:t>
            </a:fld>
            <a:endParaRPr lang="en-US"/>
          </a:p>
        </p:txBody>
      </p:sp>
    </p:spTree>
    <p:extLst>
      <p:ext uri="{BB962C8B-B14F-4D97-AF65-F5344CB8AC3E}">
        <p14:creationId xmlns:p14="http://schemas.microsoft.com/office/powerpoint/2010/main" val="309510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Infant</a:t>
            </a:r>
            <a:r>
              <a:rPr lang="en-US" baseline="0" dirty="0" smtClean="0"/>
              <a:t> shows l</a:t>
            </a:r>
            <a:r>
              <a:rPr lang="en-US" dirty="0" smtClean="0"/>
              <a:t>ack of formation of midline</a:t>
            </a:r>
            <a:r>
              <a:rPr lang="en-US" baseline="0" dirty="0" smtClean="0"/>
              <a:t> structures to include nasal septum and </a:t>
            </a:r>
            <a:r>
              <a:rPr lang="en-US" baseline="0" dirty="0" err="1" smtClean="0"/>
              <a:t>premaxilla</a:t>
            </a:r>
            <a:r>
              <a:rPr lang="en-US" baseline="0" dirty="0" smtClean="0"/>
              <a:t>. Infant is looking up and right due to chronic seizures. Likely due to absence of corpus callosum which moderates neural activity between hemispheres. Degree of findings variable, can be mild underdevelopment to a single eye (Cyclops) deformity. Advanced cases are nearly always fatal.</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24</a:t>
            </a:fld>
            <a:endParaRPr lang="en-US"/>
          </a:p>
        </p:txBody>
      </p:sp>
    </p:spTree>
    <p:extLst>
      <p:ext uri="{BB962C8B-B14F-4D97-AF65-F5344CB8AC3E}">
        <p14:creationId xmlns:p14="http://schemas.microsoft.com/office/powerpoint/2010/main" val="125038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 scan showing duplication of the nasal</a:t>
            </a:r>
            <a:r>
              <a:rPr lang="en-US" baseline="0" dirty="0" smtClean="0"/>
              <a:t> dorsum, septum and likely </a:t>
            </a:r>
            <a:r>
              <a:rPr lang="en-US" baseline="0" dirty="0" err="1" smtClean="0"/>
              <a:t>cristi</a:t>
            </a:r>
            <a:r>
              <a:rPr lang="en-US" baseline="0" dirty="0" smtClean="0"/>
              <a:t> </a:t>
            </a:r>
            <a:r>
              <a:rPr lang="en-US" baseline="0" dirty="0" err="1" smtClean="0"/>
              <a:t>galli</a:t>
            </a:r>
            <a:r>
              <a:rPr lang="en-US" baseline="0" dirty="0" smtClean="0"/>
              <a:t> (not shown)</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25</a:t>
            </a:fld>
            <a:endParaRPr lang="en-US"/>
          </a:p>
        </p:txBody>
      </p:sp>
    </p:spTree>
    <p:extLst>
      <p:ext uri="{BB962C8B-B14F-4D97-AF65-F5344CB8AC3E}">
        <p14:creationId xmlns:p14="http://schemas.microsoft.com/office/powerpoint/2010/main" val="153785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Tessier</a:t>
            </a:r>
            <a:r>
              <a:rPr lang="en-US" dirty="0" smtClean="0"/>
              <a:t> clefts can be incomplete or multiple</a:t>
            </a:r>
            <a:r>
              <a:rPr lang="en-US" baseline="0" dirty="0" smtClean="0"/>
              <a:t> and simultaneous. Certain </a:t>
            </a:r>
            <a:r>
              <a:rPr lang="en-US" baseline="0" dirty="0" err="1" smtClean="0"/>
              <a:t>nasocular</a:t>
            </a:r>
            <a:r>
              <a:rPr lang="en-US" baseline="0" dirty="0" smtClean="0"/>
              <a:t> clefts can have </a:t>
            </a:r>
            <a:r>
              <a:rPr lang="en-US" baseline="0" dirty="0" err="1" smtClean="0"/>
              <a:t>coloboma</a:t>
            </a:r>
            <a:r>
              <a:rPr lang="en-US" baseline="0" dirty="0" smtClean="0"/>
              <a:t> or </a:t>
            </a:r>
            <a:r>
              <a:rPr lang="en-US" baseline="0" dirty="0" err="1" smtClean="0"/>
              <a:t>epibulbar</a:t>
            </a:r>
            <a:r>
              <a:rPr lang="en-US" baseline="0" dirty="0" smtClean="0"/>
              <a:t> </a:t>
            </a:r>
            <a:r>
              <a:rPr lang="en-US" baseline="0" dirty="0" err="1" smtClean="0"/>
              <a:t>dermoids</a:t>
            </a:r>
            <a:r>
              <a:rPr lang="en-US" baseline="0" dirty="0" smtClean="0"/>
              <a:t>. This child has a mild midline cleft of lip, </a:t>
            </a:r>
            <a:r>
              <a:rPr lang="en-US" baseline="0" dirty="0" err="1" smtClean="0"/>
              <a:t>premaxilla</a:t>
            </a:r>
            <a:r>
              <a:rPr lang="en-US" baseline="0" dirty="0" smtClean="0"/>
              <a:t> and midline facial widening. She does not have duplication of midline as seen in </a:t>
            </a:r>
            <a:r>
              <a:rPr lang="en-US" baseline="0" dirty="0" err="1" smtClean="0"/>
              <a:t>Frontonasal</a:t>
            </a:r>
            <a:r>
              <a:rPr lang="en-US" baseline="0" dirty="0" smtClean="0"/>
              <a:t> dysplasia</a:t>
            </a:r>
            <a:endParaRPr lang="en-US" dirty="0"/>
          </a:p>
        </p:txBody>
      </p:sp>
      <p:sp>
        <p:nvSpPr>
          <p:cNvPr id="4" name="Slide Number Placeholder 3"/>
          <p:cNvSpPr>
            <a:spLocks noGrp="1"/>
          </p:cNvSpPr>
          <p:nvPr>
            <p:ph type="sldNum" sz="quarter" idx="10"/>
          </p:nvPr>
        </p:nvSpPr>
        <p:spPr/>
        <p:txBody>
          <a:bodyPr/>
          <a:lstStyle/>
          <a:p>
            <a:fld id="{59F2CF74-67A6-40B4-AE47-35C729ADD172}" type="slidenum">
              <a:rPr lang="en-US" smtClean="0"/>
              <a:t>26</a:t>
            </a:fld>
            <a:endParaRPr lang="en-US"/>
          </a:p>
        </p:txBody>
      </p:sp>
    </p:spTree>
    <p:extLst>
      <p:ext uri="{BB962C8B-B14F-4D97-AF65-F5344CB8AC3E}">
        <p14:creationId xmlns:p14="http://schemas.microsoft.com/office/powerpoint/2010/main" val="348023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xmlns="" id="{B5EB1D62-6468-45B3-BBB8-F5F964C5CFC0}"/>
              </a:ext>
            </a:extLst>
          </p:cNvPr>
          <p:cNvSpPr>
            <a:spLocks noGrp="1"/>
          </p:cNvSpPr>
          <p:nvPr>
            <p:ph type="dt" sz="half" idx="10"/>
          </p:nvPr>
        </p:nvSpPr>
        <p:spPr/>
        <p:txBody>
          <a:bodyPr/>
          <a:lstStyle/>
          <a:p>
            <a:r>
              <a:rPr lang="en-US" dirty="0"/>
              <a:t>Date updated</a:t>
            </a:r>
          </a:p>
        </p:txBody>
      </p:sp>
      <p:sp>
        <p:nvSpPr>
          <p:cNvPr id="16" name="Footer Placeholder 15">
            <a:extLst>
              <a:ext uri="{FF2B5EF4-FFF2-40B4-BE49-F238E27FC236}">
                <a16:creationId xmlns:a16="http://schemas.microsoft.com/office/drawing/2014/main" xmlns="" id="{83DEFD24-93A1-422C-AAAA-DE6D2909A666}"/>
              </a:ext>
            </a:extLst>
          </p:cNvPr>
          <p:cNvSpPr>
            <a:spLocks noGrp="1"/>
          </p:cNvSpPr>
          <p:nvPr>
            <p:ph type="ftr" sz="quarter" idx="11"/>
          </p:nvPr>
        </p:nvSpPr>
        <p:spPr>
          <a:xfrm>
            <a:off x="4038600" y="6423030"/>
            <a:ext cx="4142678" cy="318051"/>
          </a:xfrm>
          <a:prstGeom prst="rect">
            <a:avLst/>
          </a:prstGeom>
        </p:spPr>
        <p:txBody>
          <a:bodyPr/>
          <a:lstStyle>
            <a:lvl1pPr>
              <a:defRPr sz="1200" baseline="0">
                <a:solidFill>
                  <a:schemeClr val="tx1">
                    <a:lumMod val="65000"/>
                    <a:lumOff val="35000"/>
                  </a:schemeClr>
                </a:solidFill>
                <a:latin typeface="+mj-lt"/>
              </a:defRPr>
            </a:lvl1pPr>
          </a:lstStyle>
          <a:p>
            <a:endParaRPr lang="en-US" dirty="0"/>
          </a:p>
        </p:txBody>
      </p:sp>
      <p:sp>
        <p:nvSpPr>
          <p:cNvPr id="17" name="Slide Number Placeholder 16">
            <a:extLst>
              <a:ext uri="{FF2B5EF4-FFF2-40B4-BE49-F238E27FC236}">
                <a16:creationId xmlns:a16="http://schemas.microsoft.com/office/drawing/2014/main" xmlns="" id="{50F4F867-D77A-4CE7-AB27-1EC195AEB850}"/>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85739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0EF80-FB3D-410B-82B3-E70C4A38C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2297E2-163F-4CD0-9961-7DC91214C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2B535A54-9526-4B5D-9C22-4491EB804760}"/>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6C01430-B235-450C-A716-8123D680F34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5937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8A3DD9-894A-4CAD-8F5E-59B55A44E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D9D094-5F57-4E0B-BED4-CCB727A69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31FCB3-CB22-4FA6-A4A5-F09D905153C9}"/>
              </a:ext>
            </a:extLst>
          </p:cNvPr>
          <p:cNvSpPr>
            <a:spLocks noGrp="1"/>
          </p:cNvSpPr>
          <p:nvPr>
            <p:ph type="dt" sz="half" idx="10"/>
          </p:nvPr>
        </p:nvSpPr>
        <p:spPr/>
        <p:txBody>
          <a:bodyPr/>
          <a:lstStyle/>
          <a:p>
            <a:r>
              <a:rPr lang="en-US" dirty="0"/>
              <a:t>Date updated</a:t>
            </a:r>
          </a:p>
        </p:txBody>
      </p:sp>
      <p:sp>
        <p:nvSpPr>
          <p:cNvPr id="5" name="Footer Placeholder 4">
            <a:extLst>
              <a:ext uri="{FF2B5EF4-FFF2-40B4-BE49-F238E27FC236}">
                <a16:creationId xmlns:a16="http://schemas.microsoft.com/office/drawing/2014/main" xmlns="" id="{6FE1C67A-5AB1-42C8-A00E-56E843BB7F93}"/>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44A8DB2-EA4E-4B4B-BE29-496D03B60A6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367759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a:t>Headline (32pt)</a:t>
            </a:r>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a:t>Picture</a:t>
            </a:r>
          </a:p>
        </p:txBody>
      </p:sp>
      <p:sp>
        <p:nvSpPr>
          <p:cNvPr id="12" name="Inhaltsplatzhalter 2">
            <a:extLst>
              <a:ext uri="{FF2B5EF4-FFF2-40B4-BE49-F238E27FC236}">
                <a16:creationId xmlns:a16="http://schemas.microsoft.com/office/drawing/2014/main" xmlns=""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13" name="Bildplatzhalter 7">
            <a:extLst>
              <a:ext uri="{FF2B5EF4-FFF2-40B4-BE49-F238E27FC236}">
                <a16:creationId xmlns:a16="http://schemas.microsoft.com/office/drawing/2014/main" xmlns=""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a:t>Picture</a:t>
            </a:r>
          </a:p>
        </p:txBody>
      </p:sp>
      <p:sp>
        <p:nvSpPr>
          <p:cNvPr id="10" name="Foliennummernplatzhalter 9">
            <a:extLst>
              <a:ext uri="{FF2B5EF4-FFF2-40B4-BE49-F238E27FC236}">
                <a16:creationId xmlns:a16="http://schemas.microsoft.com/office/drawing/2014/main" xmlns="" id="{3E5951C6-963E-4674-91CC-8E8F1F645AFA}"/>
              </a:ext>
            </a:extLst>
          </p:cNvPr>
          <p:cNvSpPr>
            <a:spLocks noGrp="1"/>
          </p:cNvSpPr>
          <p:nvPr>
            <p:ph type="sldNum" sz="quarter" idx="18"/>
          </p:nvPr>
        </p:nvSpPr>
        <p:spPr/>
        <p:txBody>
          <a:bodyPr/>
          <a:lstStyle/>
          <a:p>
            <a:fld id="{0A6ABA92-B65E-42F5-BB28-73DA50746AED}" type="slidenum">
              <a:rPr lang="en-US" noProof="0" smtClean="0"/>
              <a:pPr/>
              <a:t>‹#›</a:t>
            </a:fld>
            <a:endParaRPr lang="en-US" noProof="0"/>
          </a:p>
        </p:txBody>
      </p:sp>
    </p:spTree>
    <p:extLst>
      <p:ext uri="{BB962C8B-B14F-4D97-AF65-F5344CB8AC3E}">
        <p14:creationId xmlns:p14="http://schemas.microsoft.com/office/powerpoint/2010/main" val="138606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p:nvPr>
        </p:nvSpPr>
        <p:spPr>
          <a:xfrm>
            <a:off x="670984" y="757238"/>
            <a:ext cx="10850033" cy="727076"/>
          </a:xfrm>
        </p:spPr>
        <p:txBody>
          <a:bodyPr/>
          <a:lstStyle>
            <a:lvl1pPr>
              <a:lnSpc>
                <a:spcPts val="2200"/>
              </a:lnSpc>
              <a:defRPr sz="2800"/>
            </a:lvl1pPr>
          </a:lstStyle>
          <a:p>
            <a:r>
              <a:rPr lang="en-US"/>
              <a:t>Click to edit Master title style</a:t>
            </a:r>
            <a:endParaRPr lang="en-GB" dirty="0"/>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816725" y="1733549"/>
            <a:ext cx="4032250" cy="412739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23678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5" y="1727201"/>
            <a:ext cx="8809566" cy="4127399"/>
          </a:xfrm>
        </p:spPr>
        <p:txBody>
          <a:bodyPr/>
          <a:lstStyle>
            <a:lvl1pPr>
              <a:spcBef>
                <a:spcPts val="1200"/>
              </a:spcBef>
              <a:defRPr sz="2400"/>
            </a:lvl1pPr>
            <a:lvl2pPr>
              <a:spcBef>
                <a:spcPts val="1200"/>
              </a:spcBef>
              <a:defRPr sz="2400"/>
            </a:lvl2pPr>
            <a:lvl3pPr>
              <a:spcBef>
                <a:spcPts val="1200"/>
              </a:spcBef>
              <a:defRPr sz="2400"/>
            </a:lvl3pPr>
            <a:lvl4pPr>
              <a:spcBef>
                <a:spcPts val="1200"/>
              </a:spcBef>
              <a:defRPr sz="2400"/>
            </a:lvl4pPr>
            <a:lvl5pPr>
              <a:spcBef>
                <a:spcPts val="1200"/>
              </a:spcBef>
              <a:defRPr sz="2400"/>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2" name="Title 1">
            <a:extLst>
              <a:ext uri="{FF2B5EF4-FFF2-40B4-BE49-F238E27FC236}">
                <a16:creationId xmlns:a16="http://schemas.microsoft.com/office/drawing/2014/main" xmlns="" id="{27BBF93C-D197-4D38-8AAC-65744BF71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63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53DC41-DC9B-4D43-9B94-27B783D1CC17}" type="slidenum">
              <a:rPr lang="en-US"/>
              <a:pPr>
                <a:defRPr/>
              </a:pPr>
              <a:t>‹#›</a:t>
            </a:fld>
            <a:endParaRPr lang="en-US"/>
          </a:p>
        </p:txBody>
      </p:sp>
    </p:spTree>
    <p:extLst>
      <p:ext uri="{BB962C8B-B14F-4D97-AF65-F5344CB8AC3E}">
        <p14:creationId xmlns:p14="http://schemas.microsoft.com/office/powerpoint/2010/main" val="2143832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AADA55-0F4D-480F-AA78-7C5AB47A28A0}" type="slidenum">
              <a:rPr lang="en-US"/>
              <a:pPr>
                <a:defRPr/>
              </a:pPr>
              <a:t>‹#›</a:t>
            </a:fld>
            <a:endParaRPr lang="en-US"/>
          </a:p>
        </p:txBody>
      </p:sp>
    </p:spTree>
    <p:extLst>
      <p:ext uri="{BB962C8B-B14F-4D97-AF65-F5344CB8AC3E}">
        <p14:creationId xmlns:p14="http://schemas.microsoft.com/office/powerpoint/2010/main" val="16667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xmlns="" id="{B5EB1D62-6468-45B3-BBB8-F5F964C5CFC0}"/>
              </a:ext>
            </a:extLst>
          </p:cNvPr>
          <p:cNvSpPr>
            <a:spLocks noGrp="1"/>
          </p:cNvSpPr>
          <p:nvPr>
            <p:ph type="dt" sz="half" idx="10"/>
          </p:nvPr>
        </p:nvSpPr>
        <p:spPr/>
        <p:txBody>
          <a:bodyPr/>
          <a:lstStyle/>
          <a:p>
            <a:r>
              <a:rPr lang="en-US" dirty="0">
                <a:solidFill>
                  <a:prstClr val="black">
                    <a:tint val="75000"/>
                  </a:prstClr>
                </a:solidFill>
              </a:rPr>
              <a:t>Date updated</a:t>
            </a:r>
          </a:p>
        </p:txBody>
      </p:sp>
      <p:sp>
        <p:nvSpPr>
          <p:cNvPr id="16" name="Footer Placeholder 15">
            <a:extLst>
              <a:ext uri="{FF2B5EF4-FFF2-40B4-BE49-F238E27FC236}">
                <a16:creationId xmlns:a16="http://schemas.microsoft.com/office/drawing/2014/main" xmlns="" id="{83DEFD24-93A1-422C-AAAA-DE6D2909A666}"/>
              </a:ext>
            </a:extLst>
          </p:cNvPr>
          <p:cNvSpPr>
            <a:spLocks noGrp="1"/>
          </p:cNvSpPr>
          <p:nvPr>
            <p:ph type="ftr" sz="quarter" idx="11"/>
          </p:nvPr>
        </p:nvSpPr>
        <p:spPr>
          <a:xfrm>
            <a:off x="4038600" y="6423030"/>
            <a:ext cx="4142678" cy="318051"/>
          </a:xfrm>
          <a:prstGeom prst="rect">
            <a:avLst/>
          </a:prstGeom>
        </p:spPr>
        <p:txBody>
          <a:bodyPr/>
          <a:lstStyle>
            <a:lvl1pPr>
              <a:defRPr sz="1200" baseline="0">
                <a:solidFill>
                  <a:schemeClr val="tx1">
                    <a:lumMod val="65000"/>
                    <a:lumOff val="35000"/>
                  </a:schemeClr>
                </a:solidFill>
                <a:latin typeface="+mj-lt"/>
              </a:defRPr>
            </a:lvl1pPr>
          </a:lstStyle>
          <a:p>
            <a:endParaRPr lang="en-US" dirty="0">
              <a:solidFill>
                <a:prstClr val="black">
                  <a:lumMod val="65000"/>
                  <a:lumOff val="35000"/>
                </a:prstClr>
              </a:solidFill>
            </a:endParaRPr>
          </a:p>
        </p:txBody>
      </p:sp>
      <p:sp>
        <p:nvSpPr>
          <p:cNvPr id="17" name="Slide Number Placeholder 16">
            <a:extLst>
              <a:ext uri="{FF2B5EF4-FFF2-40B4-BE49-F238E27FC236}">
                <a16:creationId xmlns:a16="http://schemas.microsoft.com/office/drawing/2014/main" xmlns="" id="{50F4F867-D77A-4CE7-AB27-1EC195AEB850}"/>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410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A944C-1F68-48BC-9153-09F741CD9187}"/>
              </a:ext>
            </a:extLst>
          </p:cNvPr>
          <p:cNvSpPr>
            <a:spLocks noGrp="1"/>
          </p:cNvSpPr>
          <p:nvPr>
            <p:ph type="title"/>
          </p:nvPr>
        </p:nvSpPr>
        <p:spPr/>
        <p:txBody>
          <a:bodyPr>
            <a:normAutofit/>
          </a:bodyPr>
          <a:lstStyle>
            <a:lvl1pPr>
              <a:defRPr sz="4800">
                <a:solidFill>
                  <a:srgbClr val="82257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C6DF4D0-64F4-404C-8C89-AA544A181019}"/>
              </a:ext>
            </a:extLst>
          </p:cNvPr>
          <p:cNvSpPr>
            <a:spLocks noGrp="1"/>
          </p:cNvSpPr>
          <p:nvPr>
            <p:ph idx="1"/>
          </p:nvPr>
        </p:nvSpPr>
        <p:spPr/>
        <p:txBody>
          <a:bodyPr/>
          <a:lstStyle>
            <a:lvl1pPr marL="0" indent="0">
              <a:buNone/>
              <a:defRPr sz="3800">
                <a:latin typeface="+mj-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FA5F892-D8B3-46BC-A572-0DBD59A43491}"/>
              </a:ext>
            </a:extLst>
          </p:cNvPr>
          <p:cNvSpPr>
            <a:spLocks noGrp="1"/>
          </p:cNvSpPr>
          <p:nvPr>
            <p:ph type="dt" sz="half" idx="10"/>
          </p:nvPr>
        </p:nvSpPr>
        <p:spPr>
          <a:xfrm>
            <a:off x="374492" y="6515331"/>
            <a:ext cx="2761785" cy="318051"/>
          </a:xfrm>
        </p:spPr>
        <p:txBody>
          <a:bodyPr/>
          <a:lstStyle/>
          <a:p>
            <a:r>
              <a:rPr lang="en-US" dirty="0">
                <a:solidFill>
                  <a:prstClr val="black">
                    <a:tint val="75000"/>
                  </a:prstClr>
                </a:solidFill>
              </a:rPr>
              <a:t>Date updated</a:t>
            </a:r>
          </a:p>
        </p:txBody>
      </p:sp>
      <p:sp>
        <p:nvSpPr>
          <p:cNvPr id="5" name="Footer Placeholder 4">
            <a:extLst>
              <a:ext uri="{FF2B5EF4-FFF2-40B4-BE49-F238E27FC236}">
                <a16:creationId xmlns:a16="http://schemas.microsoft.com/office/drawing/2014/main" xmlns="" id="{8E270CBB-733C-46BA-88FC-7EBAC30ECD37}"/>
              </a:ext>
            </a:extLst>
          </p:cNvPr>
          <p:cNvSpPr>
            <a:spLocks noGrp="1"/>
          </p:cNvSpPr>
          <p:nvPr>
            <p:ph type="ftr" sz="quarter" idx="11"/>
          </p:nvPr>
        </p:nvSpPr>
        <p:spPr>
          <a:xfrm>
            <a:off x="4038600" y="6523999"/>
            <a:ext cx="4142678" cy="225750"/>
          </a:xfrm>
          <a:prstGeom prst="rect">
            <a:avLst/>
          </a:prstGeom>
        </p:spPr>
        <p:txBody>
          <a:bodyPr/>
          <a:lstStyle/>
          <a:p>
            <a:endParaRPr lang="en-US" dirty="0">
              <a:solidFill>
                <a:prstClr val="black"/>
              </a:solidFill>
            </a:endParaRPr>
          </a:p>
        </p:txBody>
      </p:sp>
      <p:sp>
        <p:nvSpPr>
          <p:cNvPr id="6" name="Slide Number Placeholder 5">
            <a:extLst>
              <a:ext uri="{FF2B5EF4-FFF2-40B4-BE49-F238E27FC236}">
                <a16:creationId xmlns:a16="http://schemas.microsoft.com/office/drawing/2014/main" xmlns="" id="{680F81F6-1B47-4A3E-A9DA-0BCD2A96FAC1}"/>
              </a:ext>
            </a:extLst>
          </p:cNvPr>
          <p:cNvSpPr>
            <a:spLocks noGrp="1"/>
          </p:cNvSpPr>
          <p:nvPr>
            <p:ph type="sldNum" sz="quarter" idx="12"/>
          </p:nvPr>
        </p:nvSpPr>
        <p:spPr>
          <a:xfrm>
            <a:off x="9221645" y="6523998"/>
            <a:ext cx="2743200" cy="315911"/>
          </a:xfrm>
        </p:spPr>
        <p:txBody>
          <a:bodyPr/>
          <a:lstStyle/>
          <a:p>
            <a:fld id="{4904E3FC-11C7-423E-9938-3F007D066D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5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1669F-B533-4A34-A232-C8F2FA148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8232D4B-0FF7-42FB-ACE5-B7DF8DB3C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41A81A8-568C-4120-8EDF-C22715FF0847}"/>
              </a:ext>
            </a:extLst>
          </p:cNvPr>
          <p:cNvSpPr>
            <a:spLocks noGrp="1"/>
          </p:cNvSpPr>
          <p:nvPr>
            <p:ph type="dt" sz="half" idx="10"/>
          </p:nvPr>
        </p:nvSpPr>
        <p:spPr/>
        <p:txBody>
          <a:bodyPr/>
          <a:lstStyle/>
          <a:p>
            <a:r>
              <a:rPr lang="en-US" dirty="0">
                <a:solidFill>
                  <a:prstClr val="black">
                    <a:tint val="75000"/>
                  </a:prstClr>
                </a:solidFill>
              </a:rPr>
              <a:t>Date updated</a:t>
            </a:r>
          </a:p>
        </p:txBody>
      </p:sp>
      <p:sp>
        <p:nvSpPr>
          <p:cNvPr id="5" name="Footer Placeholder 4">
            <a:extLst>
              <a:ext uri="{FF2B5EF4-FFF2-40B4-BE49-F238E27FC236}">
                <a16:creationId xmlns:a16="http://schemas.microsoft.com/office/drawing/2014/main" xmlns="" id="{202A497C-1AFC-4EDA-B32D-837EC9856F1D}"/>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949A3159-486C-4F7A-8A14-0C138D05320C}"/>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6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A944C-1F68-48BC-9153-09F741CD9187}"/>
              </a:ext>
            </a:extLst>
          </p:cNvPr>
          <p:cNvSpPr>
            <a:spLocks noGrp="1"/>
          </p:cNvSpPr>
          <p:nvPr>
            <p:ph type="title"/>
          </p:nvPr>
        </p:nvSpPr>
        <p:spPr/>
        <p:txBody>
          <a:bodyPr>
            <a:normAutofit/>
          </a:bodyPr>
          <a:lstStyle>
            <a:lvl1pPr>
              <a:defRPr sz="4800">
                <a:solidFill>
                  <a:srgbClr val="82257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C6DF4D0-64F4-404C-8C89-AA544A181019}"/>
              </a:ext>
            </a:extLst>
          </p:cNvPr>
          <p:cNvSpPr>
            <a:spLocks noGrp="1"/>
          </p:cNvSpPr>
          <p:nvPr>
            <p:ph idx="1"/>
          </p:nvPr>
        </p:nvSpPr>
        <p:spPr/>
        <p:txBody>
          <a:bodyPr/>
          <a:lstStyle>
            <a:lvl1pPr marL="0" indent="0">
              <a:buNone/>
              <a:defRPr sz="3800">
                <a:latin typeface="+mj-l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FA5F892-D8B3-46BC-A572-0DBD59A43491}"/>
              </a:ext>
            </a:extLst>
          </p:cNvPr>
          <p:cNvSpPr>
            <a:spLocks noGrp="1"/>
          </p:cNvSpPr>
          <p:nvPr>
            <p:ph type="dt" sz="half" idx="10"/>
          </p:nvPr>
        </p:nvSpPr>
        <p:spPr>
          <a:xfrm>
            <a:off x="374492" y="6515331"/>
            <a:ext cx="2761785" cy="318051"/>
          </a:xfrm>
        </p:spPr>
        <p:txBody>
          <a:bodyPr/>
          <a:lstStyle/>
          <a:p>
            <a:r>
              <a:rPr lang="en-US" dirty="0"/>
              <a:t>Date updated</a:t>
            </a:r>
          </a:p>
        </p:txBody>
      </p:sp>
      <p:sp>
        <p:nvSpPr>
          <p:cNvPr id="5" name="Footer Placeholder 4">
            <a:extLst>
              <a:ext uri="{FF2B5EF4-FFF2-40B4-BE49-F238E27FC236}">
                <a16:creationId xmlns:a16="http://schemas.microsoft.com/office/drawing/2014/main" xmlns="" id="{8E270CBB-733C-46BA-88FC-7EBAC30ECD37}"/>
              </a:ext>
            </a:extLst>
          </p:cNvPr>
          <p:cNvSpPr>
            <a:spLocks noGrp="1"/>
          </p:cNvSpPr>
          <p:nvPr>
            <p:ph type="ftr" sz="quarter" idx="11"/>
          </p:nvPr>
        </p:nvSpPr>
        <p:spPr>
          <a:xfrm>
            <a:off x="4038600" y="6523999"/>
            <a:ext cx="4142678" cy="22575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680F81F6-1B47-4A3E-A9DA-0BCD2A96FAC1}"/>
              </a:ext>
            </a:extLst>
          </p:cNvPr>
          <p:cNvSpPr>
            <a:spLocks noGrp="1"/>
          </p:cNvSpPr>
          <p:nvPr>
            <p:ph type="sldNum" sz="quarter" idx="12"/>
          </p:nvPr>
        </p:nvSpPr>
        <p:spPr>
          <a:xfrm>
            <a:off x="9221645" y="6523998"/>
            <a:ext cx="2743200" cy="315911"/>
          </a:xfrm>
        </p:spPr>
        <p:txBody>
          <a:bodyPr/>
          <a:lstStyle/>
          <a:p>
            <a:fld id="{4904E3FC-11C7-423E-9938-3F007D066D89}" type="slidenum">
              <a:rPr lang="en-US" smtClean="0"/>
              <a:t>‹#›</a:t>
            </a:fld>
            <a:endParaRPr lang="en-US" dirty="0"/>
          </a:p>
        </p:txBody>
      </p:sp>
    </p:spTree>
    <p:extLst>
      <p:ext uri="{BB962C8B-B14F-4D97-AF65-F5344CB8AC3E}">
        <p14:creationId xmlns:p14="http://schemas.microsoft.com/office/powerpoint/2010/main" val="1405204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B78DB-E795-4AD5-BDA9-63A2C9AAB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D7BF35-A36B-487A-8672-A88211DA5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4D445FD-4C85-4A92-A06F-AA595E3C5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D43C0F-2B45-46BE-9B2C-ACD56148241B}"/>
              </a:ext>
            </a:extLst>
          </p:cNvPr>
          <p:cNvSpPr>
            <a:spLocks noGrp="1"/>
          </p:cNvSpPr>
          <p:nvPr>
            <p:ph type="dt" sz="half" idx="10"/>
          </p:nvPr>
        </p:nvSpPr>
        <p:spPr/>
        <p:txBody>
          <a:bodyPr/>
          <a:lstStyle/>
          <a:p>
            <a:r>
              <a:rPr lang="en-US" dirty="0">
                <a:solidFill>
                  <a:prstClr val="black">
                    <a:tint val="75000"/>
                  </a:prstClr>
                </a:solidFill>
              </a:rPr>
              <a:t>Date updated</a:t>
            </a:r>
          </a:p>
        </p:txBody>
      </p:sp>
      <p:sp>
        <p:nvSpPr>
          <p:cNvPr id="6" name="Footer Placeholder 5">
            <a:extLst>
              <a:ext uri="{FF2B5EF4-FFF2-40B4-BE49-F238E27FC236}">
                <a16:creationId xmlns:a16="http://schemas.microsoft.com/office/drawing/2014/main" xmlns="" id="{065FB184-2360-47C7-8C38-6C355D8FD7A0}"/>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9931566F-33F9-4E57-86D3-7FC7066CFE5F}"/>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68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53E61-05C2-4833-AA56-B8DBF7117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35C4648-C50D-4F24-96B3-80472B96B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485D56-8185-425D-9A00-A878E43AA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7791DBC-C1E1-4816-8924-4AB7C638C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331562-96A2-44A8-B7EB-58054AA029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E0003B-158A-4536-A33F-1B80C2041FA7}"/>
              </a:ext>
            </a:extLst>
          </p:cNvPr>
          <p:cNvSpPr>
            <a:spLocks noGrp="1"/>
          </p:cNvSpPr>
          <p:nvPr>
            <p:ph type="dt" sz="half" idx="10"/>
          </p:nvPr>
        </p:nvSpPr>
        <p:spPr/>
        <p:txBody>
          <a:bodyPr/>
          <a:lstStyle/>
          <a:p>
            <a:r>
              <a:rPr lang="en-US" dirty="0">
                <a:solidFill>
                  <a:prstClr val="black">
                    <a:tint val="75000"/>
                  </a:prstClr>
                </a:solidFill>
              </a:rPr>
              <a:t>Date updated</a:t>
            </a:r>
          </a:p>
        </p:txBody>
      </p:sp>
      <p:sp>
        <p:nvSpPr>
          <p:cNvPr id="8" name="Footer Placeholder 7">
            <a:extLst>
              <a:ext uri="{FF2B5EF4-FFF2-40B4-BE49-F238E27FC236}">
                <a16:creationId xmlns:a16="http://schemas.microsoft.com/office/drawing/2014/main" xmlns="" id="{63E06DFF-63F5-42C6-934C-7555006E4784}"/>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537460DF-C91D-4C99-8252-4D1D1BDF024D}"/>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41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1FBB1-B93A-49A7-A82F-28B1C9646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0E540F8-77AA-4664-A286-4A82CD8EF547}"/>
              </a:ext>
            </a:extLst>
          </p:cNvPr>
          <p:cNvSpPr>
            <a:spLocks noGrp="1"/>
          </p:cNvSpPr>
          <p:nvPr>
            <p:ph type="dt" sz="half" idx="10"/>
          </p:nvPr>
        </p:nvSpPr>
        <p:spPr/>
        <p:txBody>
          <a:bodyPr/>
          <a:lstStyle/>
          <a:p>
            <a:r>
              <a:rPr lang="en-US" dirty="0">
                <a:solidFill>
                  <a:prstClr val="black">
                    <a:tint val="75000"/>
                  </a:prstClr>
                </a:solidFill>
              </a:rPr>
              <a:t>Date updated</a:t>
            </a:r>
          </a:p>
        </p:txBody>
      </p:sp>
      <p:sp>
        <p:nvSpPr>
          <p:cNvPr id="4" name="Footer Placeholder 3">
            <a:extLst>
              <a:ext uri="{FF2B5EF4-FFF2-40B4-BE49-F238E27FC236}">
                <a16:creationId xmlns:a16="http://schemas.microsoft.com/office/drawing/2014/main" xmlns="" id="{0C8E158A-20CD-488C-88F5-0EEC76E86D1E}"/>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90033B63-21E6-4E1D-91FD-D423D4FDF743}"/>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186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CA6B1B-3230-45AF-A853-52DF3962F2CB}"/>
              </a:ext>
            </a:extLst>
          </p:cNvPr>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42260EFF-ACB8-447E-A9B0-DC7D603BF611}"/>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64E0144C-B216-4B3C-ABDC-B4E1209EA97C}"/>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64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F69B8-75E9-4886-BE29-83630C8E9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6A51D2-058D-46F1-BE56-FC4C24A9A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DF4D2D0-1BA8-4F84-A45A-91AD73D62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A0F02FF-119E-4422-9016-FE786F3BD69B}"/>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97A6CABA-1C44-4362-9082-DE8EFD95741D}"/>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74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A9335-7109-4617-AFCD-FF571A44F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1473A5-95E3-498A-9977-FDDD01B31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A11660-C335-431A-A1D9-ADF7D283B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59653CF0-91F2-481D-BE1C-25249132210D}"/>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ADD99D8B-B5B9-4840-8CD8-39A533254199}"/>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23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0EF80-FB3D-410B-82B3-E70C4A38C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2297E2-163F-4CD0-9961-7DC91214C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2B535A54-9526-4B5D-9C22-4491EB804760}"/>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56C01430-B235-450C-A716-8123D680F343}"/>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09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8A3DD9-894A-4CAD-8F5E-59B55A44E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DD9D094-5F57-4E0B-BED4-CCB727A69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31FCB3-CB22-4FA6-A4A5-F09D905153C9}"/>
              </a:ext>
            </a:extLst>
          </p:cNvPr>
          <p:cNvSpPr>
            <a:spLocks noGrp="1"/>
          </p:cNvSpPr>
          <p:nvPr>
            <p:ph type="dt" sz="half" idx="10"/>
          </p:nvPr>
        </p:nvSpPr>
        <p:spPr/>
        <p:txBody>
          <a:bodyPr/>
          <a:lstStyle/>
          <a:p>
            <a:r>
              <a:rPr lang="en-US" dirty="0">
                <a:solidFill>
                  <a:prstClr val="black">
                    <a:tint val="75000"/>
                  </a:prstClr>
                </a:solidFill>
              </a:rPr>
              <a:t>Date updated</a:t>
            </a:r>
          </a:p>
        </p:txBody>
      </p:sp>
      <p:sp>
        <p:nvSpPr>
          <p:cNvPr id="5" name="Footer Placeholder 4">
            <a:extLst>
              <a:ext uri="{FF2B5EF4-FFF2-40B4-BE49-F238E27FC236}">
                <a16:creationId xmlns:a16="http://schemas.microsoft.com/office/drawing/2014/main" xmlns="" id="{6FE1C67A-5AB1-42C8-A00E-56E843BB7F93}"/>
              </a:ext>
            </a:extLst>
          </p:cNvPr>
          <p:cNvSpPr>
            <a:spLocks noGrp="1"/>
          </p:cNvSpPr>
          <p:nvPr>
            <p:ph type="ftr" sz="quarter" idx="11"/>
          </p:nvPr>
        </p:nvSpPr>
        <p:spPr>
          <a:xfrm>
            <a:off x="4038600" y="6423030"/>
            <a:ext cx="4142678" cy="318051"/>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D44A8DB2-EA4E-4B4B-BE29-496D03B60A63}"/>
              </a:ext>
            </a:extLst>
          </p:cNvPr>
          <p:cNvSpPr>
            <a:spLocks noGrp="1"/>
          </p:cNvSpPr>
          <p:nvPr>
            <p:ph type="sldNum" sz="quarter" idx="12"/>
          </p:nvPr>
        </p:nvSpPr>
        <p:spPr/>
        <p:txBody>
          <a:body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9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5" y="1727201"/>
            <a:ext cx="8809566" cy="4127399"/>
          </a:xfrm>
        </p:spPr>
        <p:txBody>
          <a:bodyPr/>
          <a:lstStyle>
            <a:lvl1pPr>
              <a:spcBef>
                <a:spcPts val="1200"/>
              </a:spcBef>
              <a:defRPr sz="2400"/>
            </a:lvl1pPr>
            <a:lvl2pPr>
              <a:spcBef>
                <a:spcPts val="1200"/>
              </a:spcBef>
              <a:defRPr sz="2400"/>
            </a:lvl2pPr>
            <a:lvl3pPr>
              <a:spcBef>
                <a:spcPts val="1200"/>
              </a:spcBef>
              <a:defRPr sz="2400"/>
            </a:lvl3pPr>
            <a:lvl4pPr>
              <a:spcBef>
                <a:spcPts val="1200"/>
              </a:spcBef>
              <a:defRPr sz="2400"/>
            </a:lvl4pPr>
            <a:lvl5pPr>
              <a:spcBef>
                <a:spcPts val="1200"/>
              </a:spcBef>
              <a:defRPr sz="2400"/>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2" name="Title 1">
            <a:extLst>
              <a:ext uri="{FF2B5EF4-FFF2-40B4-BE49-F238E27FC236}">
                <a16:creationId xmlns:a16="http://schemas.microsoft.com/office/drawing/2014/main" xmlns="" id="{27BBF93C-D197-4D38-8AAC-65744BF71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030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p:nvPr>
        </p:nvSpPr>
        <p:spPr>
          <a:xfrm>
            <a:off x="670984" y="757238"/>
            <a:ext cx="10850033" cy="727076"/>
          </a:xfrm>
        </p:spPr>
        <p:txBody>
          <a:bodyPr/>
          <a:lstStyle>
            <a:lvl1pPr>
              <a:lnSpc>
                <a:spcPts val="2200"/>
              </a:lnSpc>
              <a:defRPr sz="2800"/>
            </a:lvl1pPr>
          </a:lstStyle>
          <a:p>
            <a:r>
              <a:rPr lang="en-US"/>
              <a:t>Click to edit Master title style</a:t>
            </a:r>
            <a:endParaRPr lang="en-GB" dirty="0"/>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816725" y="1733549"/>
            <a:ext cx="4032250" cy="412739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189176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1669F-B533-4A34-A232-C8F2FA148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8232D4B-0FF7-42FB-ACE5-B7DF8DB3C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41A81A8-568C-4120-8EDF-C22715FF0847}"/>
              </a:ext>
            </a:extLst>
          </p:cNvPr>
          <p:cNvSpPr>
            <a:spLocks noGrp="1"/>
          </p:cNvSpPr>
          <p:nvPr>
            <p:ph type="dt" sz="half" idx="10"/>
          </p:nvPr>
        </p:nvSpPr>
        <p:spPr/>
        <p:txBody>
          <a:bodyPr/>
          <a:lstStyle/>
          <a:p>
            <a:r>
              <a:rPr lang="en-US" dirty="0"/>
              <a:t>Date updated</a:t>
            </a:r>
          </a:p>
        </p:txBody>
      </p:sp>
      <p:sp>
        <p:nvSpPr>
          <p:cNvPr id="5" name="Footer Placeholder 4">
            <a:extLst>
              <a:ext uri="{FF2B5EF4-FFF2-40B4-BE49-F238E27FC236}">
                <a16:creationId xmlns:a16="http://schemas.microsoft.com/office/drawing/2014/main" xmlns="" id="{202A497C-1AFC-4EDA-B32D-837EC9856F1D}"/>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49A3159-486C-4F7A-8A14-0C138D05320C}"/>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4109054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a:t>Headline (32pt)</a:t>
            </a:r>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a:t>Picture</a:t>
            </a:r>
          </a:p>
        </p:txBody>
      </p:sp>
      <p:sp>
        <p:nvSpPr>
          <p:cNvPr id="12" name="Inhaltsplatzhalter 2">
            <a:extLst>
              <a:ext uri="{FF2B5EF4-FFF2-40B4-BE49-F238E27FC236}">
                <a16:creationId xmlns:a16="http://schemas.microsoft.com/office/drawing/2014/main" xmlns=""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13" name="Bildplatzhalter 7">
            <a:extLst>
              <a:ext uri="{FF2B5EF4-FFF2-40B4-BE49-F238E27FC236}">
                <a16:creationId xmlns:a16="http://schemas.microsoft.com/office/drawing/2014/main" xmlns=""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a:t>Picture</a:t>
            </a:r>
          </a:p>
        </p:txBody>
      </p:sp>
      <p:sp>
        <p:nvSpPr>
          <p:cNvPr id="10" name="Foliennummernplatzhalter 9">
            <a:extLst>
              <a:ext uri="{FF2B5EF4-FFF2-40B4-BE49-F238E27FC236}">
                <a16:creationId xmlns:a16="http://schemas.microsoft.com/office/drawing/2014/main" xmlns="" id="{3E5951C6-963E-4674-91CC-8E8F1F645AFA}"/>
              </a:ext>
            </a:extLst>
          </p:cNvPr>
          <p:cNvSpPr>
            <a:spLocks noGrp="1"/>
          </p:cNvSpPr>
          <p:nvPr>
            <p:ph type="sldNum" sz="quarter" idx="18"/>
          </p:nvPr>
        </p:nvSpPr>
        <p:spPr/>
        <p:txBody>
          <a:bodyPr/>
          <a:lstStyle/>
          <a:p>
            <a:fld id="{0A6ABA92-B65E-42F5-BB28-73DA50746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09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rge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hasCustomPrompt="1"/>
          </p:nvPr>
        </p:nvSpPr>
        <p:spPr>
          <a:xfrm>
            <a:off x="658814" y="517525"/>
            <a:ext cx="10862204" cy="966787"/>
          </a:xfrm>
        </p:spPr>
        <p:txBody>
          <a:bodyPr anchor="t" anchorCtr="0"/>
          <a:lstStyle>
            <a:lvl1pPr>
              <a:lnSpc>
                <a:spcPct val="100000"/>
              </a:lnSpc>
              <a:defRPr sz="3200"/>
            </a:lvl1pPr>
          </a:lstStyle>
          <a:p>
            <a:r>
              <a:rPr lang="en-US" noProof="0"/>
              <a:t>Headline (32pt)</a:t>
            </a:r>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4" y="4884737"/>
            <a:ext cx="4704289" cy="969861"/>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58813" y="1727199"/>
            <a:ext cx="4716462" cy="2916239"/>
          </a:xfrm>
          <a:solidFill>
            <a:schemeClr val="bg2"/>
          </a:solidFill>
        </p:spPr>
        <p:txBody>
          <a:bodyPr/>
          <a:lstStyle>
            <a:lvl1pPr marL="0" indent="0">
              <a:buNone/>
              <a:defRPr/>
            </a:lvl1pPr>
          </a:lstStyle>
          <a:p>
            <a:r>
              <a:rPr lang="en-US" noProof="0"/>
              <a:t>Picture</a:t>
            </a:r>
          </a:p>
        </p:txBody>
      </p:sp>
      <p:sp>
        <p:nvSpPr>
          <p:cNvPr id="12" name="Inhaltsplatzhalter 2">
            <a:extLst>
              <a:ext uri="{FF2B5EF4-FFF2-40B4-BE49-F238E27FC236}">
                <a16:creationId xmlns:a16="http://schemas.microsoft.com/office/drawing/2014/main" xmlns="" id="{37D0A741-A793-4B42-8225-37550EA0E43A}"/>
              </a:ext>
            </a:extLst>
          </p:cNvPr>
          <p:cNvSpPr>
            <a:spLocks noGrp="1"/>
          </p:cNvSpPr>
          <p:nvPr>
            <p:ph idx="14" hasCustomPrompt="1"/>
          </p:nvPr>
        </p:nvSpPr>
        <p:spPr>
          <a:xfrm>
            <a:off x="6144685" y="4884737"/>
            <a:ext cx="4704288" cy="969862"/>
          </a:xfrm>
        </p:spPr>
        <p:txBody>
          <a:bodyPr/>
          <a:lstStyle>
            <a:lvl1pPr marL="0" indent="0">
              <a:spcBef>
                <a:spcPts val="600"/>
              </a:spcBef>
              <a:buNone/>
              <a:defRPr sz="2800"/>
            </a:lvl1pPr>
            <a:lvl2pPr>
              <a:spcBef>
                <a:spcPts val="600"/>
              </a:spcBef>
              <a:defRPr/>
            </a:lvl2pPr>
            <a:lvl3pPr>
              <a:spcBef>
                <a:spcPts val="600"/>
              </a:spcBef>
              <a:defRPr/>
            </a:lvl3pPr>
            <a:lvl4pPr>
              <a:spcBef>
                <a:spcPts val="600"/>
              </a:spcBef>
              <a:defRPr/>
            </a:lvl4pPr>
            <a:lvl5pPr>
              <a:spcBef>
                <a:spcPts val="600"/>
              </a:spcBef>
              <a:defRPr/>
            </a:lvl5pPr>
          </a:lstStyle>
          <a:p>
            <a:r>
              <a:rPr lang="en-US"/>
              <a:t>Text (28pt)</a:t>
            </a:r>
          </a:p>
        </p:txBody>
      </p:sp>
      <p:sp>
        <p:nvSpPr>
          <p:cNvPr id="13" name="Bildplatzhalter 7">
            <a:extLst>
              <a:ext uri="{FF2B5EF4-FFF2-40B4-BE49-F238E27FC236}">
                <a16:creationId xmlns:a16="http://schemas.microsoft.com/office/drawing/2014/main" xmlns="" id="{333807CB-4C73-4E3B-A1D1-85D927EA6580}"/>
              </a:ext>
            </a:extLst>
          </p:cNvPr>
          <p:cNvSpPr>
            <a:spLocks noGrp="1"/>
          </p:cNvSpPr>
          <p:nvPr>
            <p:ph type="pic" sz="quarter" idx="15" hasCustomPrompt="1"/>
          </p:nvPr>
        </p:nvSpPr>
        <p:spPr>
          <a:xfrm>
            <a:off x="6144685" y="1727199"/>
            <a:ext cx="4704290" cy="2916239"/>
          </a:xfrm>
          <a:solidFill>
            <a:schemeClr val="bg2"/>
          </a:solidFill>
        </p:spPr>
        <p:txBody>
          <a:bodyPr/>
          <a:lstStyle>
            <a:lvl1pPr marL="0" indent="0">
              <a:buNone/>
              <a:defRPr/>
            </a:lvl1pPr>
          </a:lstStyle>
          <a:p>
            <a:r>
              <a:rPr lang="en-US" noProof="0"/>
              <a:t>Picture</a:t>
            </a:r>
          </a:p>
        </p:txBody>
      </p:sp>
      <p:sp>
        <p:nvSpPr>
          <p:cNvPr id="10" name="Foliennummernplatzhalter 9">
            <a:extLst>
              <a:ext uri="{FF2B5EF4-FFF2-40B4-BE49-F238E27FC236}">
                <a16:creationId xmlns:a16="http://schemas.microsoft.com/office/drawing/2014/main" xmlns="" id="{3E5951C6-963E-4674-91CC-8E8F1F645AFA}"/>
              </a:ext>
            </a:extLst>
          </p:cNvPr>
          <p:cNvSpPr>
            <a:spLocks noGrp="1"/>
          </p:cNvSpPr>
          <p:nvPr>
            <p:ph type="sldNum" sz="quarter" idx="18"/>
          </p:nvPr>
        </p:nvSpPr>
        <p:spPr/>
        <p:txBody>
          <a:bodyPr/>
          <a:lstStyle/>
          <a:p>
            <a:fld id="{0A6ABA92-B65E-42F5-BB28-73DA50746A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025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Large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92966-A211-4F6E-9170-972BCF45C9C9}"/>
              </a:ext>
            </a:extLst>
          </p:cNvPr>
          <p:cNvSpPr>
            <a:spLocks noGrp="1"/>
          </p:cNvSpPr>
          <p:nvPr>
            <p:ph type="title"/>
          </p:nvPr>
        </p:nvSpPr>
        <p:spPr>
          <a:xfrm>
            <a:off x="670984" y="757238"/>
            <a:ext cx="10850033" cy="727076"/>
          </a:xfrm>
        </p:spPr>
        <p:txBody>
          <a:bodyPr/>
          <a:lstStyle>
            <a:lvl1pPr>
              <a:lnSpc>
                <a:spcPts val="2200"/>
              </a:lnSpc>
              <a:defRPr sz="2800"/>
            </a:lvl1pPr>
          </a:lstStyle>
          <a:p>
            <a:r>
              <a:rPr lang="en-US"/>
              <a:t>Click to edit Master title style</a:t>
            </a:r>
            <a:endParaRPr lang="en-GB" dirty="0"/>
          </a:p>
        </p:txBody>
      </p:sp>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816725" y="1733549"/>
            <a:ext cx="4032250" cy="4127399"/>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8" name="Bildplatzhalter 7">
            <a:extLst>
              <a:ext uri="{FF2B5EF4-FFF2-40B4-BE49-F238E27FC236}">
                <a16:creationId xmlns:a16="http://schemas.microsoft.com/office/drawing/2014/main" xmlns="" id="{70C9E6CA-E780-4BEA-AB33-52E77BE5A541}"/>
              </a:ext>
            </a:extLst>
          </p:cNvPr>
          <p:cNvSpPr>
            <a:spLocks noGrp="1"/>
          </p:cNvSpPr>
          <p:nvPr>
            <p:ph type="pic" sz="quarter" idx="13" hasCustomPrompt="1"/>
          </p:nvPr>
        </p:nvSpPr>
        <p:spPr>
          <a:xfrm>
            <a:off x="670984" y="1727199"/>
            <a:ext cx="5376333" cy="3400426"/>
          </a:xfrm>
          <a:solidFill>
            <a:schemeClr val="bg2"/>
          </a:solidFill>
        </p:spPr>
        <p:txBody>
          <a:bodyPr/>
          <a:lstStyle>
            <a:lvl1pPr marL="0" indent="0">
              <a:buNone/>
              <a:defRPr/>
            </a:lvl1pPr>
          </a:lstStyle>
          <a:p>
            <a:r>
              <a:rPr lang="en-GB" dirty="0"/>
              <a:t>Picture</a:t>
            </a:r>
          </a:p>
        </p:txBody>
      </p:sp>
    </p:spTree>
    <p:extLst>
      <p:ext uri="{BB962C8B-B14F-4D97-AF65-F5344CB8AC3E}">
        <p14:creationId xmlns:p14="http://schemas.microsoft.com/office/powerpoint/2010/main" val="80262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ext">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06E6DDF3-5C05-48D7-B14F-C1A55FED1460}"/>
              </a:ext>
            </a:extLst>
          </p:cNvPr>
          <p:cNvSpPr>
            <a:spLocks noGrp="1"/>
          </p:cNvSpPr>
          <p:nvPr>
            <p:ph idx="1" hasCustomPrompt="1"/>
          </p:nvPr>
        </p:nvSpPr>
        <p:spPr>
          <a:xfrm>
            <a:off x="670985" y="1727201"/>
            <a:ext cx="8809566" cy="4127399"/>
          </a:xfrm>
        </p:spPr>
        <p:txBody>
          <a:bodyPr/>
          <a:lstStyle>
            <a:lvl1pPr>
              <a:spcBef>
                <a:spcPts val="1200"/>
              </a:spcBef>
              <a:defRPr sz="2400"/>
            </a:lvl1pPr>
            <a:lvl2pPr>
              <a:spcBef>
                <a:spcPts val="1200"/>
              </a:spcBef>
              <a:defRPr sz="2400"/>
            </a:lvl2pPr>
            <a:lvl3pPr>
              <a:spcBef>
                <a:spcPts val="1200"/>
              </a:spcBef>
              <a:defRPr sz="2400"/>
            </a:lvl3pPr>
            <a:lvl4pPr>
              <a:spcBef>
                <a:spcPts val="1200"/>
              </a:spcBef>
              <a:defRPr sz="2400"/>
            </a:lvl4pPr>
            <a:lvl5pPr>
              <a:spcBef>
                <a:spcPts val="1200"/>
              </a:spcBef>
              <a:defRPr sz="2400"/>
            </a:lvl5pPr>
          </a:lstStyle>
          <a:p>
            <a:pPr lvl="0"/>
            <a:r>
              <a:rPr lang="en-US" dirty="0"/>
              <a:t>First level</a:t>
            </a:r>
          </a:p>
          <a:p>
            <a:pPr lvl="1"/>
            <a:r>
              <a:rPr lang="en-US" dirty="0"/>
              <a:t>Second level</a:t>
            </a:r>
          </a:p>
          <a:p>
            <a:pPr lvl="2"/>
            <a:r>
              <a:rPr lang="en-US" dirty="0"/>
              <a:t>Third level</a:t>
            </a:r>
          </a:p>
          <a:p>
            <a:pPr lvl="3"/>
            <a:r>
              <a:rPr lang="en-US" dirty="0"/>
              <a:t>Fourth level</a:t>
            </a:r>
            <a:endParaRPr lang="en-GB" dirty="0"/>
          </a:p>
        </p:txBody>
      </p:sp>
      <p:sp>
        <p:nvSpPr>
          <p:cNvPr id="2" name="Title 1">
            <a:extLst>
              <a:ext uri="{FF2B5EF4-FFF2-40B4-BE49-F238E27FC236}">
                <a16:creationId xmlns:a16="http://schemas.microsoft.com/office/drawing/2014/main" xmlns="" id="{27BBF93C-D197-4D38-8AAC-65744BF71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1547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53DC41-DC9B-4D43-9B94-27B783D1CC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670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6533F-96D3-49AF-8B24-AF696B598D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5039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C76D5-39C8-4C1D-AE97-748A877E13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660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4212E-2987-40EB-9E58-580A1106EB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531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AADA55-0F4D-480F-AA78-7C5AB47A28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639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B78DB-E795-4AD5-BDA9-63A2C9AAB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D7BF35-A36B-487A-8672-A88211DA5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4D445FD-4C85-4A92-A06F-AA595E3C5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D43C0F-2B45-46BE-9B2C-ACD56148241B}"/>
              </a:ext>
            </a:extLst>
          </p:cNvPr>
          <p:cNvSpPr>
            <a:spLocks noGrp="1"/>
          </p:cNvSpPr>
          <p:nvPr>
            <p:ph type="dt" sz="half" idx="10"/>
          </p:nvPr>
        </p:nvSpPr>
        <p:spPr/>
        <p:txBody>
          <a:bodyPr/>
          <a:lstStyle/>
          <a:p>
            <a:r>
              <a:rPr lang="en-US" dirty="0"/>
              <a:t>Date updated</a:t>
            </a:r>
          </a:p>
        </p:txBody>
      </p:sp>
      <p:sp>
        <p:nvSpPr>
          <p:cNvPr id="6" name="Footer Placeholder 5">
            <a:extLst>
              <a:ext uri="{FF2B5EF4-FFF2-40B4-BE49-F238E27FC236}">
                <a16:creationId xmlns:a16="http://schemas.microsoft.com/office/drawing/2014/main" xmlns="" id="{065FB184-2360-47C7-8C38-6C355D8FD7A0}"/>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931566F-33F9-4E57-86D3-7FC7066CFE5F}"/>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9560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53E61-05C2-4833-AA56-B8DBF7117A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35C4648-C50D-4F24-96B3-80472B96B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485D56-8185-425D-9A00-A878E43AA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7791DBC-C1E1-4816-8924-4AB7C638C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331562-96A2-44A8-B7EB-58054AA029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E0003B-158A-4536-A33F-1B80C2041FA7}"/>
              </a:ext>
            </a:extLst>
          </p:cNvPr>
          <p:cNvSpPr>
            <a:spLocks noGrp="1"/>
          </p:cNvSpPr>
          <p:nvPr>
            <p:ph type="dt" sz="half" idx="10"/>
          </p:nvPr>
        </p:nvSpPr>
        <p:spPr/>
        <p:txBody>
          <a:bodyPr/>
          <a:lstStyle/>
          <a:p>
            <a:r>
              <a:rPr lang="en-US" dirty="0"/>
              <a:t>Date updated</a:t>
            </a:r>
          </a:p>
        </p:txBody>
      </p:sp>
      <p:sp>
        <p:nvSpPr>
          <p:cNvPr id="8" name="Footer Placeholder 7">
            <a:extLst>
              <a:ext uri="{FF2B5EF4-FFF2-40B4-BE49-F238E27FC236}">
                <a16:creationId xmlns:a16="http://schemas.microsoft.com/office/drawing/2014/main" xmlns="" id="{63E06DFF-63F5-42C6-934C-7555006E4784}"/>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537460DF-C91D-4C99-8252-4D1D1BDF024D}"/>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5621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1FBB1-B93A-49A7-A82F-28B1C9646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0E540F8-77AA-4664-A286-4A82CD8EF547}"/>
              </a:ext>
            </a:extLst>
          </p:cNvPr>
          <p:cNvSpPr>
            <a:spLocks noGrp="1"/>
          </p:cNvSpPr>
          <p:nvPr>
            <p:ph type="dt" sz="half" idx="10"/>
          </p:nvPr>
        </p:nvSpPr>
        <p:spPr/>
        <p:txBody>
          <a:bodyPr/>
          <a:lstStyle/>
          <a:p>
            <a:r>
              <a:rPr lang="en-US" dirty="0"/>
              <a:t>Date updated</a:t>
            </a:r>
          </a:p>
        </p:txBody>
      </p:sp>
      <p:sp>
        <p:nvSpPr>
          <p:cNvPr id="4" name="Footer Placeholder 3">
            <a:extLst>
              <a:ext uri="{FF2B5EF4-FFF2-40B4-BE49-F238E27FC236}">
                <a16:creationId xmlns:a16="http://schemas.microsoft.com/office/drawing/2014/main" xmlns="" id="{0C8E158A-20CD-488C-88F5-0EEC76E86D1E}"/>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0033B63-21E6-4E1D-91FD-D423D4FDF743}"/>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46801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CA6B1B-3230-45AF-A853-52DF3962F2C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42260EFF-ACB8-447E-A9B0-DC7D603BF611}"/>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4E0144C-B216-4B3C-ABDC-B4E1209EA97C}"/>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95539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F69B8-75E9-4886-BE29-83630C8E9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6A51D2-058D-46F1-BE56-FC4C24A9A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DF4D2D0-1BA8-4F84-A45A-91AD73D62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A0F02FF-119E-4422-9016-FE786F3BD69B}"/>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7A6CABA-1C44-4362-9082-DE8EFD95741D}"/>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221230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A9335-7109-4617-AFCD-FF571A44F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1473A5-95E3-498A-9977-FDDD01B31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A11660-C335-431A-A1D9-ADF7D283B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59653CF0-91F2-481D-BE1C-25249132210D}"/>
              </a:ext>
            </a:extLst>
          </p:cNvPr>
          <p:cNvSpPr>
            <a:spLocks noGrp="1"/>
          </p:cNvSpPr>
          <p:nvPr>
            <p:ph type="ftr" sz="quarter" idx="11"/>
          </p:nvPr>
        </p:nvSpPr>
        <p:spPr>
          <a:xfrm>
            <a:off x="4038600" y="6423030"/>
            <a:ext cx="4142678" cy="318051"/>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DD99D8B-B5B9-4840-8CD8-39A533254199}"/>
              </a:ext>
            </a:extLst>
          </p:cNvPr>
          <p:cNvSpPr>
            <a:spLocks noGrp="1"/>
          </p:cNvSpPr>
          <p:nvPr>
            <p:ph type="sldNum" sz="quarter" idx="12"/>
          </p:nvPr>
        </p:nvSpPr>
        <p:spPr/>
        <p:txBody>
          <a:bodyPr/>
          <a:lstStyle/>
          <a:p>
            <a:fld id="{4904E3FC-11C7-423E-9938-3F007D066D89}" type="slidenum">
              <a:rPr lang="en-US" smtClean="0"/>
              <a:t>‹#›</a:t>
            </a:fld>
            <a:endParaRPr lang="en-US"/>
          </a:p>
        </p:txBody>
      </p:sp>
    </p:spTree>
    <p:extLst>
      <p:ext uri="{BB962C8B-B14F-4D97-AF65-F5344CB8AC3E}">
        <p14:creationId xmlns:p14="http://schemas.microsoft.com/office/powerpoint/2010/main" val="165610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3.jpeg"/><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1.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240B96-94E7-4E50-8C51-84B78274FE51}"/>
              </a:ext>
            </a:extLst>
          </p:cNvPr>
          <p:cNvSpPr>
            <a:spLocks noGrp="1"/>
          </p:cNvSpPr>
          <p:nvPr>
            <p:ph type="title"/>
          </p:nvPr>
        </p:nvSpPr>
        <p:spPr>
          <a:xfrm>
            <a:off x="852138" y="271240"/>
            <a:ext cx="10515600" cy="7479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82A54B0-4496-4F1E-BCBF-39178242E820}"/>
              </a:ext>
            </a:extLst>
          </p:cNvPr>
          <p:cNvSpPr>
            <a:spLocks noGrp="1"/>
          </p:cNvSpPr>
          <p:nvPr>
            <p:ph type="body" idx="1"/>
          </p:nvPr>
        </p:nvSpPr>
        <p:spPr>
          <a:xfrm>
            <a:off x="838200" y="1077538"/>
            <a:ext cx="10515600" cy="4699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3CB3707-7C36-4ED3-ADCC-1CCA01F32423}"/>
              </a:ext>
            </a:extLst>
          </p:cNvPr>
          <p:cNvSpPr>
            <a:spLocks noGrp="1"/>
          </p:cNvSpPr>
          <p:nvPr>
            <p:ph type="dt" sz="half" idx="2"/>
          </p:nvPr>
        </p:nvSpPr>
        <p:spPr>
          <a:xfrm>
            <a:off x="240154" y="6523994"/>
            <a:ext cx="2761785" cy="31805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Date updated</a:t>
            </a:r>
          </a:p>
        </p:txBody>
      </p:sp>
      <p:sp>
        <p:nvSpPr>
          <p:cNvPr id="6" name="Slide Number Placeholder 5">
            <a:extLst>
              <a:ext uri="{FF2B5EF4-FFF2-40B4-BE49-F238E27FC236}">
                <a16:creationId xmlns:a16="http://schemas.microsoft.com/office/drawing/2014/main" xmlns="" id="{BE510251-B45C-4636-BD61-2EF8266053C6}"/>
              </a:ext>
            </a:extLst>
          </p:cNvPr>
          <p:cNvSpPr>
            <a:spLocks noGrp="1"/>
          </p:cNvSpPr>
          <p:nvPr>
            <p:ph type="sldNum" sz="quarter" idx="4"/>
          </p:nvPr>
        </p:nvSpPr>
        <p:spPr>
          <a:xfrm>
            <a:off x="9199979" y="6515331"/>
            <a:ext cx="2743200" cy="315911"/>
          </a:xfrm>
          <a:prstGeom prst="rect">
            <a:avLst/>
          </a:prstGeom>
        </p:spPr>
        <p:txBody>
          <a:bodyPr vert="horz" lIns="91440" tIns="45720" rIns="91440" bIns="45720" rtlCol="0" anchor="ctr"/>
          <a:lstStyle>
            <a:lvl1pPr algn="r">
              <a:defRPr sz="1200">
                <a:solidFill>
                  <a:schemeClr val="tx1">
                    <a:tint val="75000"/>
                  </a:schemeClr>
                </a:solidFill>
              </a:defRPr>
            </a:lvl1pPr>
          </a:lstStyle>
          <a:p>
            <a:fld id="{4904E3FC-11C7-423E-9938-3F007D066D8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xmlns="" id="{C17668DE-5A18-4419-B23F-67A4E2A0B134}"/>
              </a:ext>
            </a:extLst>
          </p:cNvPr>
          <p:cNvPicPr>
            <a:picLocks noChangeAspect="1"/>
          </p:cNvPicPr>
          <p:nvPr userDrawn="1"/>
        </p:nvPicPr>
        <p:blipFill>
          <a:blip r:embed="rId18" cstate="email">
            <a:alphaModFix amt="70000"/>
            <a:extLst>
              <a:ext uri="{28A0092B-C50C-407E-A947-70E740481C1C}">
                <a14:useLocalDpi xmlns:a14="http://schemas.microsoft.com/office/drawing/2010/main"/>
              </a:ext>
            </a:extLst>
          </a:blip>
          <a:stretch>
            <a:fillRect/>
          </a:stretch>
        </p:blipFill>
        <p:spPr>
          <a:xfrm>
            <a:off x="5668800" y="6442401"/>
            <a:ext cx="885825" cy="355623"/>
          </a:xfrm>
          <a:prstGeom prst="rect">
            <a:avLst/>
          </a:prstGeom>
        </p:spPr>
      </p:pic>
      <p:sp>
        <p:nvSpPr>
          <p:cNvPr id="11" name="Rectangle 10">
            <a:extLst>
              <a:ext uri="{FF2B5EF4-FFF2-40B4-BE49-F238E27FC236}">
                <a16:creationId xmlns:a16="http://schemas.microsoft.com/office/drawing/2014/main" xmlns="" id="{0AC3A19E-771E-4A46-A26E-80E887073700}"/>
              </a:ext>
            </a:extLst>
          </p:cNvPr>
          <p:cNvSpPr/>
          <p:nvPr userDrawn="1"/>
        </p:nvSpPr>
        <p:spPr>
          <a:xfrm>
            <a:off x="4958509" y="6440088"/>
            <a:ext cx="1183337" cy="276999"/>
          </a:xfrm>
          <a:prstGeom prst="rect">
            <a:avLst/>
          </a:prstGeom>
        </p:spPr>
        <p:txBody>
          <a:bodyPr wrap="none">
            <a:spAutoFit/>
          </a:bodyPr>
          <a:lstStyle/>
          <a:p>
            <a:r>
              <a:rPr lang="en-US" sz="1200" dirty="0">
                <a:solidFill>
                  <a:schemeClr val="tx1">
                    <a:lumMod val="65000"/>
                    <a:lumOff val="35000"/>
                  </a:schemeClr>
                </a:solidFill>
                <a:latin typeface="+mj-lt"/>
              </a:rPr>
              <a:t>	 </a:t>
            </a:r>
          </a:p>
        </p:txBody>
      </p:sp>
      <p:pic>
        <p:nvPicPr>
          <p:cNvPr id="7" name="Picture 6" descr="A close up of a logo&#10;&#10;Description automatically generated">
            <a:extLst>
              <a:ext uri="{FF2B5EF4-FFF2-40B4-BE49-F238E27FC236}">
                <a16:creationId xmlns:a16="http://schemas.microsoft.com/office/drawing/2014/main" xmlns="" id="{165C74ED-9C42-4384-B346-5748653FE4A7}"/>
              </a:ext>
            </a:extLst>
          </p:cNvPr>
          <p:cNvPicPr>
            <a:picLocks noChangeAspect="1"/>
          </p:cNvPicPr>
          <p:nvPr userDrawn="1"/>
        </p:nvPicPr>
        <p:blipFill>
          <a:blip r:embed="rId19" cstate="email">
            <a:alphaModFix amt="3000"/>
            <a:extLst>
              <a:ext uri="{28A0092B-C50C-407E-A947-70E740481C1C}">
                <a14:useLocalDpi xmlns:a14="http://schemas.microsoft.com/office/drawing/2010/main"/>
              </a:ext>
            </a:extLst>
          </a:blip>
          <a:stretch>
            <a:fillRect/>
          </a:stretch>
        </p:blipFill>
        <p:spPr>
          <a:xfrm>
            <a:off x="2925157" y="102276"/>
            <a:ext cx="6369563" cy="6131566"/>
          </a:xfrm>
          <a:prstGeom prst="rect">
            <a:avLst/>
          </a:prstGeom>
        </p:spPr>
      </p:pic>
      <p:pic>
        <p:nvPicPr>
          <p:cNvPr id="15" name="Picture 14">
            <a:extLst>
              <a:ext uri="{FF2B5EF4-FFF2-40B4-BE49-F238E27FC236}">
                <a16:creationId xmlns:a16="http://schemas.microsoft.com/office/drawing/2014/main" xmlns="" id="{4B59B77A-BC20-465C-A8BC-6BC6F7F810C7}"/>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0" y="6834307"/>
            <a:ext cx="12192000" cy="71812"/>
          </a:xfrm>
          <a:prstGeom prst="rect">
            <a:avLst/>
          </a:prstGeom>
        </p:spPr>
      </p:pic>
      <p:pic>
        <p:nvPicPr>
          <p:cNvPr id="23" name="Picture 22">
            <a:extLst>
              <a:ext uri="{FF2B5EF4-FFF2-40B4-BE49-F238E27FC236}">
                <a16:creationId xmlns:a16="http://schemas.microsoft.com/office/drawing/2014/main" xmlns="" id="{75F9CBFF-D728-4BB5-827B-45429829D3A4}"/>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0" y="-39418"/>
            <a:ext cx="12192000" cy="67056"/>
          </a:xfrm>
          <a:prstGeom prst="rect">
            <a:avLst/>
          </a:prstGeom>
        </p:spPr>
      </p:pic>
    </p:spTree>
    <p:extLst>
      <p:ext uri="{BB962C8B-B14F-4D97-AF65-F5344CB8AC3E}">
        <p14:creationId xmlns:p14="http://schemas.microsoft.com/office/powerpoint/2010/main" val="235136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727" r:id="rId13"/>
    <p:sldLayoutId id="2147483726" r:id="rId14"/>
    <p:sldLayoutId id="2147483732" r:id="rId15"/>
    <p:sldLayoutId id="2147483736" r:id="rId16"/>
  </p:sldLayoutIdLst>
  <p:hf hdr="0" ftr="0"/>
  <p:txStyles>
    <p:titleStyle>
      <a:lvl1pPr algn="ctr" defTabSz="914400" rtl="0" eaLnBrk="1" latinLnBrk="0" hangingPunct="1">
        <a:lnSpc>
          <a:spcPct val="90000"/>
        </a:lnSpc>
        <a:spcBef>
          <a:spcPct val="0"/>
        </a:spcBef>
        <a:buNone/>
        <a:defRPr sz="4800" kern="1200">
          <a:solidFill>
            <a:srgbClr val="822570"/>
          </a:solidFill>
          <a:latin typeface="Oswald" panose="02000503000000000000" pitchFamily="2" charset="0"/>
          <a:ea typeface="+mj-ea"/>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sz="36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5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3240B96-94E7-4E50-8C51-84B78274FE51}"/>
              </a:ext>
            </a:extLst>
          </p:cNvPr>
          <p:cNvSpPr>
            <a:spLocks noGrp="1"/>
          </p:cNvSpPr>
          <p:nvPr>
            <p:ph type="title"/>
          </p:nvPr>
        </p:nvSpPr>
        <p:spPr>
          <a:xfrm>
            <a:off x="852138" y="271240"/>
            <a:ext cx="10515600" cy="7479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82A54B0-4496-4F1E-BCBF-39178242E820}"/>
              </a:ext>
            </a:extLst>
          </p:cNvPr>
          <p:cNvSpPr>
            <a:spLocks noGrp="1"/>
          </p:cNvSpPr>
          <p:nvPr>
            <p:ph type="body" idx="1"/>
          </p:nvPr>
        </p:nvSpPr>
        <p:spPr>
          <a:xfrm>
            <a:off x="838200" y="1077538"/>
            <a:ext cx="10515600" cy="46993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3CB3707-7C36-4ED3-ADCC-1CCA01F32423}"/>
              </a:ext>
            </a:extLst>
          </p:cNvPr>
          <p:cNvSpPr>
            <a:spLocks noGrp="1"/>
          </p:cNvSpPr>
          <p:nvPr>
            <p:ph type="dt" sz="half" idx="2"/>
          </p:nvPr>
        </p:nvSpPr>
        <p:spPr>
          <a:xfrm>
            <a:off x="240154" y="6523994"/>
            <a:ext cx="2761785" cy="31805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Date updated</a:t>
            </a:r>
          </a:p>
        </p:txBody>
      </p:sp>
      <p:sp>
        <p:nvSpPr>
          <p:cNvPr id="6" name="Slide Number Placeholder 5">
            <a:extLst>
              <a:ext uri="{FF2B5EF4-FFF2-40B4-BE49-F238E27FC236}">
                <a16:creationId xmlns:a16="http://schemas.microsoft.com/office/drawing/2014/main" xmlns="" id="{BE510251-B45C-4636-BD61-2EF8266053C6}"/>
              </a:ext>
            </a:extLst>
          </p:cNvPr>
          <p:cNvSpPr>
            <a:spLocks noGrp="1"/>
          </p:cNvSpPr>
          <p:nvPr>
            <p:ph type="sldNum" sz="quarter" idx="4"/>
          </p:nvPr>
        </p:nvSpPr>
        <p:spPr>
          <a:xfrm>
            <a:off x="9199979" y="6515331"/>
            <a:ext cx="2743200" cy="315911"/>
          </a:xfrm>
          <a:prstGeom prst="rect">
            <a:avLst/>
          </a:prstGeom>
        </p:spPr>
        <p:txBody>
          <a:bodyPr vert="horz" lIns="91440" tIns="45720" rIns="91440" bIns="45720" rtlCol="0" anchor="ctr"/>
          <a:lstStyle>
            <a:lvl1pPr algn="r">
              <a:defRPr sz="1200">
                <a:solidFill>
                  <a:schemeClr val="tx1">
                    <a:tint val="75000"/>
                  </a:schemeClr>
                </a:solidFill>
              </a:defRPr>
            </a:lvl1pPr>
          </a:lstStyle>
          <a:p>
            <a:fld id="{4904E3FC-11C7-423E-9938-3F007D066D89}"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picture containing drawing&#10;&#10;Description automatically generated">
            <a:extLst>
              <a:ext uri="{FF2B5EF4-FFF2-40B4-BE49-F238E27FC236}">
                <a16:creationId xmlns:a16="http://schemas.microsoft.com/office/drawing/2014/main" xmlns="" id="{C17668DE-5A18-4419-B23F-67A4E2A0B134}"/>
              </a:ext>
            </a:extLst>
          </p:cNvPr>
          <p:cNvPicPr>
            <a:picLocks noChangeAspect="1"/>
          </p:cNvPicPr>
          <p:nvPr userDrawn="1"/>
        </p:nvPicPr>
        <p:blipFill>
          <a:blip r:embed="rId24" cstate="email">
            <a:alphaModFix amt="70000"/>
            <a:extLst>
              <a:ext uri="{28A0092B-C50C-407E-A947-70E740481C1C}">
                <a14:useLocalDpi xmlns:a14="http://schemas.microsoft.com/office/drawing/2010/main"/>
              </a:ext>
            </a:extLst>
          </a:blip>
          <a:stretch>
            <a:fillRect/>
          </a:stretch>
        </p:blipFill>
        <p:spPr>
          <a:xfrm>
            <a:off x="5668800" y="6442401"/>
            <a:ext cx="885825" cy="355623"/>
          </a:xfrm>
          <a:prstGeom prst="rect">
            <a:avLst/>
          </a:prstGeom>
        </p:spPr>
      </p:pic>
      <p:sp>
        <p:nvSpPr>
          <p:cNvPr id="11" name="Rectangle 10">
            <a:extLst>
              <a:ext uri="{FF2B5EF4-FFF2-40B4-BE49-F238E27FC236}">
                <a16:creationId xmlns:a16="http://schemas.microsoft.com/office/drawing/2014/main" xmlns="" id="{0AC3A19E-771E-4A46-A26E-80E887073700}"/>
              </a:ext>
            </a:extLst>
          </p:cNvPr>
          <p:cNvSpPr/>
          <p:nvPr userDrawn="1"/>
        </p:nvSpPr>
        <p:spPr>
          <a:xfrm>
            <a:off x="4958509" y="6440088"/>
            <a:ext cx="1183337" cy="276999"/>
          </a:xfrm>
          <a:prstGeom prst="rect">
            <a:avLst/>
          </a:prstGeom>
        </p:spPr>
        <p:txBody>
          <a:bodyPr wrap="none">
            <a:spAutoFit/>
          </a:bodyPr>
          <a:lstStyle/>
          <a:p>
            <a:r>
              <a:rPr lang="en-US" sz="1200" dirty="0">
                <a:solidFill>
                  <a:prstClr val="black">
                    <a:lumMod val="65000"/>
                    <a:lumOff val="35000"/>
                  </a:prstClr>
                </a:solidFill>
                <a:latin typeface="Cormorant Infant Medium"/>
              </a:rPr>
              <a:t>	 </a:t>
            </a:r>
          </a:p>
        </p:txBody>
      </p:sp>
      <p:pic>
        <p:nvPicPr>
          <p:cNvPr id="7" name="Picture 6" descr="A close up of a logo&#10;&#10;Description automatically generated">
            <a:extLst>
              <a:ext uri="{FF2B5EF4-FFF2-40B4-BE49-F238E27FC236}">
                <a16:creationId xmlns:a16="http://schemas.microsoft.com/office/drawing/2014/main" xmlns="" id="{165C74ED-9C42-4384-B346-5748653FE4A7}"/>
              </a:ext>
            </a:extLst>
          </p:cNvPr>
          <p:cNvPicPr>
            <a:picLocks noChangeAspect="1"/>
          </p:cNvPicPr>
          <p:nvPr userDrawn="1"/>
        </p:nvPicPr>
        <p:blipFill>
          <a:blip r:embed="rId25" cstate="email">
            <a:alphaModFix amt="3000"/>
            <a:extLst>
              <a:ext uri="{28A0092B-C50C-407E-A947-70E740481C1C}">
                <a14:useLocalDpi xmlns:a14="http://schemas.microsoft.com/office/drawing/2010/main"/>
              </a:ext>
            </a:extLst>
          </a:blip>
          <a:stretch>
            <a:fillRect/>
          </a:stretch>
        </p:blipFill>
        <p:spPr>
          <a:xfrm>
            <a:off x="2925157" y="102276"/>
            <a:ext cx="6369563" cy="6131566"/>
          </a:xfrm>
          <a:prstGeom prst="rect">
            <a:avLst/>
          </a:prstGeom>
        </p:spPr>
      </p:pic>
      <p:pic>
        <p:nvPicPr>
          <p:cNvPr id="15" name="Picture 14">
            <a:extLst>
              <a:ext uri="{FF2B5EF4-FFF2-40B4-BE49-F238E27FC236}">
                <a16:creationId xmlns:a16="http://schemas.microsoft.com/office/drawing/2014/main" xmlns="" id="{4B59B77A-BC20-465C-A8BC-6BC6F7F810C7}"/>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6834307"/>
            <a:ext cx="12192000" cy="71812"/>
          </a:xfrm>
          <a:prstGeom prst="rect">
            <a:avLst/>
          </a:prstGeom>
        </p:spPr>
      </p:pic>
      <p:pic>
        <p:nvPicPr>
          <p:cNvPr id="23" name="Picture 22">
            <a:extLst>
              <a:ext uri="{FF2B5EF4-FFF2-40B4-BE49-F238E27FC236}">
                <a16:creationId xmlns:a16="http://schemas.microsoft.com/office/drawing/2014/main" xmlns="" id="{75F9CBFF-D728-4BB5-827B-45429829D3A4}"/>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39418"/>
            <a:ext cx="12192000" cy="67056"/>
          </a:xfrm>
          <a:prstGeom prst="rect">
            <a:avLst/>
          </a:prstGeom>
        </p:spPr>
      </p:pic>
    </p:spTree>
    <p:extLst>
      <p:ext uri="{BB962C8B-B14F-4D97-AF65-F5344CB8AC3E}">
        <p14:creationId xmlns:p14="http://schemas.microsoft.com/office/powerpoint/2010/main" val="41647840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Lst>
  <p:hf hdr="0" ftr="0"/>
  <p:txStyles>
    <p:titleStyle>
      <a:lvl1pPr algn="ctr" defTabSz="914400" rtl="0" eaLnBrk="1" latinLnBrk="0" hangingPunct="1">
        <a:lnSpc>
          <a:spcPct val="90000"/>
        </a:lnSpc>
        <a:spcBef>
          <a:spcPct val="0"/>
        </a:spcBef>
        <a:buNone/>
        <a:defRPr sz="4800" kern="1200">
          <a:solidFill>
            <a:srgbClr val="822570"/>
          </a:solidFill>
          <a:latin typeface="Oswald" panose="02000503000000000000" pitchFamily="2" charset="0"/>
          <a:ea typeface="+mj-ea"/>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sz="3600" kern="1200">
          <a:solidFill>
            <a:schemeClr val="tx1"/>
          </a:solidFill>
          <a:latin typeface="Oswald" panose="02000503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5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5512" y="313113"/>
            <a:ext cx="11213869" cy="1143000"/>
          </a:xfrm>
        </p:spPr>
        <p:txBody>
          <a:bodyPr anchor="ctr">
            <a:normAutofit fontScale="90000"/>
          </a:bodyPr>
          <a:lstStyle/>
          <a:p>
            <a:r>
              <a:rPr lang="en-US" sz="4400" dirty="0"/>
              <a:t>Cleft Lip and </a:t>
            </a:r>
            <a:r>
              <a:rPr lang="en-US" sz="4400" dirty="0" smtClean="0"/>
              <a:t>Palate Overview: Embryology, Anatomy and Teams</a:t>
            </a:r>
            <a:endParaRPr lang="en-US" sz="4400" dirty="0"/>
          </a:p>
        </p:txBody>
      </p:sp>
      <p:sp>
        <p:nvSpPr>
          <p:cNvPr id="2051" name="Rectangle 3"/>
          <p:cNvSpPr>
            <a:spLocks noGrp="1" noChangeArrowheads="1"/>
          </p:cNvSpPr>
          <p:nvPr>
            <p:ph type="subTitle" idx="1"/>
          </p:nvPr>
        </p:nvSpPr>
        <p:spPr>
          <a:xfrm>
            <a:off x="2971800" y="5334000"/>
            <a:ext cx="6400800" cy="1143000"/>
          </a:xfrm>
        </p:spPr>
        <p:txBody>
          <a:bodyPr/>
          <a:lstStyle/>
          <a:p>
            <a:r>
              <a:rPr lang="en-US" dirty="0" smtClean="0"/>
              <a:t>Dr. Surgeon, M.D.</a:t>
            </a:r>
          </a:p>
          <a:p>
            <a:r>
              <a:rPr lang="en-US" dirty="0" smtClean="0"/>
              <a:t>Plastic and Reconstructive Surgery</a:t>
            </a:r>
          </a:p>
        </p:txBody>
      </p:sp>
      <p:pic>
        <p:nvPicPr>
          <p:cNvPr id="205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934992" y="1898838"/>
            <a:ext cx="2992438"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1978" y="1779616"/>
            <a:ext cx="3013166" cy="3230880"/>
          </a:xfrm>
          <a:prstGeom prst="rect">
            <a:avLst/>
          </a:prstGeom>
        </p:spPr>
      </p:pic>
    </p:spTree>
    <p:extLst>
      <p:ext uri="{BB962C8B-B14F-4D97-AF65-F5344CB8AC3E}">
        <p14:creationId xmlns:p14="http://schemas.microsoft.com/office/powerpoint/2010/main" val="245046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mtClean="0"/>
              <a:t>Palate formation</a:t>
            </a:r>
          </a:p>
        </p:txBody>
      </p:sp>
      <p:pic>
        <p:nvPicPr>
          <p:cNvPr id="11267" name="Picture 3" descr="cleft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2057401"/>
            <a:ext cx="8763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77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Unilateral Cleft Lip anatomy</a:t>
            </a:r>
          </a:p>
        </p:txBody>
      </p:sp>
      <p:sp>
        <p:nvSpPr>
          <p:cNvPr id="56323" name="Rectangle 4"/>
          <p:cNvSpPr>
            <a:spLocks noGrp="1" noChangeArrowheads="1"/>
          </p:cNvSpPr>
          <p:nvPr>
            <p:ph type="body" sz="half" idx="2"/>
          </p:nvPr>
        </p:nvSpPr>
        <p:spPr>
          <a:xfrm>
            <a:off x="7123612" y="2057400"/>
            <a:ext cx="3810000" cy="4114800"/>
          </a:xfrm>
        </p:spPr>
        <p:txBody>
          <a:bodyPr/>
          <a:lstStyle/>
          <a:p>
            <a:r>
              <a:rPr lang="en-US" sz="2400" dirty="0"/>
              <a:t>Orbicularis insert into alar base/ </a:t>
            </a:r>
            <a:r>
              <a:rPr lang="en-US" sz="2400" dirty="0" err="1"/>
              <a:t>columella</a:t>
            </a:r>
            <a:endParaRPr lang="en-US" sz="2400" dirty="0"/>
          </a:p>
          <a:p>
            <a:r>
              <a:rPr lang="en-US" sz="2400" dirty="0"/>
              <a:t>Flattened </a:t>
            </a:r>
            <a:r>
              <a:rPr lang="en-US" sz="2400" dirty="0" err="1" smtClean="0"/>
              <a:t>alae</a:t>
            </a:r>
            <a:r>
              <a:rPr lang="en-US" sz="2400" dirty="0" smtClean="0"/>
              <a:t> </a:t>
            </a:r>
            <a:r>
              <a:rPr lang="en-US" sz="2400" dirty="0"/>
              <a:t>cleft </a:t>
            </a:r>
            <a:r>
              <a:rPr lang="en-US" sz="2400" dirty="0" smtClean="0"/>
              <a:t>side, </a:t>
            </a:r>
            <a:r>
              <a:rPr lang="en-US" sz="2400" dirty="0"/>
              <a:t>horizontally oriented nostril</a:t>
            </a:r>
          </a:p>
          <a:p>
            <a:r>
              <a:rPr lang="en-US" sz="2400" dirty="0"/>
              <a:t>Short cleft side </a:t>
            </a:r>
            <a:r>
              <a:rPr lang="en-US" sz="2400" dirty="0" err="1"/>
              <a:t>columella</a:t>
            </a:r>
            <a:endParaRPr lang="en-US" sz="2400" dirty="0"/>
          </a:p>
          <a:p>
            <a:r>
              <a:rPr lang="en-US" sz="2400" dirty="0"/>
              <a:t>Septum to </a:t>
            </a:r>
            <a:r>
              <a:rPr lang="en-US" sz="2400" dirty="0" err="1"/>
              <a:t>noncleft</a:t>
            </a:r>
            <a:r>
              <a:rPr lang="en-US" sz="2400" dirty="0"/>
              <a:t> side</a:t>
            </a:r>
          </a:p>
          <a:p>
            <a:r>
              <a:rPr lang="en-US" sz="2400" dirty="0"/>
              <a:t>Nasal tip lower on cleft side</a:t>
            </a:r>
          </a:p>
          <a:p>
            <a:pPr>
              <a:buFontTx/>
              <a:buNone/>
            </a:pPr>
            <a:endParaRPr lang="en-US" sz="2400" dirty="0"/>
          </a:p>
          <a:p>
            <a:endParaRPr lang="en-US" sz="2400" dirty="0"/>
          </a:p>
        </p:txBody>
      </p:sp>
      <p:pic>
        <p:nvPicPr>
          <p:cNvPr id="56324" name="Picture 9" descr="cleft18"/>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905000" y="2057400"/>
            <a:ext cx="4419600" cy="382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795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Unilateral Cleft Lip anatomy</a:t>
            </a:r>
          </a:p>
        </p:txBody>
      </p:sp>
      <p:sp>
        <p:nvSpPr>
          <p:cNvPr id="57347" name="Rectangle 4"/>
          <p:cNvSpPr>
            <a:spLocks noGrp="1" noChangeArrowheads="1"/>
          </p:cNvSpPr>
          <p:nvPr>
            <p:ph type="body" sz="half" idx="2"/>
          </p:nvPr>
        </p:nvSpPr>
        <p:spPr>
          <a:xfrm>
            <a:off x="7199812" y="2379617"/>
            <a:ext cx="3810000" cy="4114800"/>
          </a:xfrm>
        </p:spPr>
        <p:txBody>
          <a:bodyPr/>
          <a:lstStyle/>
          <a:p>
            <a:r>
              <a:rPr lang="en-US" sz="2800" dirty="0"/>
              <a:t>Bony abnormalities if cleft involves alveolus</a:t>
            </a:r>
          </a:p>
          <a:p>
            <a:r>
              <a:rPr lang="en-US" sz="2800" dirty="0"/>
              <a:t>Major segment superior to minor segment</a:t>
            </a:r>
          </a:p>
          <a:p>
            <a:r>
              <a:rPr lang="en-US" sz="2800" dirty="0"/>
              <a:t>Bony cleft width variable</a:t>
            </a:r>
          </a:p>
        </p:txBody>
      </p:sp>
      <p:pic>
        <p:nvPicPr>
          <p:cNvPr id="57348" name="Picture 6" descr="cleft3"/>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920875" y="1981200"/>
            <a:ext cx="423545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254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533400"/>
            <a:ext cx="48085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45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87552" y="381000"/>
            <a:ext cx="10363200" cy="1143000"/>
          </a:xfrm>
        </p:spPr>
        <p:txBody>
          <a:bodyPr/>
          <a:lstStyle/>
          <a:p>
            <a:r>
              <a:rPr lang="en-US" dirty="0" smtClean="0"/>
              <a:t>Bilateral Cleft Lip Anatomy</a:t>
            </a:r>
          </a:p>
        </p:txBody>
      </p:sp>
      <p:sp>
        <p:nvSpPr>
          <p:cNvPr id="59395" name="Rectangle 4"/>
          <p:cNvSpPr>
            <a:spLocks noGrp="1" noChangeArrowheads="1"/>
          </p:cNvSpPr>
          <p:nvPr>
            <p:ph type="body" sz="half" idx="2"/>
          </p:nvPr>
        </p:nvSpPr>
        <p:spPr>
          <a:xfrm>
            <a:off x="6400800" y="2513013"/>
            <a:ext cx="3810000" cy="3352800"/>
          </a:xfrm>
        </p:spPr>
        <p:txBody>
          <a:bodyPr/>
          <a:lstStyle/>
          <a:p>
            <a:r>
              <a:rPr lang="en-US" sz="2800" dirty="0"/>
              <a:t>May be asymmetric</a:t>
            </a:r>
          </a:p>
          <a:p>
            <a:r>
              <a:rPr lang="en-US" sz="2800" dirty="0" err="1"/>
              <a:t>Premaxilla</a:t>
            </a:r>
            <a:r>
              <a:rPr lang="en-US" sz="2800" dirty="0"/>
              <a:t> segment may be completely free and </a:t>
            </a:r>
            <a:r>
              <a:rPr lang="en-US" sz="2800" dirty="0" smtClean="0"/>
              <a:t>anterior</a:t>
            </a:r>
            <a:endParaRPr lang="en-US" sz="2800" dirty="0"/>
          </a:p>
          <a:p>
            <a:r>
              <a:rPr lang="en-US" sz="2800" dirty="0"/>
              <a:t>Maxillary collapse (“locked out”)</a:t>
            </a:r>
          </a:p>
        </p:txBody>
      </p:sp>
      <p:pic>
        <p:nvPicPr>
          <p:cNvPr id="59396"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057400" y="1752600"/>
            <a:ext cx="3810000" cy="4762500"/>
          </a:xfrm>
        </p:spPr>
      </p:pic>
    </p:spTree>
    <p:extLst>
      <p:ext uri="{BB962C8B-B14F-4D97-AF65-F5344CB8AC3E}">
        <p14:creationId xmlns:p14="http://schemas.microsoft.com/office/powerpoint/2010/main" val="205147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09800" y="381000"/>
            <a:ext cx="7772400" cy="1143000"/>
          </a:xfrm>
        </p:spPr>
        <p:txBody>
          <a:bodyPr/>
          <a:lstStyle/>
          <a:p>
            <a:r>
              <a:rPr lang="en-US" smtClean="0"/>
              <a:t>Cleft Palate anatomy</a:t>
            </a:r>
          </a:p>
        </p:txBody>
      </p:sp>
      <p:sp>
        <p:nvSpPr>
          <p:cNvPr id="60419" name="Rectangle 4"/>
          <p:cNvSpPr>
            <a:spLocks noGrp="1" noChangeArrowheads="1"/>
          </p:cNvSpPr>
          <p:nvPr>
            <p:ph type="body" sz="half" idx="2"/>
          </p:nvPr>
        </p:nvSpPr>
        <p:spPr>
          <a:xfrm>
            <a:off x="6672072" y="2390776"/>
            <a:ext cx="3429000" cy="3581400"/>
          </a:xfrm>
        </p:spPr>
        <p:txBody>
          <a:bodyPr/>
          <a:lstStyle/>
          <a:p>
            <a:r>
              <a:rPr lang="en-US" sz="2400" dirty="0"/>
              <a:t>Tensor </a:t>
            </a:r>
            <a:r>
              <a:rPr lang="en-US" sz="2400" dirty="0" err="1"/>
              <a:t>palatini</a:t>
            </a:r>
            <a:r>
              <a:rPr lang="en-US" sz="2400" dirty="0"/>
              <a:t> and </a:t>
            </a:r>
            <a:r>
              <a:rPr lang="en-US" sz="2400" dirty="0" err="1"/>
              <a:t>Levator</a:t>
            </a:r>
            <a:r>
              <a:rPr lang="en-US" sz="2400" dirty="0"/>
              <a:t> </a:t>
            </a:r>
            <a:r>
              <a:rPr lang="en-US" sz="2400" dirty="0" err="1"/>
              <a:t>palatini</a:t>
            </a:r>
            <a:r>
              <a:rPr lang="en-US" sz="2400" dirty="0"/>
              <a:t> insert into posterior aspect of hard palate</a:t>
            </a:r>
          </a:p>
          <a:p>
            <a:r>
              <a:rPr lang="en-US" sz="2400" dirty="0"/>
              <a:t>May be covered with a mucosal layer (SMCP)</a:t>
            </a:r>
          </a:p>
          <a:p>
            <a:r>
              <a:rPr lang="en-US" sz="2400" dirty="0"/>
              <a:t>May be unilateral or bilateral</a:t>
            </a:r>
          </a:p>
        </p:txBody>
      </p:sp>
      <p:pic>
        <p:nvPicPr>
          <p:cNvPr id="60420" name="Online Image Placeholder 2"/>
          <p:cNvPicPr>
            <a:picLocks noGrp="1" noChangeAspect="1"/>
          </p:cNvPicPr>
          <p:nvPr>
            <p:ph type="clipArt" sz="half" idx="1"/>
          </p:nvPr>
        </p:nvPicPr>
        <p:blipFill rotWithShape="1">
          <a:blip r:embed="rId2" cstate="screen">
            <a:extLst>
              <a:ext uri="{28A0092B-C50C-407E-A947-70E740481C1C}">
                <a14:useLocalDpi xmlns:a14="http://schemas.microsoft.com/office/drawing/2010/main"/>
              </a:ext>
            </a:extLst>
          </a:blip>
          <a:srcRect/>
          <a:stretch/>
        </p:blipFill>
        <p:spPr>
          <a:xfrm>
            <a:off x="1709928" y="1622711"/>
            <a:ext cx="3922776" cy="4613497"/>
          </a:xfrm>
        </p:spPr>
      </p:pic>
    </p:spTree>
    <p:extLst>
      <p:ext uri="{BB962C8B-B14F-4D97-AF65-F5344CB8AC3E}">
        <p14:creationId xmlns:p14="http://schemas.microsoft.com/office/powerpoint/2010/main" val="427859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mtClean="0"/>
              <a:t>Cleft Palate anatomy</a:t>
            </a:r>
          </a:p>
        </p:txBody>
      </p:sp>
      <p:pic>
        <p:nvPicPr>
          <p:cNvPr id="61443" name="Picture 6" descr="cleft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60465" y="1514158"/>
            <a:ext cx="3255963"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7" descr="cleft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1472" y="1569721"/>
            <a:ext cx="43434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8"/>
          <p:cNvSpPr txBox="1">
            <a:spLocks noChangeArrowheads="1"/>
          </p:cNvSpPr>
          <p:nvPr/>
        </p:nvSpPr>
        <p:spPr bwMode="auto">
          <a:xfrm>
            <a:off x="2215896" y="5532120"/>
            <a:ext cx="830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1600" dirty="0">
                <a:solidFill>
                  <a:prstClr val="black"/>
                </a:solidFill>
              </a:rPr>
              <a:t>Tensor </a:t>
            </a:r>
            <a:r>
              <a:rPr lang="en-US" sz="1600" dirty="0" err="1">
                <a:solidFill>
                  <a:prstClr val="black"/>
                </a:solidFill>
              </a:rPr>
              <a:t>Palatini</a:t>
            </a:r>
            <a:r>
              <a:rPr lang="en-US" sz="1600" dirty="0">
                <a:solidFill>
                  <a:prstClr val="black"/>
                </a:solidFill>
              </a:rPr>
              <a:t> innervated by mandibular branch of CN V, all other palatal musculature from pharyngeal plexus. Tensor opens </a:t>
            </a:r>
            <a:r>
              <a:rPr lang="en-US" sz="1600" dirty="0" err="1">
                <a:solidFill>
                  <a:prstClr val="black"/>
                </a:solidFill>
              </a:rPr>
              <a:t>eustachian</a:t>
            </a:r>
            <a:r>
              <a:rPr lang="en-US" sz="1600" dirty="0">
                <a:solidFill>
                  <a:prstClr val="black"/>
                </a:solidFill>
              </a:rPr>
              <a:t> tube by originating at the lateral aspect. </a:t>
            </a:r>
            <a:r>
              <a:rPr lang="en-US" sz="1600" dirty="0" err="1">
                <a:solidFill>
                  <a:prstClr val="black"/>
                </a:solidFill>
              </a:rPr>
              <a:t>Levator</a:t>
            </a:r>
            <a:r>
              <a:rPr lang="en-US" sz="1600" dirty="0">
                <a:solidFill>
                  <a:prstClr val="black"/>
                </a:solidFill>
              </a:rPr>
              <a:t> contributes when older, originates near medial </a:t>
            </a:r>
            <a:r>
              <a:rPr lang="en-US" sz="1600" dirty="0" err="1">
                <a:solidFill>
                  <a:prstClr val="black"/>
                </a:solidFill>
              </a:rPr>
              <a:t>eustachian</a:t>
            </a:r>
            <a:r>
              <a:rPr lang="en-US" sz="1600" dirty="0">
                <a:solidFill>
                  <a:prstClr val="black"/>
                </a:solidFill>
              </a:rPr>
              <a:t> tube.</a:t>
            </a:r>
          </a:p>
        </p:txBody>
      </p:sp>
    </p:spTree>
    <p:extLst>
      <p:ext uri="{BB962C8B-B14F-4D97-AF65-F5344CB8AC3E}">
        <p14:creationId xmlns:p14="http://schemas.microsoft.com/office/powerpoint/2010/main" val="255813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463264"/>
            <a:ext cx="10515600" cy="747935"/>
          </a:xfrm>
        </p:spPr>
        <p:txBody>
          <a:bodyPr>
            <a:normAutofit fontScale="90000"/>
          </a:bodyPr>
          <a:lstStyle/>
          <a:p>
            <a:r>
              <a:rPr lang="en-US" dirty="0" smtClean="0"/>
              <a:t>Cleft Variations</a:t>
            </a:r>
          </a:p>
        </p:txBody>
      </p:sp>
      <p:pic>
        <p:nvPicPr>
          <p:cNvPr id="12291" name="Picture 3" descr="cleft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7325" y="1661160"/>
            <a:ext cx="76200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98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mtClean="0"/>
              <a:t>Cleft Staging, “striped Y”</a:t>
            </a:r>
          </a:p>
        </p:txBody>
      </p:sp>
      <p:pic>
        <p:nvPicPr>
          <p:cNvPr id="13315" name="Picture 3" descr="cleft17"/>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647406" y="1423851"/>
            <a:ext cx="66294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90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mtClean="0"/>
              <a:t>Veau Classification</a:t>
            </a:r>
          </a:p>
        </p:txBody>
      </p:sp>
      <p:pic>
        <p:nvPicPr>
          <p:cNvPr id="14339" name="Picture 4" descr="DSCN1472"/>
          <p:cNvPicPr>
            <a:picLocks noGrp="1" noChangeAspect="1" noChangeArrowheads="1"/>
          </p:cNvPicPr>
          <p:nvPr>
            <p:ph idx="1"/>
          </p:nvPr>
        </p:nvPicPr>
        <p:blipFill>
          <a:blip r:embed="rId2" cstate="screen">
            <a:lum bright="30000" contrast="42000"/>
            <a:extLst>
              <a:ext uri="{28A0092B-C50C-407E-A947-70E740481C1C}">
                <a14:useLocalDpi xmlns:a14="http://schemas.microsoft.com/office/drawing/2010/main"/>
              </a:ext>
            </a:extLst>
          </a:blip>
          <a:srcRect/>
          <a:stretch>
            <a:fillRect/>
          </a:stretch>
        </p:blipFill>
        <p:spPr>
          <a:xfrm>
            <a:off x="2643052" y="1526176"/>
            <a:ext cx="6400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582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dirty="0" smtClean="0"/>
              <a:t>Overview</a:t>
            </a:r>
          </a:p>
        </p:txBody>
      </p:sp>
      <p:sp>
        <p:nvSpPr>
          <p:cNvPr id="3075" name="Rectangle 3"/>
          <p:cNvSpPr>
            <a:spLocks noGrp="1" noChangeArrowheads="1"/>
          </p:cNvSpPr>
          <p:nvPr>
            <p:ph type="body" idx="1"/>
          </p:nvPr>
        </p:nvSpPr>
        <p:spPr>
          <a:xfrm>
            <a:off x="1200481" y="1780954"/>
            <a:ext cx="3833073" cy="4699375"/>
          </a:xfrm>
        </p:spPr>
        <p:txBody>
          <a:bodyPr/>
          <a:lstStyle/>
          <a:p>
            <a:r>
              <a:rPr lang="en-US" dirty="0" smtClean="0"/>
              <a:t>Embryology</a:t>
            </a:r>
          </a:p>
          <a:p>
            <a:r>
              <a:rPr lang="en-US" dirty="0" smtClean="0"/>
              <a:t>Anatomy</a:t>
            </a:r>
          </a:p>
          <a:p>
            <a:r>
              <a:rPr lang="en-US" dirty="0" smtClean="0"/>
              <a:t>Cleft variants</a:t>
            </a:r>
          </a:p>
          <a:p>
            <a:r>
              <a:rPr lang="en-US" dirty="0" smtClean="0"/>
              <a:t>Cleft team</a:t>
            </a:r>
          </a:p>
        </p:txBody>
      </p:sp>
    </p:spTree>
    <p:extLst>
      <p:ext uri="{BB962C8B-B14F-4D97-AF65-F5344CB8AC3E}">
        <p14:creationId xmlns:p14="http://schemas.microsoft.com/office/powerpoint/2010/main" val="358159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842994" y="627856"/>
            <a:ext cx="10515600" cy="747935"/>
          </a:xfrm>
        </p:spPr>
        <p:txBody>
          <a:bodyPr>
            <a:normAutofit fontScale="90000"/>
          </a:bodyPr>
          <a:lstStyle/>
          <a:p>
            <a:r>
              <a:rPr lang="en-US" dirty="0" smtClean="0"/>
              <a:t>Atypical Clefts (</a:t>
            </a:r>
            <a:r>
              <a:rPr lang="en-US" dirty="0" err="1" smtClean="0"/>
              <a:t>Tessier</a:t>
            </a:r>
            <a:r>
              <a:rPr lang="en-US" dirty="0" smtClean="0"/>
              <a:t>)</a:t>
            </a:r>
          </a:p>
        </p:txBody>
      </p:sp>
      <p:pic>
        <p:nvPicPr>
          <p:cNvPr id="17411" name="Picture 5"/>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r="6580" b="-465"/>
          <a:stretch>
            <a:fillRect/>
          </a:stretch>
        </p:blipFill>
        <p:spPr>
          <a:xfrm>
            <a:off x="1338072" y="2175828"/>
            <a:ext cx="4648200" cy="3835400"/>
          </a:xfrm>
          <a:noFill/>
        </p:spPr>
      </p:pic>
      <p:pic>
        <p:nvPicPr>
          <p:cNvPr id="17412" name="Picture 7" descr="IMG_4978"/>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7005067" y="2125028"/>
            <a:ext cx="3400425"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242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Variations of </a:t>
            </a:r>
            <a:r>
              <a:rPr lang="en-US" dirty="0" err="1" smtClean="0"/>
              <a:t>Tessier</a:t>
            </a:r>
            <a:r>
              <a:rPr lang="en-US" dirty="0" smtClean="0"/>
              <a:t> </a:t>
            </a:r>
            <a:r>
              <a:rPr lang="en-US" dirty="0" err="1" smtClean="0"/>
              <a:t>clefting</a:t>
            </a:r>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2058194"/>
            <a:ext cx="5181600" cy="3886200"/>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2058194"/>
            <a:ext cx="5181600" cy="3886200"/>
          </a:xfrm>
        </p:spPr>
      </p:pic>
      <p:sp>
        <p:nvSpPr>
          <p:cNvPr id="5" name="Date Placeholder 4"/>
          <p:cNvSpPr>
            <a:spLocks noGrp="1"/>
          </p:cNvSpPr>
          <p:nvPr>
            <p:ph type="dt" sz="half" idx="10"/>
          </p:nvPr>
        </p:nvSpPr>
        <p:spPr/>
        <p:txBody>
          <a:bodyPr/>
          <a:lstStyle/>
          <a:p>
            <a:r>
              <a:rPr lang="en-US" smtClean="0"/>
              <a:t>Date updated</a:t>
            </a:r>
            <a:endParaRPr lang="en-US" dirty="0"/>
          </a:p>
        </p:txBody>
      </p:sp>
      <p:sp>
        <p:nvSpPr>
          <p:cNvPr id="6" name="Slide Number Placeholder 5"/>
          <p:cNvSpPr>
            <a:spLocks noGrp="1"/>
          </p:cNvSpPr>
          <p:nvPr>
            <p:ph type="sldNum" sz="quarter" idx="12"/>
          </p:nvPr>
        </p:nvSpPr>
        <p:spPr/>
        <p:txBody>
          <a:bodyPr/>
          <a:lstStyle/>
          <a:p>
            <a:fld id="{4904E3FC-11C7-423E-9938-3F007D066D89}" type="slidenum">
              <a:rPr lang="en-US" smtClean="0"/>
              <a:t>21</a:t>
            </a:fld>
            <a:endParaRPr lang="en-US"/>
          </a:p>
        </p:txBody>
      </p:sp>
    </p:spTree>
    <p:extLst>
      <p:ext uri="{BB962C8B-B14F-4D97-AF65-F5344CB8AC3E}">
        <p14:creationId xmlns:p14="http://schemas.microsoft.com/office/powerpoint/2010/main" val="402415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Treacher</a:t>
            </a:r>
            <a:r>
              <a:rPr lang="en-US" dirty="0" smtClean="0"/>
              <a:t>- Collins: </a:t>
            </a:r>
            <a:r>
              <a:rPr lang="en-US" dirty="0" err="1" smtClean="0"/>
              <a:t>Tessier</a:t>
            </a:r>
            <a:r>
              <a:rPr lang="en-US" dirty="0" smtClean="0"/>
              <a:t> 6,7,8</a:t>
            </a:r>
            <a:endParaRPr lang="en-US" dirty="0"/>
          </a:p>
        </p:txBody>
      </p:sp>
      <p:sp>
        <p:nvSpPr>
          <p:cNvPr id="5" name="Date Placeholder 4"/>
          <p:cNvSpPr>
            <a:spLocks noGrp="1"/>
          </p:cNvSpPr>
          <p:nvPr>
            <p:ph type="dt" sz="half" idx="10"/>
          </p:nvPr>
        </p:nvSpPr>
        <p:spPr/>
        <p:txBody>
          <a:bodyPr/>
          <a:lstStyle/>
          <a:p>
            <a:r>
              <a:rPr lang="en-US" smtClean="0"/>
              <a:t>Date updated</a:t>
            </a:r>
            <a:endParaRPr lang="en-US" dirty="0"/>
          </a:p>
        </p:txBody>
      </p:sp>
      <p:sp>
        <p:nvSpPr>
          <p:cNvPr id="6" name="Slide Number Placeholder 5"/>
          <p:cNvSpPr>
            <a:spLocks noGrp="1"/>
          </p:cNvSpPr>
          <p:nvPr>
            <p:ph type="sldNum" sz="quarter" idx="12"/>
          </p:nvPr>
        </p:nvSpPr>
        <p:spPr/>
        <p:txBody>
          <a:bodyPr/>
          <a:lstStyle/>
          <a:p>
            <a:fld id="{4904E3FC-11C7-423E-9938-3F007D066D89}" type="slidenum">
              <a:rPr lang="en-US" smtClean="0"/>
              <a:t>22</a:t>
            </a:fld>
            <a:endParaRPr lang="en-US"/>
          </a:p>
        </p:txBody>
      </p:sp>
      <p:pic>
        <p:nvPicPr>
          <p:cNvPr id="7" name="Picture 6"/>
          <p:cNvPicPr>
            <a:picLocks noChangeAspect="1"/>
          </p:cNvPicPr>
          <p:nvPr/>
        </p:nvPicPr>
        <p:blipFill>
          <a:blip r:embed="rId2"/>
          <a:stretch>
            <a:fillRect/>
          </a:stretch>
        </p:blipFill>
        <p:spPr>
          <a:xfrm>
            <a:off x="2327278" y="1417041"/>
            <a:ext cx="7047587" cy="4700423"/>
          </a:xfrm>
          <a:prstGeom prst="rect">
            <a:avLst/>
          </a:prstGeom>
        </p:spPr>
      </p:pic>
    </p:spTree>
    <p:extLst>
      <p:ext uri="{BB962C8B-B14F-4D97-AF65-F5344CB8AC3E}">
        <p14:creationId xmlns:p14="http://schemas.microsoft.com/office/powerpoint/2010/main" val="377427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t>Midline facial </a:t>
            </a:r>
            <a:r>
              <a:rPr lang="en-US" dirty="0" err="1" smtClean="0"/>
              <a:t>clefting</a:t>
            </a:r>
            <a:r>
              <a:rPr lang="en-US" dirty="0" smtClean="0"/>
              <a:t> and duplication</a:t>
            </a:r>
          </a:p>
        </p:txBody>
      </p:sp>
      <p:sp>
        <p:nvSpPr>
          <p:cNvPr id="15363" name="Rectangle 3"/>
          <p:cNvSpPr>
            <a:spLocks noGrp="1" noChangeArrowheads="1"/>
          </p:cNvSpPr>
          <p:nvPr>
            <p:ph type="body" idx="1"/>
          </p:nvPr>
        </p:nvSpPr>
        <p:spPr>
          <a:xfrm>
            <a:off x="852138" y="1295252"/>
            <a:ext cx="10515600" cy="4699375"/>
          </a:xfrm>
        </p:spPr>
        <p:txBody>
          <a:bodyPr>
            <a:normAutofit fontScale="92500"/>
          </a:bodyPr>
          <a:lstStyle/>
          <a:p>
            <a:r>
              <a:rPr lang="en-US" dirty="0" err="1" smtClean="0"/>
              <a:t>Holoprosencephaly</a:t>
            </a:r>
            <a:r>
              <a:rPr lang="en-US" dirty="0" smtClean="0"/>
              <a:t>: Failure of development of medial nasal swelling (</a:t>
            </a:r>
            <a:r>
              <a:rPr lang="en-US" dirty="0" err="1" smtClean="0"/>
              <a:t>frontonasal</a:t>
            </a:r>
            <a:r>
              <a:rPr lang="en-US" dirty="0" smtClean="0"/>
              <a:t> process).</a:t>
            </a:r>
          </a:p>
          <a:p>
            <a:r>
              <a:rPr lang="en-US" dirty="0" smtClean="0"/>
              <a:t>	</a:t>
            </a:r>
            <a:r>
              <a:rPr lang="en-US" dirty="0"/>
              <a:t>A</a:t>
            </a:r>
            <a:r>
              <a:rPr lang="en-US" dirty="0" smtClean="0"/>
              <a:t>ssociated with defect in brain development.</a:t>
            </a:r>
          </a:p>
          <a:p>
            <a:r>
              <a:rPr lang="en-US" dirty="0" smtClean="0"/>
              <a:t>	Rare and frequently incompatible with life.</a:t>
            </a:r>
          </a:p>
          <a:p>
            <a:r>
              <a:rPr lang="en-US" dirty="0" err="1" smtClean="0"/>
              <a:t>Frontonasal</a:t>
            </a:r>
            <a:r>
              <a:rPr lang="en-US" dirty="0" smtClean="0"/>
              <a:t> dysplasia: duplication of </a:t>
            </a:r>
            <a:r>
              <a:rPr lang="en-US" dirty="0" err="1" smtClean="0"/>
              <a:t>frontonasal</a:t>
            </a:r>
            <a:r>
              <a:rPr lang="en-US" dirty="0" smtClean="0"/>
              <a:t> process</a:t>
            </a:r>
          </a:p>
          <a:p>
            <a:r>
              <a:rPr lang="en-US" dirty="0" err="1" smtClean="0"/>
              <a:t>Encephalocele</a:t>
            </a:r>
            <a:r>
              <a:rPr lang="en-US" dirty="0" smtClean="0"/>
              <a:t>: failure of fusion, herniation</a:t>
            </a:r>
          </a:p>
        </p:txBody>
      </p:sp>
    </p:spTree>
    <p:extLst>
      <p:ext uri="{BB962C8B-B14F-4D97-AF65-F5344CB8AC3E}">
        <p14:creationId xmlns:p14="http://schemas.microsoft.com/office/powerpoint/2010/main" val="2346330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0203001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67200" y="1913708"/>
            <a:ext cx="3714750" cy="421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Holoprosencephaly</a:t>
            </a:r>
            <a:r>
              <a:rPr lang="en-US" dirty="0" smtClean="0"/>
              <a:t>: failure of formation</a:t>
            </a:r>
            <a:endParaRPr lang="en-US" dirty="0"/>
          </a:p>
        </p:txBody>
      </p:sp>
    </p:spTree>
    <p:extLst>
      <p:ext uri="{BB962C8B-B14F-4D97-AF65-F5344CB8AC3E}">
        <p14:creationId xmlns:p14="http://schemas.microsoft.com/office/powerpoint/2010/main" val="334834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Frontonasal</a:t>
            </a:r>
            <a:r>
              <a:rPr lang="en-US" dirty="0" smtClean="0"/>
              <a:t> Dysplasia: duplication</a:t>
            </a:r>
            <a:endParaRPr lang="en-US" dirty="0"/>
          </a:p>
        </p:txBody>
      </p:sp>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4904E3FC-11C7-423E-9938-3F007D066D89}" type="slidenum">
              <a:rPr lang="en-US" smtClean="0"/>
              <a:t>25</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7795" b="28573"/>
          <a:stretch/>
        </p:blipFill>
        <p:spPr>
          <a:xfrm>
            <a:off x="3690258" y="1779813"/>
            <a:ext cx="4967689" cy="4567095"/>
          </a:xfrm>
          <a:prstGeom prst="rect">
            <a:avLst/>
          </a:prstGeom>
        </p:spPr>
      </p:pic>
    </p:spTree>
    <p:extLst>
      <p:ext uri="{BB962C8B-B14F-4D97-AF65-F5344CB8AC3E}">
        <p14:creationId xmlns:p14="http://schemas.microsoft.com/office/powerpoint/2010/main" val="377798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Midline failure of fusion (</a:t>
            </a:r>
            <a:r>
              <a:rPr lang="en-US" dirty="0" err="1" smtClean="0"/>
              <a:t>Tessier</a:t>
            </a:r>
            <a:r>
              <a:rPr lang="en-US" dirty="0" smtClean="0"/>
              <a:t> 14)</a:t>
            </a:r>
            <a:endParaRPr lang="en-US" dirty="0"/>
          </a:p>
        </p:txBody>
      </p:sp>
      <p:sp>
        <p:nvSpPr>
          <p:cNvPr id="5" name="Date Placeholder 4"/>
          <p:cNvSpPr>
            <a:spLocks noGrp="1"/>
          </p:cNvSpPr>
          <p:nvPr>
            <p:ph type="dt" sz="half" idx="10"/>
          </p:nvPr>
        </p:nvSpPr>
        <p:spPr/>
        <p:txBody>
          <a:bodyPr/>
          <a:lstStyle/>
          <a:p>
            <a:r>
              <a:rPr lang="en-US" smtClean="0"/>
              <a:t>Date updated</a:t>
            </a:r>
            <a:endParaRPr lang="en-US" dirty="0"/>
          </a:p>
        </p:txBody>
      </p:sp>
      <p:sp>
        <p:nvSpPr>
          <p:cNvPr id="6" name="Slide Number Placeholder 5"/>
          <p:cNvSpPr>
            <a:spLocks noGrp="1"/>
          </p:cNvSpPr>
          <p:nvPr>
            <p:ph type="sldNum" sz="quarter" idx="12"/>
          </p:nvPr>
        </p:nvSpPr>
        <p:spPr/>
        <p:txBody>
          <a:bodyPr/>
          <a:lstStyle/>
          <a:p>
            <a:fld id="{4904E3FC-11C7-423E-9938-3F007D066D89}" type="slidenum">
              <a:rPr lang="en-US" smtClean="0"/>
              <a:t>26</a:t>
            </a:fld>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288" y="1483067"/>
            <a:ext cx="3362005" cy="4568372"/>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6170" y="1483067"/>
            <a:ext cx="3426279" cy="4568372"/>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13326" y="1483068"/>
            <a:ext cx="3566028" cy="4568372"/>
          </a:xfrm>
          <a:prstGeom prst="rect">
            <a:avLst/>
          </a:prstGeom>
        </p:spPr>
      </p:pic>
    </p:spTree>
    <p:extLst>
      <p:ext uri="{BB962C8B-B14F-4D97-AF65-F5344CB8AC3E}">
        <p14:creationId xmlns:p14="http://schemas.microsoft.com/office/powerpoint/2010/main" val="302214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Frontonasal</a:t>
            </a:r>
            <a:r>
              <a:rPr lang="en-US" dirty="0" smtClean="0"/>
              <a:t> </a:t>
            </a:r>
            <a:r>
              <a:rPr lang="en-US" dirty="0" err="1" smtClean="0"/>
              <a:t>Encephalocele</a:t>
            </a:r>
            <a:r>
              <a:rPr lang="en-US" dirty="0" smtClean="0"/>
              <a:t>: failure of fusion with herniation</a:t>
            </a:r>
            <a:endParaRPr lang="en-US" dirty="0"/>
          </a:p>
        </p:txBody>
      </p:sp>
      <p:sp>
        <p:nvSpPr>
          <p:cNvPr id="3" name="Date Placeholder 2"/>
          <p:cNvSpPr>
            <a:spLocks noGrp="1"/>
          </p:cNvSpPr>
          <p:nvPr>
            <p:ph type="dt" sz="half" idx="10"/>
          </p:nvPr>
        </p:nvSpPr>
        <p:spPr/>
        <p:txBody>
          <a:bodyPr/>
          <a:lstStyle/>
          <a:p>
            <a:r>
              <a:rPr lang="en-US" smtClean="0"/>
              <a:t>Date updated</a:t>
            </a:r>
            <a:endParaRPr lang="en-US" dirty="0"/>
          </a:p>
        </p:txBody>
      </p:sp>
      <p:sp>
        <p:nvSpPr>
          <p:cNvPr id="4" name="Slide Number Placeholder 3"/>
          <p:cNvSpPr>
            <a:spLocks noGrp="1"/>
          </p:cNvSpPr>
          <p:nvPr>
            <p:ph type="sldNum" sz="quarter" idx="12"/>
          </p:nvPr>
        </p:nvSpPr>
        <p:spPr/>
        <p:txBody>
          <a:bodyPr/>
          <a:lstStyle/>
          <a:p>
            <a:fld id="{4904E3FC-11C7-423E-9938-3F007D066D89}" type="slidenum">
              <a:rPr lang="en-US" smtClean="0"/>
              <a:t>27</a:t>
            </a:fld>
            <a:endParaRPr lang="en-US"/>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27269" y="1201604"/>
            <a:ext cx="4467498" cy="5131297"/>
          </a:xfrm>
          <a:prstGeom prst="rect">
            <a:avLst/>
          </a:prstGeom>
        </p:spPr>
      </p:pic>
    </p:spTree>
    <p:extLst>
      <p:ext uri="{BB962C8B-B14F-4D97-AF65-F5344CB8AC3E}">
        <p14:creationId xmlns:p14="http://schemas.microsoft.com/office/powerpoint/2010/main" val="80889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mtClean="0"/>
              <a:t>Cleft- Craniofacial Team </a:t>
            </a:r>
          </a:p>
        </p:txBody>
      </p:sp>
      <p:sp>
        <p:nvSpPr>
          <p:cNvPr id="63491" name="Rectangle 3"/>
          <p:cNvSpPr>
            <a:spLocks noGrp="1" noChangeArrowheads="1"/>
          </p:cNvSpPr>
          <p:nvPr>
            <p:ph type="body" sz="half" idx="1"/>
          </p:nvPr>
        </p:nvSpPr>
        <p:spPr/>
        <p:txBody>
          <a:bodyPr/>
          <a:lstStyle/>
          <a:p>
            <a:r>
              <a:rPr lang="en-US" sz="2800"/>
              <a:t>Director</a:t>
            </a:r>
          </a:p>
          <a:p>
            <a:r>
              <a:rPr lang="en-US" sz="2800"/>
              <a:t>Plastic Surgeon</a:t>
            </a:r>
          </a:p>
          <a:p>
            <a:r>
              <a:rPr lang="en-US" sz="2800"/>
              <a:t>Audiologist</a:t>
            </a:r>
          </a:p>
          <a:p>
            <a:r>
              <a:rPr lang="en-US" sz="2800"/>
              <a:t>Otolaryngologist</a:t>
            </a:r>
          </a:p>
          <a:p>
            <a:r>
              <a:rPr lang="en-US" sz="2800"/>
              <a:t>Oral Surgeon</a:t>
            </a:r>
          </a:p>
          <a:p>
            <a:r>
              <a:rPr lang="en-US" sz="2800"/>
              <a:t>Dentist</a:t>
            </a:r>
          </a:p>
          <a:p>
            <a:r>
              <a:rPr lang="en-US" sz="2800"/>
              <a:t>Orthodontist</a:t>
            </a:r>
          </a:p>
          <a:p>
            <a:endParaRPr lang="en-US" sz="2800"/>
          </a:p>
        </p:txBody>
      </p:sp>
      <p:sp>
        <p:nvSpPr>
          <p:cNvPr id="63492" name="Rectangle 4"/>
          <p:cNvSpPr>
            <a:spLocks noGrp="1" noChangeArrowheads="1"/>
          </p:cNvSpPr>
          <p:nvPr>
            <p:ph type="body" sz="half" idx="2"/>
          </p:nvPr>
        </p:nvSpPr>
        <p:spPr/>
        <p:txBody>
          <a:bodyPr/>
          <a:lstStyle/>
          <a:p>
            <a:r>
              <a:rPr lang="en-US" sz="2800"/>
              <a:t>Speech Pathologist</a:t>
            </a:r>
          </a:p>
          <a:p>
            <a:r>
              <a:rPr lang="en-US" sz="2800"/>
              <a:t>Psychologist</a:t>
            </a:r>
          </a:p>
          <a:p>
            <a:r>
              <a:rPr lang="en-US" sz="2800"/>
              <a:t>Social Worker</a:t>
            </a:r>
          </a:p>
          <a:p>
            <a:r>
              <a:rPr lang="en-US" sz="2800"/>
              <a:t>Geneticist</a:t>
            </a:r>
          </a:p>
          <a:p>
            <a:r>
              <a:rPr lang="en-US" sz="2800"/>
              <a:t>Nurse</a:t>
            </a:r>
          </a:p>
          <a:p>
            <a:r>
              <a:rPr lang="en-US" sz="2800"/>
              <a:t>Pediatrician</a:t>
            </a:r>
          </a:p>
          <a:p>
            <a:r>
              <a:rPr lang="en-US" sz="2800"/>
              <a:t>Photographer</a:t>
            </a:r>
          </a:p>
          <a:p>
            <a:endParaRPr lang="en-US" sz="2800"/>
          </a:p>
        </p:txBody>
      </p:sp>
    </p:spTree>
    <p:extLst>
      <p:ext uri="{BB962C8B-B14F-4D97-AF65-F5344CB8AC3E}">
        <p14:creationId xmlns:p14="http://schemas.microsoft.com/office/powerpoint/2010/main" val="198086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Associated Medical issues</a:t>
            </a:r>
          </a:p>
        </p:txBody>
      </p:sp>
      <p:sp>
        <p:nvSpPr>
          <p:cNvPr id="62467" name="Rectangle 4"/>
          <p:cNvSpPr>
            <a:spLocks noGrp="1" noChangeArrowheads="1"/>
          </p:cNvSpPr>
          <p:nvPr>
            <p:ph type="body" sz="half" idx="2"/>
          </p:nvPr>
        </p:nvSpPr>
        <p:spPr>
          <a:xfrm>
            <a:off x="6197600" y="2520696"/>
            <a:ext cx="5080000" cy="4114800"/>
          </a:xfrm>
        </p:spPr>
        <p:txBody>
          <a:bodyPr/>
          <a:lstStyle/>
          <a:p>
            <a:r>
              <a:rPr lang="en-US" sz="2800" dirty="0"/>
              <a:t>Hearing, school seating, assistive devices, special schooling</a:t>
            </a:r>
          </a:p>
          <a:p>
            <a:r>
              <a:rPr lang="en-US" sz="2800" dirty="0"/>
              <a:t>Psychosocial issues</a:t>
            </a:r>
          </a:p>
          <a:p>
            <a:r>
              <a:rPr lang="en-US" sz="2800" dirty="0" err="1"/>
              <a:t>Syndromic</a:t>
            </a:r>
            <a:r>
              <a:rPr lang="en-US" sz="2800" dirty="0"/>
              <a:t> care</a:t>
            </a:r>
          </a:p>
          <a:p>
            <a:r>
              <a:rPr lang="en-US" sz="2800" dirty="0"/>
              <a:t>Other routine medical issues</a:t>
            </a:r>
          </a:p>
        </p:txBody>
      </p:sp>
      <p:pic>
        <p:nvPicPr>
          <p:cNvPr id="3" name="Content Placeholder 2"/>
          <p:cNvPicPr>
            <a:picLocks noGrp="1" noChangeAspect="1"/>
          </p:cNvPicPr>
          <p:nvPr>
            <p:ph sz="half" idx="1"/>
          </p:nvPr>
        </p:nvPicPr>
        <p:blipFill>
          <a:blip r:embed="rId3"/>
          <a:stretch>
            <a:fillRect/>
          </a:stretch>
        </p:blipFill>
        <p:spPr>
          <a:xfrm>
            <a:off x="1788729" y="1981200"/>
            <a:ext cx="3331342" cy="4114800"/>
          </a:xfrm>
          <a:prstGeom prst="rect">
            <a:avLst/>
          </a:prstGeom>
        </p:spPr>
      </p:pic>
    </p:spTree>
    <p:extLst>
      <p:ext uri="{BB962C8B-B14F-4D97-AF65-F5344CB8AC3E}">
        <p14:creationId xmlns:p14="http://schemas.microsoft.com/office/powerpoint/2010/main" val="88633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mtClean="0"/>
              <a:t>Embryology, 4 ½ weeks</a:t>
            </a:r>
          </a:p>
        </p:txBody>
      </p:sp>
      <p:pic>
        <p:nvPicPr>
          <p:cNvPr id="4099" name="Picture 3" descr="cleft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057401"/>
            <a:ext cx="83058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76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52138" y="499840"/>
            <a:ext cx="10515600" cy="747935"/>
          </a:xfrm>
        </p:spPr>
        <p:txBody>
          <a:bodyPr>
            <a:normAutofit fontScale="90000"/>
          </a:bodyPr>
          <a:lstStyle/>
          <a:p>
            <a:r>
              <a:rPr lang="en-US" dirty="0" smtClean="0"/>
              <a:t>Questions/ comments</a:t>
            </a:r>
          </a:p>
        </p:txBody>
      </p:sp>
      <p:pic>
        <p:nvPicPr>
          <p:cNvPr id="65539"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58025" y="2177121"/>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322576" y="1936417"/>
            <a:ext cx="3657600" cy="381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04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mtClean="0"/>
              <a:t>5 Weeks            6 Weeks</a:t>
            </a:r>
          </a:p>
        </p:txBody>
      </p:sp>
      <p:pic>
        <p:nvPicPr>
          <p:cNvPr id="5123" name="Picture 3" descr="cleft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981201"/>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17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mtClean="0"/>
              <a:t>    7 Weeks              10 Weeks</a:t>
            </a:r>
          </a:p>
        </p:txBody>
      </p:sp>
      <p:pic>
        <p:nvPicPr>
          <p:cNvPr id="6147" name="Picture 3" descr="cleft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1828800"/>
            <a:ext cx="883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36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mtClean="0"/>
              <a:t>Palate, 6 ½ weeks</a:t>
            </a:r>
          </a:p>
        </p:txBody>
      </p:sp>
      <p:pic>
        <p:nvPicPr>
          <p:cNvPr id="7171" name="Picture 3" descr="cleft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133600"/>
            <a:ext cx="8763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14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mtClean="0"/>
              <a:t>Palate, 7 ½ weeks</a:t>
            </a:r>
          </a:p>
        </p:txBody>
      </p:sp>
      <p:pic>
        <p:nvPicPr>
          <p:cNvPr id="8195" name="Picture 3" descr="cleft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2057400"/>
            <a:ext cx="876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22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mtClean="0"/>
              <a:t>Palate, 10 weeks</a:t>
            </a:r>
          </a:p>
        </p:txBody>
      </p:sp>
      <p:pic>
        <p:nvPicPr>
          <p:cNvPr id="9219" name="Picture 3" descr="cleft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20574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43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304800"/>
            <a:ext cx="7772400" cy="1143000"/>
          </a:xfrm>
        </p:spPr>
        <p:txBody>
          <a:bodyPr/>
          <a:lstStyle/>
          <a:p>
            <a:r>
              <a:rPr lang="en-US" smtClean="0"/>
              <a:t>Nasal Cavity- 5 ½, 6, 7, 9 weeks</a:t>
            </a:r>
          </a:p>
        </p:txBody>
      </p:sp>
      <p:pic>
        <p:nvPicPr>
          <p:cNvPr id="10243" name="Picture 3" descr="cleft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524001"/>
            <a:ext cx="80010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13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fs">
      <a:majorFont>
        <a:latin typeface="Cormorant Infant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fs">
      <a:majorFont>
        <a:latin typeface="Cormorant Infant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B4A1B8119C074D9E1D0CA167AE0256" ma:contentTypeVersion="10" ma:contentTypeDescription="Create a new document." ma:contentTypeScope="" ma:versionID="3ba57a9fae2ea9539037cd96b7d7b3cd">
  <xsd:schema xmlns:xsd="http://www.w3.org/2001/XMLSchema" xmlns:xs="http://www.w3.org/2001/XMLSchema" xmlns:p="http://schemas.microsoft.com/office/2006/metadata/properties" xmlns:ns2="2781918a-4201-486f-8cd6-069777501b1b" targetNamespace="http://schemas.microsoft.com/office/2006/metadata/properties" ma:root="true" ma:fieldsID="6137703e242546d562c25f95ebfacb90" ns2:_="">
    <xsd:import namespace="2781918a-4201-486f-8cd6-069777501b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1918a-4201-486f-8cd6-069777501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8FED45-6F0A-4266-843C-9CBF3451946B}">
  <ds:schemaRef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2781918a-4201-486f-8cd6-069777501b1b"/>
  </ds:schemaRefs>
</ds:datastoreItem>
</file>

<file path=customXml/itemProps2.xml><?xml version="1.0" encoding="utf-8"?>
<ds:datastoreItem xmlns:ds="http://schemas.openxmlformats.org/officeDocument/2006/customXml" ds:itemID="{8F0F5569-2BCA-4B37-A20A-5CD9156C5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1918a-4201-486f-8cd6-069777501b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C44F11-BE22-4FF4-8976-E1D21A357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1103</TotalTime>
  <Words>798</Words>
  <Application>Microsoft Office PowerPoint</Application>
  <PresentationFormat>Widescreen</PresentationFormat>
  <Paragraphs>108</Paragraphs>
  <Slides>30</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Cormorant Infant Medium</vt:lpstr>
      <vt:lpstr>Oswald</vt:lpstr>
      <vt:lpstr>Times New Roman</vt:lpstr>
      <vt:lpstr>Office Theme</vt:lpstr>
      <vt:lpstr>1_Office Theme</vt:lpstr>
      <vt:lpstr>Cleft Lip and Palate Overview: Embryology, Anatomy and Teams</vt:lpstr>
      <vt:lpstr>Overview</vt:lpstr>
      <vt:lpstr>Embryology, 4 ½ weeks</vt:lpstr>
      <vt:lpstr>5 Weeks            6 Weeks</vt:lpstr>
      <vt:lpstr>    7 Weeks              10 Weeks</vt:lpstr>
      <vt:lpstr>Palate, 6 ½ weeks</vt:lpstr>
      <vt:lpstr>Palate, 7 ½ weeks</vt:lpstr>
      <vt:lpstr>Palate, 10 weeks</vt:lpstr>
      <vt:lpstr>Nasal Cavity- 5 ½, 6, 7, 9 weeks</vt:lpstr>
      <vt:lpstr>Palate formation</vt:lpstr>
      <vt:lpstr>Unilateral Cleft Lip anatomy</vt:lpstr>
      <vt:lpstr>Unilateral Cleft Lip anatomy</vt:lpstr>
      <vt:lpstr>PowerPoint Presentation</vt:lpstr>
      <vt:lpstr>Bilateral Cleft Lip Anatomy</vt:lpstr>
      <vt:lpstr>Cleft Palate anatomy</vt:lpstr>
      <vt:lpstr>Cleft Palate anatomy</vt:lpstr>
      <vt:lpstr>Cleft Variations</vt:lpstr>
      <vt:lpstr>Cleft Staging, “striped Y”</vt:lpstr>
      <vt:lpstr>Veau Classification</vt:lpstr>
      <vt:lpstr>Atypical Clefts (Tessier)</vt:lpstr>
      <vt:lpstr>Variations of Tessier clefting</vt:lpstr>
      <vt:lpstr>Treacher- Collins: Tessier 6,7,8</vt:lpstr>
      <vt:lpstr>Midline facial clefting and duplication</vt:lpstr>
      <vt:lpstr>Holoprosencephaly: failure of formation</vt:lpstr>
      <vt:lpstr>Frontonasal Dysplasia: duplication</vt:lpstr>
      <vt:lpstr>Midline failure of fusion (Tessier 14)</vt:lpstr>
      <vt:lpstr>Frontonasal Encephalocele: failure of fusion with herniation</vt:lpstr>
      <vt:lpstr>Cleft- Craniofacial Team </vt:lpstr>
      <vt:lpstr>Associated Medical issues</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Helling</dc:creator>
  <cp:lastModifiedBy>Eric Helling</cp:lastModifiedBy>
  <cp:revision>166</cp:revision>
  <dcterms:created xsi:type="dcterms:W3CDTF">2020-06-02T22:47:27Z</dcterms:created>
  <dcterms:modified xsi:type="dcterms:W3CDTF">2025-10-27T16:29:26Z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0x010100F0B4A1B8119C074D9E1D0CA167AE0256</vt:lpwstr>
  </property>
</Properties>
</file>